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2" r:id="rId5"/>
    <p:sldId id="263" r:id="rId6"/>
    <p:sldId id="265" r:id="rId7"/>
    <p:sldId id="266" r:id="rId8"/>
    <p:sldId id="259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09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26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49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9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8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42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429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58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7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2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47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D469-9DC3-4901-91DA-DF90F7F00A73}" type="datetimeFigureOut">
              <a:rPr lang="pl-PL" smtClean="0"/>
              <a:t>2020-01-23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21BF-12A1-44E6-B9F9-41377665B3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82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zytywnauwaga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32361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Sprawozdanie</a:t>
            </a:r>
            <a:br>
              <a:rPr lang="pl-PL" b="1" dirty="0"/>
            </a:br>
            <a:r>
              <a:rPr lang="pl-PL" b="1" dirty="0"/>
              <a:t>z działalności </a:t>
            </a:r>
            <a:r>
              <a:rPr lang="pl-PL" b="1" dirty="0" smtClean="0"/>
              <a:t>Rady Rodziców</a:t>
            </a:r>
            <a:br>
              <a:rPr lang="pl-PL" b="1" dirty="0" smtClean="0"/>
            </a:br>
            <a:r>
              <a:rPr lang="pl-PL" b="1" dirty="0" smtClean="0"/>
              <a:t>w Szkole Podstawowej </a:t>
            </a:r>
            <a:br>
              <a:rPr lang="pl-PL" b="1" dirty="0" smtClean="0"/>
            </a:br>
            <a:r>
              <a:rPr lang="pl-PL" b="1" dirty="0" smtClean="0"/>
              <a:t>w Małej Nieszawce</a:t>
            </a:r>
            <a:br>
              <a:rPr lang="pl-PL" b="1" dirty="0" smtClean="0"/>
            </a:br>
            <a:r>
              <a:rPr lang="pl-PL" b="1" dirty="0" smtClean="0"/>
              <a:t>w I semestrze roku szkolnego 2019/2020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76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pPr algn="ctr"/>
            <a:r>
              <a:rPr lang="pl-PL" dirty="0" smtClean="0"/>
              <a:t>Aktywność Rady Rodziców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44978"/>
            <a:ext cx="10515600" cy="49605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Mobilizacja do głosowania na gminny budżet obywatelski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dirty="0"/>
              <a:t>Inicjacja akcji „Pozytywna uwaga” w </a:t>
            </a:r>
            <a:r>
              <a:rPr lang="pl-PL" dirty="0"/>
              <a:t>listopadzie: </a:t>
            </a:r>
            <a:r>
              <a:rPr lang="pl-PL" dirty="0">
                <a:hlinkClick r:id="rId2"/>
              </a:rPr>
              <a:t>https://pozytywnauwaga.pl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  <a:endParaRPr lang="pl-PL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dirty="0" smtClean="0"/>
              <a:t>Apel do nauczycieli w sprawie przeciążenia uczniów w klasach VII</a:t>
            </a:r>
          </a:p>
          <a:p>
            <a:pPr marL="0" indent="0">
              <a:buNone/>
            </a:pPr>
            <a:r>
              <a:rPr lang="pl-PL" dirty="0" smtClean="0"/>
              <a:t>4.   Wsparcie finansowe: </a:t>
            </a:r>
          </a:p>
          <a:p>
            <a:pPr>
              <a:buFontTx/>
              <a:buChar char="-"/>
            </a:pPr>
            <a:r>
              <a:rPr lang="pl-PL" dirty="0" smtClean="0"/>
              <a:t>e-legitymacje dla pierwszoklasistów z okazji pasowania</a:t>
            </a:r>
          </a:p>
          <a:p>
            <a:pPr>
              <a:buFontTx/>
              <a:buChar char="-"/>
            </a:pPr>
            <a:r>
              <a:rPr lang="pl-PL" dirty="0" smtClean="0"/>
              <a:t>ciasto, kawa na Dzień Nauczyciela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pl-PL" dirty="0" smtClean="0"/>
              <a:t>dofinansowanie Mikołajkowego Turnieju Sportowego</a:t>
            </a:r>
          </a:p>
          <a:p>
            <a:pPr>
              <a:buFontTx/>
              <a:buChar char="-"/>
            </a:pPr>
            <a:r>
              <a:rPr lang="pl-PL" dirty="0"/>
              <a:t>d</a:t>
            </a:r>
            <a:r>
              <a:rPr lang="pl-PL" dirty="0" smtClean="0"/>
              <a:t>ofinansowanie kawiarenki na WOŚP</a:t>
            </a:r>
          </a:p>
          <a:p>
            <a:pPr>
              <a:buFontTx/>
              <a:buChar char="-"/>
            </a:pPr>
            <a:r>
              <a:rPr lang="pl-PL" dirty="0"/>
              <a:t>b</a:t>
            </a:r>
            <a:r>
              <a:rPr lang="pl-PL" dirty="0" smtClean="0"/>
              <a:t>ieżące finansowanie zgłoszonych przez nauczycieli imprez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210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139347"/>
            <a:ext cx="10515600" cy="729897"/>
          </a:xfrm>
        </p:spPr>
        <p:txBody>
          <a:bodyPr/>
          <a:lstStyle/>
          <a:p>
            <a:pPr algn="ctr"/>
            <a:r>
              <a:rPr lang="pl-PL" dirty="0" smtClean="0"/>
              <a:t>Akcja „</a:t>
            </a:r>
            <a:r>
              <a:rPr lang="pl-PL" dirty="0"/>
              <a:t>P</a:t>
            </a:r>
            <a:r>
              <a:rPr lang="pl-PL" dirty="0" smtClean="0"/>
              <a:t>ozytywna uwaga”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756" y="982133"/>
            <a:ext cx="9155287" cy="51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6286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Dziękujemy za wpłaty na Radę Rodziców!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22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018" y="5699788"/>
            <a:ext cx="6541827" cy="840663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55" y="5680008"/>
            <a:ext cx="2415653" cy="113780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1916" y="0"/>
            <a:ext cx="4680084" cy="137802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9139" y="0"/>
            <a:ext cx="3424666" cy="1535122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0" y="1964855"/>
            <a:ext cx="118753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Czas </a:t>
            </a:r>
            <a:r>
              <a:rPr lang="pl-PL" sz="2800" dirty="0">
                <a:solidFill>
                  <a:srgbClr val="002060"/>
                </a:solidFill>
              </a:rPr>
              <a:t>trwania: 3 lata – 3 </a:t>
            </a:r>
            <a:r>
              <a:rPr lang="pl-PL" sz="2800" dirty="0" smtClean="0">
                <a:solidFill>
                  <a:srgbClr val="002060"/>
                </a:solidFill>
              </a:rPr>
              <a:t>moduły: 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      I. Społecznik i Obywatel; II. Lepszy uczeń,  III. Więcej kultury!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Dofinansowanie ze środków </a:t>
            </a:r>
            <a:r>
              <a:rPr lang="pl-PL" sz="2800" dirty="0">
                <a:solidFill>
                  <a:srgbClr val="002060"/>
                </a:solidFill>
              </a:rPr>
              <a:t>Unii Europejskiej w ramach programu </a:t>
            </a:r>
            <a:r>
              <a:rPr lang="pl-PL" sz="2800" dirty="0" smtClean="0">
                <a:solidFill>
                  <a:srgbClr val="002060"/>
                </a:solidFill>
              </a:rPr>
              <a:t>POWER: 406 977,45 zł ; wkład </a:t>
            </a:r>
            <a:r>
              <a:rPr lang="pl-PL" sz="2800" dirty="0">
                <a:solidFill>
                  <a:srgbClr val="002060"/>
                </a:solidFill>
              </a:rPr>
              <a:t>własny </a:t>
            </a:r>
            <a:r>
              <a:rPr lang="pl-PL" sz="2800" dirty="0" smtClean="0">
                <a:solidFill>
                  <a:srgbClr val="002060"/>
                </a:solidFill>
              </a:rPr>
              <a:t>- UG </a:t>
            </a:r>
            <a:r>
              <a:rPr lang="pl-PL" sz="2800" dirty="0">
                <a:solidFill>
                  <a:srgbClr val="002060"/>
                </a:solidFill>
              </a:rPr>
              <a:t>W. Nieszawka – </a:t>
            </a:r>
            <a:r>
              <a:rPr lang="pl-PL" sz="2800" dirty="0" smtClean="0">
                <a:solidFill>
                  <a:srgbClr val="002060"/>
                </a:solidFill>
              </a:rPr>
              <a:t>12 640</a:t>
            </a:r>
            <a:r>
              <a:rPr lang="pl-PL" sz="2800" dirty="0">
                <a:solidFill>
                  <a:srgbClr val="002060"/>
                </a:solidFill>
              </a:rPr>
              <a:t>, 80 </a:t>
            </a:r>
            <a:r>
              <a:rPr lang="pl-PL" sz="2800" dirty="0" smtClean="0">
                <a:solidFill>
                  <a:srgbClr val="002060"/>
                </a:solidFill>
              </a:rPr>
              <a:t>zł</a:t>
            </a:r>
            <a:endParaRPr lang="pl-PL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002060"/>
                </a:solidFill>
              </a:rPr>
              <a:t>Koszt przypadający na jednego uczestnika – 2742, 60 zł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rgbClr val="002060"/>
                </a:solidFill>
              </a:rPr>
              <a:t>Adresowany </a:t>
            </a:r>
            <a:r>
              <a:rPr lang="pl-PL" sz="2800" dirty="0">
                <a:solidFill>
                  <a:srgbClr val="002060"/>
                </a:solidFill>
              </a:rPr>
              <a:t>do klas </a:t>
            </a:r>
            <a:r>
              <a:rPr lang="pl-PL" sz="2800" dirty="0" smtClean="0">
                <a:solidFill>
                  <a:srgbClr val="002060"/>
                </a:solidFill>
              </a:rPr>
              <a:t>IV-VII </a:t>
            </a:r>
            <a:r>
              <a:rPr lang="pl-PL" sz="2800" dirty="0">
                <a:solidFill>
                  <a:srgbClr val="002060"/>
                </a:solidFill>
              </a:rPr>
              <a:t>(</a:t>
            </a:r>
            <a:r>
              <a:rPr lang="pl-PL" sz="2800" dirty="0" smtClean="0">
                <a:solidFill>
                  <a:srgbClr val="002060"/>
                </a:solidFill>
              </a:rPr>
              <a:t>154 uczniów)</a:t>
            </a:r>
            <a:endParaRPr lang="pl-PL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1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018" y="5699788"/>
            <a:ext cx="6541827" cy="840663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55" y="5680008"/>
            <a:ext cx="2415653" cy="113780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1916" y="0"/>
            <a:ext cx="4680084" cy="137802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9139" y="0"/>
            <a:ext cx="3424666" cy="1535122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0" y="1670646"/>
            <a:ext cx="121920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800" dirty="0" smtClean="0">
                <a:solidFill>
                  <a:srgbClr val="002060"/>
                </a:solidFill>
              </a:rPr>
              <a:t>Zakończyliśmy realizację modułu „Społecznik i Obywatel”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Wnioski:</a:t>
            </a:r>
          </a:p>
          <a:p>
            <a:r>
              <a:rPr lang="pl-PL" sz="2800" dirty="0" smtClean="0">
                <a:solidFill>
                  <a:srgbClr val="002060"/>
                </a:solidFill>
              </a:rPr>
              <a:t>-    Zróżnicowana frekwencja w poszczególnych klasach,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rgbClr val="002060"/>
                </a:solidFill>
              </a:rPr>
              <a:t>Uczniowie uczestniczący w zajęciach wysoko oceniają ich jakość,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rgbClr val="002060"/>
                </a:solidFill>
              </a:rPr>
              <a:t>W zajęciach chętniej uczestniczą dzieci kompetentne społecznie,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rgbClr val="002060"/>
                </a:solidFill>
              </a:rPr>
              <a:t>Prowadzący widzą zmiany w uczniach (otwierają się, chcę rozmawiać),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rgbClr val="002060"/>
                </a:solidFill>
              </a:rPr>
              <a:t>W każdej klasie uczniowie mówią, że rzadko rozmawiają z rodzicami. </a:t>
            </a:r>
          </a:p>
        </p:txBody>
      </p:sp>
    </p:spTree>
    <p:extLst>
      <p:ext uri="{BB962C8B-B14F-4D97-AF65-F5344CB8AC3E}">
        <p14:creationId xmlns:p14="http://schemas.microsoft.com/office/powerpoint/2010/main" val="426456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018" y="5699788"/>
            <a:ext cx="6541827" cy="840663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55" y="5680008"/>
            <a:ext cx="2415653" cy="113780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1916" y="0"/>
            <a:ext cx="4680084" cy="137802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9139" y="0"/>
            <a:ext cx="3424666" cy="1535122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0" y="1670646"/>
            <a:ext cx="1187532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4000" dirty="0">
                <a:solidFill>
                  <a:srgbClr val="002060"/>
                </a:solidFill>
              </a:rPr>
              <a:t>Rozpoczęliśmy realizację modułu „Lepszy uczeń”:</a:t>
            </a:r>
          </a:p>
          <a:p>
            <a:pPr marL="457200" indent="-457200"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wyjazdy do laboratoriów UMK (I semestr</a:t>
            </a:r>
            <a:r>
              <a:rPr lang="pl-PL" sz="2800" dirty="0" smtClean="0">
                <a:solidFill>
                  <a:srgbClr val="002060"/>
                </a:solidFill>
              </a:rPr>
              <a:t>),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rgbClr val="002060"/>
                </a:solidFill>
              </a:rPr>
              <a:t>zajęcia stacjonarne wdrażające metodę naukową do uczenia się z kadrą UMK (II semestr),</a:t>
            </a:r>
            <a:endParaRPr lang="pl-PL" sz="2800" dirty="0">
              <a:solidFill>
                <a:srgbClr val="002060"/>
              </a:solidFill>
            </a:endParaRPr>
          </a:p>
          <a:p>
            <a:pPr marL="457200" indent="-457200">
              <a:buFontTx/>
              <a:buChar char="-"/>
            </a:pPr>
            <a:r>
              <a:rPr lang="pl-PL" sz="2800" dirty="0">
                <a:solidFill>
                  <a:srgbClr val="002060"/>
                </a:solidFill>
              </a:rPr>
              <a:t>diagnoza pedagogiczna (I semestr) – w II </a:t>
            </a:r>
            <a:r>
              <a:rPr lang="pl-PL" sz="2800" dirty="0" smtClean="0">
                <a:solidFill>
                  <a:srgbClr val="002060"/>
                </a:solidFill>
              </a:rPr>
              <a:t>semestrze rozmowy z uczniami i raport </a:t>
            </a:r>
            <a:r>
              <a:rPr lang="pl-PL" sz="2800" dirty="0">
                <a:solidFill>
                  <a:srgbClr val="002060"/>
                </a:solidFill>
              </a:rPr>
              <a:t>z badania dla ucznia, rodziców, </a:t>
            </a:r>
            <a:r>
              <a:rPr lang="pl-PL" sz="2800" dirty="0" smtClean="0">
                <a:solidFill>
                  <a:srgbClr val="002060"/>
                </a:solidFill>
              </a:rPr>
              <a:t>nauczycieli,</a:t>
            </a:r>
          </a:p>
          <a:p>
            <a:pPr marL="457200" indent="-457200">
              <a:buFontTx/>
              <a:buChar char="-"/>
            </a:pPr>
            <a:r>
              <a:rPr lang="pl-PL" sz="2800" dirty="0" smtClean="0">
                <a:solidFill>
                  <a:srgbClr val="002060"/>
                </a:solidFill>
              </a:rPr>
              <a:t>trening uczenia się – 30 h zajęć (zajęcia w tygodniu, nocka w szkole, zajęcia w czasie rekolekcji). </a:t>
            </a:r>
          </a:p>
        </p:txBody>
      </p:sp>
    </p:spTree>
    <p:extLst>
      <p:ext uri="{BB962C8B-B14F-4D97-AF65-F5344CB8AC3E}">
        <p14:creationId xmlns:p14="http://schemas.microsoft.com/office/powerpoint/2010/main" val="282060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Kontakt z Radą Rodziców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Przez pocztę </a:t>
            </a:r>
            <a:r>
              <a:rPr lang="pl-PL" dirty="0" err="1" smtClean="0"/>
              <a:t>Librusa</a:t>
            </a:r>
            <a:endParaRPr lang="pl-PL" dirty="0" smtClean="0"/>
          </a:p>
          <a:p>
            <a:r>
              <a:rPr lang="pl-PL" u="sng" dirty="0" smtClean="0"/>
              <a:t>Przez przedstawicieli rad klasowych do Szkolnej Rady Rodziców</a:t>
            </a:r>
          </a:p>
          <a:p>
            <a:r>
              <a:rPr lang="pl-PL" dirty="0" smtClean="0"/>
              <a:t>Na zebraniach Rady Rodziców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sz="6000" b="1" dirty="0" smtClean="0"/>
              <a:t>Zapraszamy do współpracy!</a:t>
            </a:r>
            <a:endParaRPr lang="pl-PL" sz="6000" b="1" dirty="0"/>
          </a:p>
        </p:txBody>
      </p:sp>
    </p:spTree>
    <p:extLst>
      <p:ext uri="{BB962C8B-B14F-4D97-AF65-F5344CB8AC3E}">
        <p14:creationId xmlns:p14="http://schemas.microsoft.com/office/powerpoint/2010/main" val="20582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305</Words>
  <Application>Microsoft Office PowerPoint</Application>
  <PresentationFormat>Panoramiczny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Sprawozdanie z działalności Rady Rodziców w Szkole Podstawowej  w Małej Nieszawce w I semestrze roku szkolnego 2019/2020</vt:lpstr>
      <vt:lpstr>Aktywność Rady Rodziców  </vt:lpstr>
      <vt:lpstr>Akcja „Pozytywna uwaga”</vt:lpstr>
      <vt:lpstr>Prezentacja programu PowerPoint</vt:lpstr>
      <vt:lpstr>Prezentacja programu PowerPoint</vt:lpstr>
      <vt:lpstr>Prezentacja programu PowerPoint</vt:lpstr>
      <vt:lpstr>Prezentacja programu PowerPoint</vt:lpstr>
      <vt:lpstr>Kontakt z Radą Rodziców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Działalność Rady Rodziców</dc:title>
  <dc:creator>Hania</dc:creator>
  <cp:lastModifiedBy>Hania</cp:lastModifiedBy>
  <cp:revision>24</cp:revision>
  <dcterms:created xsi:type="dcterms:W3CDTF">2018-11-27T10:10:04Z</dcterms:created>
  <dcterms:modified xsi:type="dcterms:W3CDTF">2020-01-23T09:38:56Z</dcterms:modified>
</cp:coreProperties>
</file>