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19"/>
  </p:notesMasterIdLst>
  <p:sldIdLst>
    <p:sldId id="260" r:id="rId2"/>
    <p:sldId id="261" r:id="rId3"/>
    <p:sldId id="262" r:id="rId4"/>
    <p:sldId id="272" r:id="rId5"/>
    <p:sldId id="278" r:id="rId6"/>
    <p:sldId id="264" r:id="rId7"/>
    <p:sldId id="270" r:id="rId8"/>
    <p:sldId id="265" r:id="rId9"/>
    <p:sldId id="274" r:id="rId10"/>
    <p:sldId id="268" r:id="rId11"/>
    <p:sldId id="267" r:id="rId12"/>
    <p:sldId id="271" r:id="rId13"/>
    <p:sldId id="277" r:id="rId14"/>
    <p:sldId id="275" r:id="rId15"/>
    <p:sldId id="281" r:id="rId16"/>
    <p:sldId id="280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100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4FA3C-72DE-40B2-A5DC-512D347AACD2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12687-E2EB-4D89-89B2-141E6A503D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9612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24A8-949D-4AE3-8350-E53E94C95E7F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3A5C-E5A8-4DC0-9C35-8A48FAF1FB79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879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24A8-949D-4AE3-8350-E53E94C95E7F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3A5C-E5A8-4DC0-9C35-8A48FAF1FB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7530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24A8-949D-4AE3-8350-E53E94C95E7F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3A5C-E5A8-4DC0-9C35-8A48FAF1FB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1484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24A8-949D-4AE3-8350-E53E94C95E7F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3A5C-E5A8-4DC0-9C35-8A48FAF1FB79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5944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24A8-949D-4AE3-8350-E53E94C95E7F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3A5C-E5A8-4DC0-9C35-8A48FAF1FB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0780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24A8-949D-4AE3-8350-E53E94C95E7F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3A5C-E5A8-4DC0-9C35-8A48FAF1FB79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1566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24A8-949D-4AE3-8350-E53E94C95E7F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3A5C-E5A8-4DC0-9C35-8A48FAF1FB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5248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24A8-949D-4AE3-8350-E53E94C95E7F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3A5C-E5A8-4DC0-9C35-8A48FAF1FB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8299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24A8-949D-4AE3-8350-E53E94C95E7F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3A5C-E5A8-4DC0-9C35-8A48FAF1FB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406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24A8-949D-4AE3-8350-E53E94C95E7F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3A5C-E5A8-4DC0-9C35-8A48FAF1FB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7688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24A8-949D-4AE3-8350-E53E94C95E7F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3A5C-E5A8-4DC0-9C35-8A48FAF1FB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5370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24A8-949D-4AE3-8350-E53E94C95E7F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3A5C-E5A8-4DC0-9C35-8A48FAF1FB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770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24A8-949D-4AE3-8350-E53E94C95E7F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3A5C-E5A8-4DC0-9C35-8A48FAF1FB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8795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24A8-949D-4AE3-8350-E53E94C95E7F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3A5C-E5A8-4DC0-9C35-8A48FAF1FB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9036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24A8-949D-4AE3-8350-E53E94C95E7F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3A5C-E5A8-4DC0-9C35-8A48FAF1FB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5695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24A8-949D-4AE3-8350-E53E94C95E7F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3A5C-E5A8-4DC0-9C35-8A48FAF1FB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5414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24A8-949D-4AE3-8350-E53E94C95E7F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3A5C-E5A8-4DC0-9C35-8A48FAF1FB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9314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49324A8-949D-4AE3-8350-E53E94C95E7F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4A13A5C-E5A8-4DC0-9C35-8A48FAF1FB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80936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id="{FC08689D-D6C5-4692-8BC7-ABA4E12D32A6}"/>
              </a:ext>
            </a:extLst>
          </p:cNvPr>
          <p:cNvSpPr txBox="1">
            <a:spLocks/>
          </p:cNvSpPr>
          <p:nvPr/>
        </p:nvSpPr>
        <p:spPr>
          <a:xfrm>
            <a:off x="6630884" y="1022990"/>
            <a:ext cx="5060640" cy="4431983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b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6600" b="1" cap="none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NAJ …</a:t>
            </a:r>
          </a:p>
          <a:p>
            <a:endParaRPr lang="pl-PL" sz="5400" b="1" cap="none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pl-PL" sz="5400" b="1" cap="none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REKORDY</a:t>
            </a:r>
            <a:br>
              <a:rPr lang="pl-PL" sz="5400" b="1" cap="none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</a:br>
            <a:r>
              <a:rPr lang="pl-PL" sz="5400" b="1" cap="none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 CIEKAWOSTKI</a:t>
            </a:r>
          </a:p>
          <a:p>
            <a:pPr algn="ctr"/>
            <a:r>
              <a:rPr lang="pl-PL" sz="5400" b="1" cap="none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KSIĄŻKOWE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Model 3D 7" descr="Book">
                <a:extLst>
                  <a:ext uri="{FF2B5EF4-FFF2-40B4-BE49-F238E27FC236}">
                    <a16:creationId xmlns:a16="http://schemas.microsoft.com/office/drawing/2014/main" id="{D70A214A-6DB6-4566-8C59-0F3BB7BAB1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1083650"/>
                  </p:ext>
                </p:extLst>
              </p:nvPr>
            </p:nvGraphicFramePr>
            <p:xfrm>
              <a:off x="893558" y="798833"/>
              <a:ext cx="5052145" cy="400334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052145" cy="4003344"/>
                    </a:xfrm>
                    <a:prstGeom prst="rect">
                      <a:avLst/>
                    </a:prstGeom>
                  </am3d:spPr>
                  <am3d:camera>
                    <am3d:pos x="0" y="0" z="6742096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965600" d="1000000"/>
                    <am3d:preTrans dx="-3" dy="-5792354" dz="2330489"/>
                    <am3d:scale>
                      <am3d:sx n="1000000" d="1000000"/>
                      <am3d:sy n="1000000" d="1000000"/>
                      <am3d:sz n="1000000" d="1000000"/>
                    </am3d:scale>
                    <am3d:rot ax="7824835" ay="-1504060" az="-921274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79397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Model 3D 7" descr="Book">
                <a:extLst>
                  <a:ext uri="{FF2B5EF4-FFF2-40B4-BE49-F238E27FC236}">
                    <a16:creationId xmlns:a16="http://schemas.microsoft.com/office/drawing/2014/main" id="{D70A214A-6DB6-4566-8C59-0F3BB7BAB1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3558" y="798833"/>
                <a:ext cx="5052145" cy="4003344"/>
              </a:xfrm>
              <a:prstGeom prst="rect">
                <a:avLst/>
              </a:prstGeom>
            </p:spPr>
          </p:pic>
        </mc:Fallback>
      </mc:AlternateContent>
      <p:sp>
        <p:nvSpPr>
          <p:cNvPr id="2" name="pole tekstowe 1">
            <a:extLst>
              <a:ext uri="{FF2B5EF4-FFF2-40B4-BE49-F238E27FC236}">
                <a16:creationId xmlns:a16="http://schemas.microsoft.com/office/drawing/2014/main" id="{58B442A2-3B55-4971-8D71-236E81F5D71A}"/>
              </a:ext>
            </a:extLst>
          </p:cNvPr>
          <p:cNvSpPr txBox="1"/>
          <p:nvPr/>
        </p:nvSpPr>
        <p:spPr>
          <a:xfrm>
            <a:off x="0" y="6232633"/>
            <a:ext cx="2383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i="1" dirty="0">
                <a:solidFill>
                  <a:schemeClr val="tx2"/>
                </a:solidFill>
              </a:rPr>
              <a:t>NAWIGACJA STRZAŁKAMI</a:t>
            </a:r>
          </a:p>
        </p:txBody>
      </p:sp>
    </p:spTree>
    <p:extLst>
      <p:ext uri="{BB962C8B-B14F-4D97-AF65-F5344CB8AC3E}">
        <p14:creationId xmlns:p14="http://schemas.microsoft.com/office/powerpoint/2010/main" val="3579939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Oto najstarsze książki na świecie, które przetrwały próbę czasu -  Paprotek.news">
            <a:extLst>
              <a:ext uri="{FF2B5EF4-FFF2-40B4-BE49-F238E27FC236}">
                <a16:creationId xmlns:a16="http://schemas.microsoft.com/office/drawing/2014/main" id="{7EB26FF4-3B51-48B2-B578-B6FB4DD27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569" y="3429000"/>
            <a:ext cx="5717484" cy="308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uny słowiańskie c.d.: Odpowiedź Winicjusza Kossakowskiego dla Lehoslawa z  Forum Językoznawców oraz Etruski jako Lahski ze strony T.S. Marskiego |  Białczyński">
            <a:extLst>
              <a:ext uri="{FF2B5EF4-FFF2-40B4-BE49-F238E27FC236}">
                <a16:creationId xmlns:a16="http://schemas.microsoft.com/office/drawing/2014/main" id="{A6B460E9-15B0-42E4-A104-32B6C1A6D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" t="2987" r="2190" b="2429"/>
          <a:stretch/>
        </p:blipFill>
        <p:spPr bwMode="auto">
          <a:xfrm>
            <a:off x="8849417" y="138759"/>
            <a:ext cx="3271049" cy="314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1EA46BEF-4805-4E1B-AB40-6D9591145388}"/>
              </a:ext>
            </a:extLst>
          </p:cNvPr>
          <p:cNvCxnSpPr/>
          <p:nvPr/>
        </p:nvCxnSpPr>
        <p:spPr>
          <a:xfrm>
            <a:off x="6048000" y="0"/>
            <a:ext cx="84083" cy="6912000"/>
          </a:xfrm>
          <a:prstGeom prst="line">
            <a:avLst/>
          </a:prstGeom>
          <a:ln w="19050" cmpd="dbl">
            <a:solidFill>
              <a:schemeClr val="tx1">
                <a:lumMod val="5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>
            <a:extLst>
              <a:ext uri="{FF2B5EF4-FFF2-40B4-BE49-F238E27FC236}">
                <a16:creationId xmlns:a16="http://schemas.microsoft.com/office/drawing/2014/main" id="{78C10343-F5CA-40D6-9398-31E0C6B07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261" y="0"/>
            <a:ext cx="289250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95B46064-A7EB-4154-9FC4-8B8B03C67B1E}"/>
              </a:ext>
            </a:extLst>
          </p:cNvPr>
          <p:cNvSpPr/>
          <p:nvPr/>
        </p:nvSpPr>
        <p:spPr>
          <a:xfrm>
            <a:off x="-1" y="44162"/>
            <a:ext cx="5928573" cy="70788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NAJSTARSZA KSIĄŻKA</a:t>
            </a:r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06D17922-2464-4DF7-9CB1-9F8443836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476" y="1561374"/>
            <a:ext cx="5465066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pl-PL" altLang="pl-PL" dirty="0">
                <a:solidFill>
                  <a:schemeClr val="tx1"/>
                </a:solidFill>
              </a:rPr>
              <a:t>	Najstarsza książka to 6 połączonych ze sobą płytek z 24-karatowego złota </a:t>
            </a:r>
            <a:br>
              <a:rPr lang="pl-PL" altLang="pl-PL" dirty="0">
                <a:solidFill>
                  <a:schemeClr val="tx1"/>
                </a:solidFill>
              </a:rPr>
            </a:br>
            <a:r>
              <a:rPr lang="pl-PL" altLang="pl-PL" dirty="0">
                <a:solidFill>
                  <a:schemeClr val="tx1"/>
                </a:solidFill>
              </a:rPr>
              <a:t>o wymiarach 5 x 4,5 cm. Są one zapisane językiem Etrusków, którego nikt do tej pory nie zdołał w pełni odczytać. Książka posiada też ilustracje: jeźdźca, syreny, harfy oraz żołnierzy. Jej wiek oszacowano na 3,5 tys. lat. Maleńka książka została odkryta 60 lat temu, podczas kopania kanału w południowo-wschodniej Bułgarii.</a:t>
            </a:r>
          </a:p>
        </p:txBody>
      </p:sp>
      <p:sp>
        <p:nvSpPr>
          <p:cNvPr id="2" name="AutoShape 2" descr="księga etrusków">
            <a:extLst>
              <a:ext uri="{FF2B5EF4-FFF2-40B4-BE49-F238E27FC236}">
                <a16:creationId xmlns:a16="http://schemas.microsoft.com/office/drawing/2014/main" id="{2556F8F7-2EC0-4CD8-9E3F-3F9D70D8E2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26" name="Picture 2" descr="Najstarsza książka wykonana jest ze złota « Wiadomości « Drukarnie.com.pl">
            <a:extLst>
              <a:ext uri="{FF2B5EF4-FFF2-40B4-BE49-F238E27FC236}">
                <a16:creationId xmlns:a16="http://schemas.microsoft.com/office/drawing/2014/main" id="{738E73F7-C30B-4BD0-970C-474505DF0C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7" t="6914" r="6568"/>
          <a:stretch/>
        </p:blipFill>
        <p:spPr bwMode="auto">
          <a:xfrm>
            <a:off x="6402982" y="130629"/>
            <a:ext cx="2294964" cy="314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11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1EA46BEF-4805-4E1B-AB40-6D9591145388}"/>
              </a:ext>
            </a:extLst>
          </p:cNvPr>
          <p:cNvCxnSpPr/>
          <p:nvPr/>
        </p:nvCxnSpPr>
        <p:spPr>
          <a:xfrm>
            <a:off x="6048000" y="0"/>
            <a:ext cx="84083" cy="6912000"/>
          </a:xfrm>
          <a:prstGeom prst="line">
            <a:avLst/>
          </a:prstGeom>
          <a:ln w="19050" cmpd="dbl">
            <a:solidFill>
              <a:schemeClr val="tx1">
                <a:lumMod val="5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>
            <a:extLst>
              <a:ext uri="{FF2B5EF4-FFF2-40B4-BE49-F238E27FC236}">
                <a16:creationId xmlns:a16="http://schemas.microsoft.com/office/drawing/2014/main" id="{78C10343-F5CA-40D6-9398-31E0C6B07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261" y="0"/>
            <a:ext cx="289250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95B46064-A7EB-4154-9FC4-8B8B03C67B1E}"/>
              </a:ext>
            </a:extLst>
          </p:cNvPr>
          <p:cNvSpPr/>
          <p:nvPr/>
        </p:nvSpPr>
        <p:spPr>
          <a:xfrm>
            <a:off x="-1" y="44162"/>
            <a:ext cx="5928573" cy="193899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PIERWSZA KSIĄŻKA WYDANA W FORMIE ELEKTRONICZNEJ</a:t>
            </a:r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A62D47BB-4768-4333-857E-3C97730AE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75" y="2685026"/>
            <a:ext cx="556052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pl-PL" altLang="pl-PL" dirty="0">
                <a:solidFill>
                  <a:schemeClr val="tx1"/>
                </a:solidFill>
              </a:rPr>
              <a:t>	Została napisana specjalnie do internetowej dystrybucji.</a:t>
            </a:r>
          </a:p>
          <a:p>
            <a:pPr algn="just"/>
            <a:r>
              <a:rPr lang="pl-PL" altLang="pl-PL" dirty="0">
                <a:solidFill>
                  <a:schemeClr val="tx1"/>
                </a:solidFill>
              </a:rPr>
              <a:t>	To powieść </a:t>
            </a:r>
            <a:r>
              <a:rPr lang="pl-PL" altLang="pl-PL" dirty="0" err="1">
                <a:solidFill>
                  <a:schemeClr val="tx1"/>
                </a:solidFill>
              </a:rPr>
              <a:t>Stephen’a</a:t>
            </a:r>
            <a:r>
              <a:rPr lang="pl-PL" altLang="pl-PL" dirty="0">
                <a:solidFill>
                  <a:schemeClr val="tx1"/>
                </a:solidFill>
              </a:rPr>
              <a:t> Kinga „</a:t>
            </a:r>
            <a:r>
              <a:rPr lang="pl-PL" altLang="pl-PL" dirty="0" err="1">
                <a:solidFill>
                  <a:schemeClr val="tx1"/>
                </a:solidFill>
              </a:rPr>
              <a:t>Riding</a:t>
            </a:r>
            <a:r>
              <a:rPr lang="pl-PL" altLang="pl-PL" dirty="0">
                <a:solidFill>
                  <a:schemeClr val="tx1"/>
                </a:solidFill>
              </a:rPr>
              <a:t> the </a:t>
            </a:r>
            <a:r>
              <a:rPr lang="pl-PL" altLang="pl-PL" dirty="0" err="1">
                <a:solidFill>
                  <a:schemeClr val="tx1"/>
                </a:solidFill>
              </a:rPr>
              <a:t>Bulet</a:t>
            </a:r>
            <a:r>
              <a:rPr lang="pl-PL" altLang="pl-PL" dirty="0">
                <a:solidFill>
                  <a:schemeClr val="tx1"/>
                </a:solidFill>
              </a:rPr>
              <a:t>”, którą w ciągu 24 godzin od wprowadzenia do sprzedaży zamówiło prawie 400 tysięcy osób. </a:t>
            </a:r>
          </a:p>
        </p:txBody>
      </p:sp>
      <p:pic>
        <p:nvPicPr>
          <p:cNvPr id="10" name="rg_hi" descr="https://encrypted-tbn2.gstatic.com/images?q=tbn:ANd9GcRDg0KMw0Gs_o9JcFO4b33Iqs36VmeypVAr5sRfpodshU9cgWTF">
            <a:extLst>
              <a:ext uri="{FF2B5EF4-FFF2-40B4-BE49-F238E27FC236}">
                <a16:creationId xmlns:a16="http://schemas.microsoft.com/office/drawing/2014/main" id="{858ABC3E-BA6A-469F-A9B4-199CE4124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503" y="663530"/>
            <a:ext cx="4010114" cy="515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883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1EA46BEF-4805-4E1B-AB40-6D9591145388}"/>
              </a:ext>
            </a:extLst>
          </p:cNvPr>
          <p:cNvCxnSpPr/>
          <p:nvPr/>
        </p:nvCxnSpPr>
        <p:spPr>
          <a:xfrm>
            <a:off x="6048000" y="0"/>
            <a:ext cx="84083" cy="6912000"/>
          </a:xfrm>
          <a:prstGeom prst="line">
            <a:avLst/>
          </a:prstGeom>
          <a:ln w="19050" cmpd="dbl">
            <a:solidFill>
              <a:schemeClr val="tx1">
                <a:lumMod val="5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>
            <a:extLst>
              <a:ext uri="{FF2B5EF4-FFF2-40B4-BE49-F238E27FC236}">
                <a16:creationId xmlns:a16="http://schemas.microsoft.com/office/drawing/2014/main" id="{78C10343-F5CA-40D6-9398-31E0C6B07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261" y="0"/>
            <a:ext cx="289250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95B46064-A7EB-4154-9FC4-8B8B03C67B1E}"/>
              </a:ext>
            </a:extLst>
          </p:cNvPr>
          <p:cNvSpPr/>
          <p:nvPr/>
        </p:nvSpPr>
        <p:spPr>
          <a:xfrm>
            <a:off x="-1" y="44162"/>
            <a:ext cx="5928573" cy="132343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KSIĄŻKA O NAJDŁUŻSZYM TYTULE</a:t>
            </a:r>
          </a:p>
        </p:txBody>
      </p:sp>
      <p:pic>
        <p:nvPicPr>
          <p:cNvPr id="3074" name="Picture 2" descr="najdluzszy-tytul">
            <a:extLst>
              <a:ext uri="{FF2B5EF4-FFF2-40B4-BE49-F238E27FC236}">
                <a16:creationId xmlns:a16="http://schemas.microsoft.com/office/drawing/2014/main" id="{EDFF5573-C858-47A5-9FC9-40FDE7AD1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250" y="1367601"/>
            <a:ext cx="5715000" cy="423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191DCDB-62E6-49A2-845F-85E92E863587}"/>
              </a:ext>
            </a:extLst>
          </p:cNvPr>
          <p:cNvSpPr txBox="1"/>
          <p:nvPr/>
        </p:nvSpPr>
        <p:spPr>
          <a:xfrm>
            <a:off x="139750" y="2893925"/>
            <a:ext cx="557882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400" b="1" dirty="0">
                <a:latin typeface="Times New Roman" panose="02020603050405020304" pitchFamily="18" charset="0"/>
              </a:rPr>
              <a:t>	Składa się z 5633 znaków (1086 słów) </a:t>
            </a:r>
            <a:br>
              <a:rPr lang="pl-PL" sz="2400" b="1" dirty="0">
                <a:latin typeface="Times New Roman" panose="02020603050405020304" pitchFamily="18" charset="0"/>
              </a:rPr>
            </a:br>
            <a:r>
              <a:rPr lang="pl-PL" sz="2400" b="1" dirty="0">
                <a:latin typeface="Times New Roman" panose="02020603050405020304" pitchFamily="18" charset="0"/>
              </a:rPr>
              <a:t>i jest nim opatrzona książka wydana </a:t>
            </a:r>
            <a:br>
              <a:rPr lang="pl-PL" sz="2400" b="1" dirty="0">
                <a:latin typeface="Times New Roman" panose="02020603050405020304" pitchFamily="18" charset="0"/>
              </a:rPr>
            </a:br>
            <a:r>
              <a:rPr lang="pl-PL" sz="2400" b="1" dirty="0">
                <a:latin typeface="Times New Roman" panose="02020603050405020304" pitchFamily="18" charset="0"/>
              </a:rPr>
              <a:t>w Indiach przez dr. </a:t>
            </a:r>
            <a:r>
              <a:rPr lang="pl-PL" sz="2400" b="1" dirty="0" err="1">
                <a:latin typeface="Times New Roman" panose="02020603050405020304" pitchFamily="18" charset="0"/>
              </a:rPr>
              <a:t>Sreenathachary</a:t>
            </a:r>
            <a:r>
              <a:rPr lang="pl-PL" sz="2400" b="1" dirty="0">
                <a:latin typeface="Times New Roman" panose="02020603050405020304" pitchFamily="18" charset="0"/>
              </a:rPr>
              <a:t> </a:t>
            </a:r>
            <a:r>
              <a:rPr lang="pl-PL" sz="2400" b="1" dirty="0" err="1">
                <a:latin typeface="Times New Roman" panose="02020603050405020304" pitchFamily="18" charset="0"/>
              </a:rPr>
              <a:t>Vangeepurama</a:t>
            </a:r>
            <a:r>
              <a:rPr lang="pl-PL" sz="2400" b="1" dirty="0"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pl-PL" sz="2400" b="1" dirty="0">
                <a:latin typeface="Times New Roman" panose="02020603050405020304" pitchFamily="18" charset="0"/>
              </a:rPr>
              <a:t>	Pozycja opisuje dziwactwa języka angielskiego.</a:t>
            </a:r>
          </a:p>
        </p:txBody>
      </p:sp>
    </p:spTree>
    <p:extLst>
      <p:ext uri="{BB962C8B-B14F-4D97-AF65-F5344CB8AC3E}">
        <p14:creationId xmlns:p14="http://schemas.microsoft.com/office/powerpoint/2010/main" val="2693009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D454F6C2-DF00-450F-891B-D106C4489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670" y="2500604"/>
            <a:ext cx="2791703" cy="421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1EA46BEF-4805-4E1B-AB40-6D9591145388}"/>
              </a:ext>
            </a:extLst>
          </p:cNvPr>
          <p:cNvCxnSpPr/>
          <p:nvPr/>
        </p:nvCxnSpPr>
        <p:spPr>
          <a:xfrm>
            <a:off x="6048000" y="0"/>
            <a:ext cx="84083" cy="6912000"/>
          </a:xfrm>
          <a:prstGeom prst="line">
            <a:avLst/>
          </a:prstGeom>
          <a:ln w="19050" cmpd="dbl">
            <a:solidFill>
              <a:schemeClr val="tx1">
                <a:lumMod val="5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>
            <a:extLst>
              <a:ext uri="{FF2B5EF4-FFF2-40B4-BE49-F238E27FC236}">
                <a16:creationId xmlns:a16="http://schemas.microsoft.com/office/drawing/2014/main" id="{78C10343-F5CA-40D6-9398-31E0C6B07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261" y="0"/>
            <a:ext cx="289250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95B46064-A7EB-4154-9FC4-8B8B03C67B1E}"/>
              </a:ext>
            </a:extLst>
          </p:cNvPr>
          <p:cNvSpPr/>
          <p:nvPr/>
        </p:nvSpPr>
        <p:spPr>
          <a:xfrm>
            <a:off x="-1" y="44162"/>
            <a:ext cx="5928573" cy="193899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PIERWSZA KSIĄŻKA WYDANA W CAŁOŚCI PO POLSKU</a:t>
            </a:r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3E52BA4C-4EC2-433C-BE2A-ED1CCB944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923" y="3109282"/>
            <a:ext cx="562538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pl-PL" altLang="pl-PL" dirty="0">
                <a:solidFill>
                  <a:schemeClr val="tx1"/>
                </a:solidFill>
              </a:rPr>
              <a:t>	To „</a:t>
            </a:r>
            <a:r>
              <a:rPr lang="pl-PL" altLang="pl-PL" dirty="0" err="1">
                <a:solidFill>
                  <a:schemeClr val="tx1"/>
                </a:solidFill>
              </a:rPr>
              <a:t>Hortulus</a:t>
            </a:r>
            <a:r>
              <a:rPr lang="pl-PL" altLang="pl-PL" dirty="0">
                <a:solidFill>
                  <a:schemeClr val="tx1"/>
                </a:solidFill>
              </a:rPr>
              <a:t> </a:t>
            </a:r>
            <a:r>
              <a:rPr lang="pl-PL" altLang="pl-PL" dirty="0" err="1">
                <a:solidFill>
                  <a:schemeClr val="tx1"/>
                </a:solidFill>
              </a:rPr>
              <a:t>animae</a:t>
            </a:r>
            <a:r>
              <a:rPr lang="pl-PL" altLang="pl-PL" dirty="0">
                <a:solidFill>
                  <a:schemeClr val="tx1"/>
                </a:solidFill>
              </a:rPr>
              <a:t>” czyli „Raj duszny” - średniowieczny modlitewnik przetłumaczony przez Biernata z Lublina wydany w 1513 r.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48BF9A84-953F-40F1-9861-F4551C20BF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734" t="19627" r="27304" b="7644"/>
          <a:stretch/>
        </p:blipFill>
        <p:spPr>
          <a:xfrm>
            <a:off x="6441463" y="44162"/>
            <a:ext cx="2864207" cy="43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ielki Atlas Historii Świata dla Młodzieży">
            <a:extLst>
              <a:ext uri="{FF2B5EF4-FFF2-40B4-BE49-F238E27FC236}">
                <a16:creationId xmlns:a16="http://schemas.microsoft.com/office/drawing/2014/main" id="{8A550257-5F30-47BD-8143-D129774FD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84" y="3396418"/>
            <a:ext cx="2475794" cy="330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1EA46BEF-4805-4E1B-AB40-6D9591145388}"/>
              </a:ext>
            </a:extLst>
          </p:cNvPr>
          <p:cNvCxnSpPr/>
          <p:nvPr/>
        </p:nvCxnSpPr>
        <p:spPr>
          <a:xfrm>
            <a:off x="6048000" y="0"/>
            <a:ext cx="84083" cy="6912000"/>
          </a:xfrm>
          <a:prstGeom prst="line">
            <a:avLst/>
          </a:prstGeom>
          <a:ln w="19050" cmpd="dbl">
            <a:solidFill>
              <a:schemeClr val="tx1">
                <a:lumMod val="5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>
            <a:extLst>
              <a:ext uri="{FF2B5EF4-FFF2-40B4-BE49-F238E27FC236}">
                <a16:creationId xmlns:a16="http://schemas.microsoft.com/office/drawing/2014/main" id="{78C10343-F5CA-40D6-9398-31E0C6B07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261" y="0"/>
            <a:ext cx="289250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95B46064-A7EB-4154-9FC4-8B8B03C67B1E}"/>
              </a:ext>
            </a:extLst>
          </p:cNvPr>
          <p:cNvSpPr/>
          <p:nvPr/>
        </p:nvSpPr>
        <p:spPr>
          <a:xfrm>
            <a:off x="-1" y="44162"/>
            <a:ext cx="5928573" cy="132343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</a:rPr>
              <a:t>NAJ … KSIĄŻKA </a:t>
            </a:r>
            <a:br>
              <a:rPr lang="pl-PL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pl-PL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</a:rPr>
              <a:t>W NASZEJ BIBLIOTECE</a:t>
            </a:r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3E52BA4C-4EC2-433C-BE2A-ED1CCB944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76" y="1448432"/>
            <a:ext cx="5625386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pl-PL" altLang="pl-PL" dirty="0">
                <a:solidFill>
                  <a:schemeClr val="bg1"/>
                </a:solidFill>
                <a:highlight>
                  <a:srgbClr val="FFFF00"/>
                </a:highlight>
              </a:rPr>
              <a:t>NAJWIĘKSZA: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pl-PL" altLang="pl-PL" sz="2300" dirty="0">
                <a:solidFill>
                  <a:schemeClr val="tx1"/>
                </a:solidFill>
              </a:rPr>
              <a:t>„Wielki atlas historii świata dla młodzieży. Od czasów najdawniejszych do współczesności” (Wydanie 1991)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pl-PL" altLang="pl-PL" sz="2300" dirty="0">
                <a:solidFill>
                  <a:schemeClr val="tx1"/>
                </a:solidFill>
              </a:rPr>
              <a:t>Socha P. „Pszczoły” (Wydanie 2015)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6B3781C-AB34-4E77-860B-1837BEDD7B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"/>
          <a:stretch/>
        </p:blipFill>
        <p:spPr bwMode="auto">
          <a:xfrm>
            <a:off x="3302154" y="3429000"/>
            <a:ext cx="2341157" cy="323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weł i Gaweł - Aleksander Fredro | okładka">
            <a:extLst>
              <a:ext uri="{FF2B5EF4-FFF2-40B4-BE49-F238E27FC236}">
                <a16:creationId xmlns:a16="http://schemas.microsoft.com/office/drawing/2014/main" id="{DD073893-4E5C-404A-B2E3-399D256B0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39" y="587996"/>
            <a:ext cx="2014666" cy="256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CF381B7-9EFF-4763-A14B-0ED8FF5FF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54" y="1023122"/>
            <a:ext cx="1775737" cy="252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C19E743-D98F-4D3F-8693-96F361F0027E}"/>
              </a:ext>
            </a:extLst>
          </p:cNvPr>
          <p:cNvSpPr txBox="1"/>
          <p:nvPr/>
        </p:nvSpPr>
        <p:spPr>
          <a:xfrm>
            <a:off x="6337250" y="3629767"/>
            <a:ext cx="57429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altLang="pl-PL" b="1" dirty="0">
                <a:solidFill>
                  <a:schemeClr val="bg1"/>
                </a:solidFill>
                <a:highlight>
                  <a:srgbClr val="00FF00"/>
                </a:highlight>
                <a:latin typeface="Times New Roman" panose="02020603050405020304" pitchFamily="18" charset="0"/>
              </a:rPr>
              <a:t>NAJMNIEJSZA:</a:t>
            </a:r>
          </a:p>
          <a:p>
            <a:pPr marL="571500" indent="-342900" algn="just">
              <a:buFont typeface="Wingdings" panose="05000000000000000000" pitchFamily="2" charset="2"/>
              <a:buChar char="q"/>
            </a:pPr>
            <a:r>
              <a:rPr lang="pl-PL" altLang="pl-PL" b="1" dirty="0">
                <a:latin typeface="Times New Roman" panose="02020603050405020304" pitchFamily="18" charset="0"/>
              </a:rPr>
              <a:t>Fredro A. „Paweł i Gaweł” (Wydanie 2010)</a:t>
            </a:r>
          </a:p>
          <a:p>
            <a:pPr marL="571500" indent="-342900" algn="just">
              <a:buFont typeface="Wingdings" panose="05000000000000000000" pitchFamily="2" charset="2"/>
              <a:buChar char="q"/>
            </a:pPr>
            <a:r>
              <a:rPr lang="pl-PL" altLang="pl-PL" b="1" dirty="0">
                <a:latin typeface="Times New Roman" panose="02020603050405020304" pitchFamily="18" charset="0"/>
              </a:rPr>
              <a:t>Dąbrowska K. „Posłuchaj Katarzyno” (Wydanie 1987)</a:t>
            </a:r>
          </a:p>
        </p:txBody>
      </p:sp>
    </p:spTree>
    <p:extLst>
      <p:ext uri="{BB962C8B-B14F-4D97-AF65-F5344CB8AC3E}">
        <p14:creationId xmlns:p14="http://schemas.microsoft.com/office/powerpoint/2010/main" val="1104047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1EA46BEF-4805-4E1B-AB40-6D9591145388}"/>
              </a:ext>
            </a:extLst>
          </p:cNvPr>
          <p:cNvCxnSpPr/>
          <p:nvPr/>
        </p:nvCxnSpPr>
        <p:spPr>
          <a:xfrm>
            <a:off x="6048000" y="0"/>
            <a:ext cx="84083" cy="6912000"/>
          </a:xfrm>
          <a:prstGeom prst="line">
            <a:avLst/>
          </a:prstGeom>
          <a:ln w="19050" cmpd="dbl">
            <a:solidFill>
              <a:schemeClr val="tx1">
                <a:lumMod val="5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>
            <a:extLst>
              <a:ext uri="{FF2B5EF4-FFF2-40B4-BE49-F238E27FC236}">
                <a16:creationId xmlns:a16="http://schemas.microsoft.com/office/drawing/2014/main" id="{78C10343-F5CA-40D6-9398-31E0C6B07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261" y="0"/>
            <a:ext cx="289250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95B46064-A7EB-4154-9FC4-8B8B03C67B1E}"/>
              </a:ext>
            </a:extLst>
          </p:cNvPr>
          <p:cNvSpPr/>
          <p:nvPr/>
        </p:nvSpPr>
        <p:spPr>
          <a:xfrm>
            <a:off x="-1" y="44162"/>
            <a:ext cx="5928573" cy="132343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</a:rPr>
              <a:t>NAJ … KSIĄŻKA </a:t>
            </a:r>
            <a:br>
              <a:rPr lang="pl-PL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pl-PL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</a:rPr>
              <a:t>W NASZEJ BIBLIOTECE</a:t>
            </a:r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3E52BA4C-4EC2-433C-BE2A-ED1CCB944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76" y="1728349"/>
            <a:ext cx="5625386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pl-PL" altLang="pl-PL" dirty="0">
                <a:solidFill>
                  <a:schemeClr val="tx1"/>
                </a:solidFill>
                <a:highlight>
                  <a:srgbClr val="0000FF"/>
                </a:highlight>
              </a:rPr>
              <a:t>NAJCZĘŚCIEJ WYPOŻYCZANA:</a:t>
            </a:r>
          </a:p>
          <a:p>
            <a:pPr algn="just"/>
            <a:endParaRPr lang="pl-PL" altLang="pl-PL" dirty="0">
              <a:solidFill>
                <a:schemeClr val="tx1"/>
              </a:solidFill>
            </a:endParaRPr>
          </a:p>
          <a:p>
            <a:pPr algn="just"/>
            <a:r>
              <a:rPr lang="pl-PL" altLang="pl-PL" dirty="0">
                <a:solidFill>
                  <a:schemeClr val="tx1"/>
                </a:solidFill>
              </a:rPr>
              <a:t>Seria literacka „Zaopiekuj się mną”</a:t>
            </a:r>
          </a:p>
          <a:p>
            <a:pPr algn="just"/>
            <a:endParaRPr lang="pl-PL" altLang="pl-PL" dirty="0">
              <a:solidFill>
                <a:schemeClr val="tx1"/>
              </a:solidFill>
            </a:endParaRPr>
          </a:p>
          <a:p>
            <a:pPr algn="just"/>
            <a:r>
              <a:rPr lang="pl-PL" altLang="pl-PL" dirty="0">
                <a:solidFill>
                  <a:schemeClr val="tx1"/>
                </a:solidFill>
              </a:rPr>
              <a:t>Seria literacka „Magiczny piesek”</a:t>
            </a:r>
          </a:p>
          <a:p>
            <a:pPr algn="just"/>
            <a:endParaRPr lang="pl-PL" altLang="pl-PL" dirty="0">
              <a:solidFill>
                <a:schemeClr val="tx1"/>
              </a:solidFill>
            </a:endParaRPr>
          </a:p>
          <a:p>
            <a:pPr algn="just"/>
            <a:r>
              <a:rPr lang="pl-PL" altLang="pl-PL" dirty="0">
                <a:solidFill>
                  <a:schemeClr val="tx1"/>
                </a:solidFill>
              </a:rPr>
              <a:t>Seria literacka „Magiczny kotek”</a:t>
            </a:r>
          </a:p>
          <a:p>
            <a:pPr algn="just"/>
            <a:endParaRPr lang="pl-PL" altLang="pl-PL" dirty="0">
              <a:solidFill>
                <a:schemeClr val="tx1"/>
              </a:solidFill>
            </a:endParaRPr>
          </a:p>
          <a:p>
            <a:pPr algn="just"/>
            <a:r>
              <a:rPr lang="pl-PL" altLang="pl-PL" dirty="0" err="1">
                <a:solidFill>
                  <a:schemeClr val="tx1"/>
                </a:solidFill>
              </a:rPr>
              <a:t>Kinney</a:t>
            </a:r>
            <a:r>
              <a:rPr lang="pl-PL" altLang="pl-PL" dirty="0">
                <a:solidFill>
                  <a:schemeClr val="tx1"/>
                </a:solidFill>
              </a:rPr>
              <a:t> J. „Dziennik cwaniaczka”</a:t>
            </a:r>
          </a:p>
          <a:p>
            <a:pPr algn="just"/>
            <a:endParaRPr lang="pl-PL" dirty="0">
              <a:solidFill>
                <a:schemeClr val="tx1"/>
              </a:solidFill>
            </a:endParaRPr>
          </a:p>
          <a:p>
            <a:pPr algn="just"/>
            <a:r>
              <a:rPr lang="de-DE" dirty="0" err="1">
                <a:solidFill>
                  <a:schemeClr val="tx1"/>
                </a:solidFill>
              </a:rPr>
              <a:t>Widmark</a:t>
            </a:r>
            <a:r>
              <a:rPr lang="pl-PL" dirty="0">
                <a:solidFill>
                  <a:schemeClr val="tx1"/>
                </a:solidFill>
              </a:rPr>
              <a:t> M.,</a:t>
            </a:r>
            <a:r>
              <a:rPr lang="de-DE" dirty="0">
                <a:solidFill>
                  <a:schemeClr val="tx1"/>
                </a:solidFill>
              </a:rPr>
              <a:t> Willis</a:t>
            </a:r>
            <a:r>
              <a:rPr lang="pl-PL" dirty="0">
                <a:solidFill>
                  <a:schemeClr val="tx1"/>
                </a:solidFill>
              </a:rPr>
              <a:t> H. </a:t>
            </a:r>
            <a:r>
              <a:rPr lang="pl-PL" altLang="pl-PL" dirty="0">
                <a:solidFill>
                  <a:schemeClr val="tx1"/>
                </a:solidFill>
              </a:rPr>
              <a:t>„Biuro detektywistyczne </a:t>
            </a:r>
            <a:r>
              <a:rPr lang="pl-PL" altLang="pl-PL" dirty="0" err="1">
                <a:solidFill>
                  <a:schemeClr val="tx1"/>
                </a:solidFill>
              </a:rPr>
              <a:t>Lassego</a:t>
            </a:r>
            <a:r>
              <a:rPr lang="pl-PL" altLang="pl-PL" dirty="0">
                <a:solidFill>
                  <a:schemeClr val="tx1"/>
                </a:solidFill>
              </a:rPr>
              <a:t> i Mai”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5AB5927F-455A-48D1-A410-9F104AF20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321" y="4228735"/>
            <a:ext cx="2971677" cy="208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artin Widmark, Helena Willis &quot;Biuro Detektywistyczne Lassego i Mai&quot; -  RECENZJA SERII - ZabookowaneZabookowane">
            <a:extLst>
              <a:ext uri="{FF2B5EF4-FFF2-40B4-BE49-F238E27FC236}">
                <a16:creationId xmlns:a16="http://schemas.microsoft.com/office/drawing/2014/main" id="{8C2E9F88-449B-47CC-BB43-2A1179C8A1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9" t="7703" r="4443" b="3645"/>
          <a:stretch/>
        </p:blipFill>
        <p:spPr bwMode="auto">
          <a:xfrm>
            <a:off x="6429739" y="4812269"/>
            <a:ext cx="2897729" cy="200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Seria Magiczny kotek - Gildia.pl - księgarnia internetowa - komiksy, filmy,  książki, muzyka, rpg">
            <a:extLst>
              <a:ext uri="{FF2B5EF4-FFF2-40B4-BE49-F238E27FC236}">
                <a16:creationId xmlns:a16="http://schemas.microsoft.com/office/drawing/2014/main" id="{631C0654-64E0-4CBC-B32C-70720AF7F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479" y="660286"/>
            <a:ext cx="114662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Magiczny Kotek Czarodziejskie przygody - Sue Bentley - Książnica Polska">
            <a:extLst>
              <a:ext uri="{FF2B5EF4-FFF2-40B4-BE49-F238E27FC236}">
                <a16:creationId xmlns:a16="http://schemas.microsoft.com/office/drawing/2014/main" id="{541CEDE0-5322-4FB2-8FF9-8973667FB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041" y="2392585"/>
            <a:ext cx="138515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Świetlisty galop. Magiczny kotek - Sue Bentley | Książka | Dla dzieci |  merlin.pl">
            <a:extLst>
              <a:ext uri="{FF2B5EF4-FFF2-40B4-BE49-F238E27FC236}">
                <a16:creationId xmlns:a16="http://schemas.microsoft.com/office/drawing/2014/main" id="{B48C0944-EDB4-4F6B-AAB8-8ECD5274A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 t="4323" r="9922" b="4112"/>
          <a:stretch/>
        </p:blipFill>
        <p:spPr bwMode="auto">
          <a:xfrm>
            <a:off x="7540131" y="2583612"/>
            <a:ext cx="118621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>
            <a:extLst>
              <a:ext uri="{FF2B5EF4-FFF2-40B4-BE49-F238E27FC236}">
                <a16:creationId xmlns:a16="http://schemas.microsoft.com/office/drawing/2014/main" id="{C8996CA1-A029-4623-98D9-FF578FB3F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524" y="828540"/>
            <a:ext cx="123652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Magiczny Piesek Klasowa księżniczka - Sue Bentley (Książka) - Księgarnia PWN">
            <a:extLst>
              <a:ext uri="{FF2B5EF4-FFF2-40B4-BE49-F238E27FC236}">
                <a16:creationId xmlns:a16="http://schemas.microsoft.com/office/drawing/2014/main" id="{1867EDAB-6E4D-415A-938A-21E7C6DDC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215" y="1778772"/>
            <a:ext cx="114662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Magiczny kotek. Nadmorska tajemnica - Sue Bentley | Książka w  Lubimyczytac.pl - Opinie, oceny, ceny">
            <a:extLst>
              <a:ext uri="{FF2B5EF4-FFF2-40B4-BE49-F238E27FC236}">
                <a16:creationId xmlns:a16="http://schemas.microsoft.com/office/drawing/2014/main" id="{A20DF5D4-89C9-46FD-81AB-113C7FA74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486" y="2813359"/>
            <a:ext cx="126742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Zaopiekuj się mną. Tytus, smutny szczeniak - Ceny i opinie - Ceneo.pl">
            <a:extLst>
              <a:ext uri="{FF2B5EF4-FFF2-40B4-BE49-F238E27FC236}">
                <a16:creationId xmlns:a16="http://schemas.microsoft.com/office/drawing/2014/main" id="{F80BBB1A-2560-488E-8702-438B64322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227" y="44162"/>
            <a:ext cx="116128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Zaopiekuj się mną Zimowy wilk - Webb Holly - niePrzeczytane.pl Księgarnia  internetowa">
            <a:extLst>
              <a:ext uri="{FF2B5EF4-FFF2-40B4-BE49-F238E27FC236}">
                <a16:creationId xmlns:a16="http://schemas.microsoft.com/office/drawing/2014/main" id="{63AC98F1-D696-4515-B018-018673582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398" y="187230"/>
            <a:ext cx="116128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" name="Picture 40" descr="Zaopiekuj się mną. Tygrysek czeka na pomoc! (Holly Webb) książka w  księgarni TaniaKsiazka.pl">
            <a:extLst>
              <a:ext uri="{FF2B5EF4-FFF2-40B4-BE49-F238E27FC236}">
                <a16:creationId xmlns:a16="http://schemas.microsoft.com/office/drawing/2014/main" id="{0FD1B99A-802C-4A34-9068-CAEAC9243B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0" r="17978"/>
          <a:stretch/>
        </p:blipFill>
        <p:spPr bwMode="auto">
          <a:xfrm>
            <a:off x="8265160" y="401558"/>
            <a:ext cx="119045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265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25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1EA46BEF-4805-4E1B-AB40-6D9591145388}"/>
              </a:ext>
            </a:extLst>
          </p:cNvPr>
          <p:cNvCxnSpPr/>
          <p:nvPr/>
        </p:nvCxnSpPr>
        <p:spPr>
          <a:xfrm>
            <a:off x="6048000" y="0"/>
            <a:ext cx="84083" cy="6912000"/>
          </a:xfrm>
          <a:prstGeom prst="line">
            <a:avLst/>
          </a:prstGeom>
          <a:ln w="19050" cmpd="dbl">
            <a:solidFill>
              <a:schemeClr val="tx1">
                <a:lumMod val="5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>
            <a:extLst>
              <a:ext uri="{FF2B5EF4-FFF2-40B4-BE49-F238E27FC236}">
                <a16:creationId xmlns:a16="http://schemas.microsoft.com/office/drawing/2014/main" id="{78C10343-F5CA-40D6-9398-31E0C6B07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261" y="0"/>
            <a:ext cx="289250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95B46064-A7EB-4154-9FC4-8B8B03C67B1E}"/>
              </a:ext>
            </a:extLst>
          </p:cNvPr>
          <p:cNvSpPr/>
          <p:nvPr/>
        </p:nvSpPr>
        <p:spPr>
          <a:xfrm>
            <a:off x="-1" y="44162"/>
            <a:ext cx="5928573" cy="132343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</a:rPr>
              <a:t>NAJ … KSIĄŻKA </a:t>
            </a:r>
            <a:br>
              <a:rPr lang="pl-PL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pl-PL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</a:rPr>
              <a:t>W NASZEJ BIBLIOTECE</a:t>
            </a:r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3E52BA4C-4EC2-433C-BE2A-ED1CCB944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434" y="2502790"/>
            <a:ext cx="513955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pl-PL" altLang="pl-PL" dirty="0">
                <a:solidFill>
                  <a:schemeClr val="tx1"/>
                </a:solidFill>
              </a:rPr>
              <a:t>KSIĄŻKA</a:t>
            </a:r>
          </a:p>
          <a:p>
            <a:pPr algn="just"/>
            <a:r>
              <a:rPr lang="pl-PL" altLang="pl-PL" dirty="0">
                <a:solidFill>
                  <a:schemeClr val="tx1"/>
                </a:solidFill>
              </a:rPr>
              <a:t>W FORMIE PRZESTRZENNEJ:</a:t>
            </a:r>
          </a:p>
          <a:p>
            <a:pPr algn="just"/>
            <a:endParaRPr lang="pl-PL" altLang="pl-PL" dirty="0">
              <a:solidFill>
                <a:schemeClr val="tx1"/>
              </a:solidFill>
            </a:endParaRPr>
          </a:p>
          <a:p>
            <a:pPr lvl="2" algn="just"/>
            <a:r>
              <a:rPr lang="pl-PL" altLang="pl-PL" dirty="0">
                <a:solidFill>
                  <a:schemeClr val="tx1"/>
                </a:solidFill>
              </a:rPr>
              <a:t>„Królewna Śnieżka” </a:t>
            </a:r>
          </a:p>
        </p:txBody>
      </p:sp>
      <p:pic>
        <p:nvPicPr>
          <p:cNvPr id="3074" name="Picture 2" descr="Książki dla dzieci Wilga Królewna Śnieżka 3D">
            <a:extLst>
              <a:ext uri="{FF2B5EF4-FFF2-40B4-BE49-F238E27FC236}">
                <a16:creationId xmlns:a16="http://schemas.microsoft.com/office/drawing/2014/main" id="{6B7C9E5A-4184-46BF-ABAC-26C8C36A1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258" y="107525"/>
            <a:ext cx="3351266" cy="252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RL - KRÓLEWNA ŚNIEŻKA, bajka, książka 3D, 1981r. - 8233386236 - oficjalne  archiwum Allegro">
            <a:extLst>
              <a:ext uri="{FF2B5EF4-FFF2-40B4-BE49-F238E27FC236}">
                <a16:creationId xmlns:a16="http://schemas.microsoft.com/office/drawing/2014/main" id="{F06F822C-0132-4B35-AA77-A1C10368C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250" y="1690878"/>
            <a:ext cx="3206143" cy="240460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siążki dla dzieci Wilga Królewna Śnieżka 3D">
            <a:extLst>
              <a:ext uri="{FF2B5EF4-FFF2-40B4-BE49-F238E27FC236}">
                <a16:creationId xmlns:a16="http://schemas.microsoft.com/office/drawing/2014/main" id="{069D069C-688B-47AA-A409-82D1950BCF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r="3610" b="1172"/>
          <a:stretch/>
        </p:blipFill>
        <p:spPr bwMode="auto">
          <a:xfrm>
            <a:off x="8220830" y="3581658"/>
            <a:ext cx="3429000" cy="282886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153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1EA46BEF-4805-4E1B-AB40-6D9591145388}"/>
              </a:ext>
            </a:extLst>
          </p:cNvPr>
          <p:cNvCxnSpPr/>
          <p:nvPr/>
        </p:nvCxnSpPr>
        <p:spPr>
          <a:xfrm>
            <a:off x="6048000" y="0"/>
            <a:ext cx="84083" cy="6912000"/>
          </a:xfrm>
          <a:prstGeom prst="line">
            <a:avLst/>
          </a:prstGeom>
          <a:ln w="19050" cmpd="dbl">
            <a:solidFill>
              <a:schemeClr val="tx1">
                <a:lumMod val="5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>
            <a:extLst>
              <a:ext uri="{FF2B5EF4-FFF2-40B4-BE49-F238E27FC236}">
                <a16:creationId xmlns:a16="http://schemas.microsoft.com/office/drawing/2014/main" id="{78C10343-F5CA-40D6-9398-31E0C6B07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261" y="0"/>
            <a:ext cx="289250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95B46064-A7EB-4154-9FC4-8B8B03C67B1E}"/>
              </a:ext>
            </a:extLst>
          </p:cNvPr>
          <p:cNvSpPr/>
          <p:nvPr/>
        </p:nvSpPr>
        <p:spPr>
          <a:xfrm>
            <a:off x="6274190" y="10510"/>
            <a:ext cx="5928573" cy="132343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DZIĘKUJEMY</a:t>
            </a:r>
          </a:p>
          <a:p>
            <a:pPr algn="ctr"/>
            <a:r>
              <a:rPr lang="pl-PL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ZA UWAGĘ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el 3D 2" descr="Books">
                <a:extLst>
                  <a:ext uri="{FF2B5EF4-FFF2-40B4-BE49-F238E27FC236}">
                    <a16:creationId xmlns:a16="http://schemas.microsoft.com/office/drawing/2014/main" id="{D5044DA2-17ED-488C-BAEE-DEF86760080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00786247"/>
                  </p:ext>
                </p:extLst>
              </p:nvPr>
            </p:nvGraphicFramePr>
            <p:xfrm>
              <a:off x="7537168" y="1745165"/>
              <a:ext cx="3178664" cy="376871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178664" cy="3768715"/>
                    </a:xfrm>
                    <a:prstGeom prst="rect">
                      <a:avLst/>
                    </a:prstGeom>
                  </am3d:spPr>
                  <am3d:camera>
                    <am3d:pos x="0" y="0" z="6923615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964344" d="1000000"/>
                    <am3d:preTrans dx="0" dy="-882178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352063" ay="-1824460" az="-134586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3104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el 3D 2" descr="Books">
                <a:extLst>
                  <a:ext uri="{FF2B5EF4-FFF2-40B4-BE49-F238E27FC236}">
                    <a16:creationId xmlns:a16="http://schemas.microsoft.com/office/drawing/2014/main" id="{D5044DA2-17ED-488C-BAEE-DEF86760080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37168" y="1745165"/>
                <a:ext cx="3178664" cy="3768715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pole tekstowe 9">
            <a:extLst>
              <a:ext uri="{FF2B5EF4-FFF2-40B4-BE49-F238E27FC236}">
                <a16:creationId xmlns:a16="http://schemas.microsoft.com/office/drawing/2014/main" id="{0BE62E2E-FA44-44C4-93CC-4A44FD859989}"/>
              </a:ext>
            </a:extLst>
          </p:cNvPr>
          <p:cNvSpPr txBox="1"/>
          <p:nvPr/>
        </p:nvSpPr>
        <p:spPr>
          <a:xfrm>
            <a:off x="6365322" y="6287241"/>
            <a:ext cx="55223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i="1" dirty="0">
                <a:effectLst/>
                <a:latin typeface="PT Serif"/>
              </a:rPr>
              <a:t>Opracowano na podstawie informacji wyszukanych w Internecie.</a:t>
            </a:r>
            <a:endParaRPr lang="pl-PL" sz="1400" i="1" dirty="0"/>
          </a:p>
        </p:txBody>
      </p:sp>
    </p:spTree>
    <p:extLst>
      <p:ext uri="{BB962C8B-B14F-4D97-AF65-F5344CB8AC3E}">
        <p14:creationId xmlns:p14="http://schemas.microsoft.com/office/powerpoint/2010/main" val="63908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12B38E9E-F2BC-4F12-A39A-6C201E7AB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39" y="3222273"/>
            <a:ext cx="5495633" cy="3023135"/>
          </a:xfrm>
          <a:prstGeom prst="rect">
            <a:avLst/>
          </a:prstGeom>
        </p:spPr>
      </p:pic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1EA46BEF-4805-4E1B-AB40-6D9591145388}"/>
              </a:ext>
            </a:extLst>
          </p:cNvPr>
          <p:cNvCxnSpPr/>
          <p:nvPr/>
        </p:nvCxnSpPr>
        <p:spPr>
          <a:xfrm>
            <a:off x="6048000" y="0"/>
            <a:ext cx="84083" cy="6912000"/>
          </a:xfrm>
          <a:prstGeom prst="line">
            <a:avLst/>
          </a:prstGeom>
          <a:ln w="19050" cmpd="dbl">
            <a:solidFill>
              <a:schemeClr val="tx1">
                <a:lumMod val="5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>
            <a:extLst>
              <a:ext uri="{FF2B5EF4-FFF2-40B4-BE49-F238E27FC236}">
                <a16:creationId xmlns:a16="http://schemas.microsoft.com/office/drawing/2014/main" id="{78C10343-F5CA-40D6-9398-31E0C6B07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261" y="0"/>
            <a:ext cx="289250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DF8587F1-08A9-4DB0-89AD-80ABB962F0E6}"/>
              </a:ext>
            </a:extLst>
          </p:cNvPr>
          <p:cNvSpPr/>
          <p:nvPr/>
        </p:nvSpPr>
        <p:spPr>
          <a:xfrm>
            <a:off x="-1" y="44162"/>
            <a:ext cx="5928573" cy="70788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NAJWIĘKSZA KSIĄŻKA</a:t>
            </a:r>
          </a:p>
        </p:txBody>
      </p:sp>
      <p:sp>
        <p:nvSpPr>
          <p:cNvPr id="8" name="Prostokąt 1">
            <a:extLst>
              <a:ext uri="{FF2B5EF4-FFF2-40B4-BE49-F238E27FC236}">
                <a16:creationId xmlns:a16="http://schemas.microsoft.com/office/drawing/2014/main" id="{A100C2A7-A7DE-4126-87FC-F97544351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76" y="1317504"/>
            <a:ext cx="560718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pl-PL" altLang="pl-PL" dirty="0">
                <a:solidFill>
                  <a:schemeClr val="tx1"/>
                </a:solidFill>
              </a:rPr>
              <a:t>Największa książka – „Earth” („Ziemia”) – mierząca 1,8 na 2,75 m składa się </a:t>
            </a:r>
            <a:br>
              <a:rPr lang="pl-PL" altLang="pl-PL" dirty="0">
                <a:solidFill>
                  <a:schemeClr val="tx1"/>
                </a:solidFill>
              </a:rPr>
            </a:br>
            <a:r>
              <a:rPr lang="pl-PL" altLang="pl-PL" dirty="0">
                <a:solidFill>
                  <a:schemeClr val="tx1"/>
                </a:solidFill>
              </a:rPr>
              <a:t>z 300 stron i waży 252,6 kg. Cena atlasu wynosi 100 tys. dolarów.</a:t>
            </a:r>
          </a:p>
        </p:txBody>
      </p:sp>
      <p:pic>
        <p:nvPicPr>
          <p:cNvPr id="9" name="Obraz 1" descr="http://g1sieradz.home.pl/autoinstalator/joomla/images/stories/thumbnails/images-stories-biblioteka-image001-300x210.jpg">
            <a:extLst>
              <a:ext uri="{FF2B5EF4-FFF2-40B4-BE49-F238E27FC236}">
                <a16:creationId xmlns:a16="http://schemas.microsoft.com/office/drawing/2014/main" id="{225FFE72-9144-46CF-B92E-13F40E667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338" y="85305"/>
            <a:ext cx="5495633" cy="302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9DEC028B-14DC-40A1-8705-8FA23F6542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BA0D8C6F-A1DE-4677-B3D1-3AEFE05FEA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63C11E6-E489-46EF-837B-B509812EB46C}"/>
              </a:ext>
            </a:extLst>
          </p:cNvPr>
          <p:cNvSpPr txBox="1"/>
          <p:nvPr/>
        </p:nvSpPr>
        <p:spPr>
          <a:xfrm>
            <a:off x="273488" y="3276600"/>
            <a:ext cx="542718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400" b="1" dirty="0">
                <a:latin typeface="Times New Roman" panose="02020603050405020304" pitchFamily="18" charset="0"/>
              </a:rPr>
              <a:t>	Każde dzieło robione jest na zamówienie. Praca nad jednym egzemplarzem trwa miesiąc. Żeby przewrócić stronę w atlasie, wydawca Gordon </a:t>
            </a:r>
            <a:r>
              <a:rPr lang="pl-PL" sz="2400" b="1" dirty="0" err="1">
                <a:latin typeface="Times New Roman" panose="02020603050405020304" pitchFamily="18" charset="0"/>
              </a:rPr>
              <a:t>Cheers</a:t>
            </a:r>
            <a:r>
              <a:rPr lang="pl-PL" sz="2400" b="1" dirty="0">
                <a:latin typeface="Times New Roman" panose="02020603050405020304" pitchFamily="18" charset="0"/>
              </a:rPr>
              <a:t> podczas specjalnego pokazu musiał zrobić to obiema rękami, żeby nie zniszczyć olbrzymich kart tego niezwykłego dzieła.</a:t>
            </a:r>
          </a:p>
        </p:txBody>
      </p:sp>
    </p:spTree>
    <p:extLst>
      <p:ext uri="{BB962C8B-B14F-4D97-AF65-F5344CB8AC3E}">
        <p14:creationId xmlns:p14="http://schemas.microsoft.com/office/powerpoint/2010/main" val="3349412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1EA46BEF-4805-4E1B-AB40-6D9591145388}"/>
              </a:ext>
            </a:extLst>
          </p:cNvPr>
          <p:cNvCxnSpPr/>
          <p:nvPr/>
        </p:nvCxnSpPr>
        <p:spPr>
          <a:xfrm>
            <a:off x="6048000" y="0"/>
            <a:ext cx="84083" cy="6912000"/>
          </a:xfrm>
          <a:prstGeom prst="line">
            <a:avLst/>
          </a:prstGeom>
          <a:ln w="19050" cmpd="dbl">
            <a:solidFill>
              <a:schemeClr val="tx1">
                <a:lumMod val="5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>
            <a:extLst>
              <a:ext uri="{FF2B5EF4-FFF2-40B4-BE49-F238E27FC236}">
                <a16:creationId xmlns:a16="http://schemas.microsoft.com/office/drawing/2014/main" id="{78C10343-F5CA-40D6-9398-31E0C6B07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261" y="0"/>
            <a:ext cx="289250" cy="685800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0EE60732-81A2-4AB3-880E-38E8DE0827D2}"/>
              </a:ext>
            </a:extLst>
          </p:cNvPr>
          <p:cNvSpPr/>
          <p:nvPr/>
        </p:nvSpPr>
        <p:spPr>
          <a:xfrm>
            <a:off x="-1" y="44162"/>
            <a:ext cx="5928573" cy="70788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NAJMNIEJSZA KSIĄŻKA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32FEEDE-0BBC-458B-A438-F57C593F2699}"/>
              </a:ext>
            </a:extLst>
          </p:cNvPr>
          <p:cNvSpPr txBox="1"/>
          <p:nvPr/>
        </p:nvSpPr>
        <p:spPr>
          <a:xfrm>
            <a:off x="308424" y="752048"/>
            <a:ext cx="542718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b="1" dirty="0">
                <a:latin typeface="Times New Roman" panose="02020603050405020304" pitchFamily="18" charset="0"/>
              </a:rPr>
              <a:t>	Drukarnia </a:t>
            </a:r>
            <a:r>
              <a:rPr lang="pl-PL" sz="2000" b="1" dirty="0" err="1">
                <a:latin typeface="Times New Roman" panose="02020603050405020304" pitchFamily="18" charset="0"/>
              </a:rPr>
              <a:t>Toppan</a:t>
            </a:r>
            <a:r>
              <a:rPr lang="pl-PL" sz="2000" b="1" dirty="0">
                <a:latin typeface="Times New Roman" panose="02020603050405020304" pitchFamily="18" charset="0"/>
              </a:rPr>
              <a:t> Printing z Tokio zdołała wydrukować książkę wielkości ucha w igle. Mikroksiążka ma 22 strony i nosi tytuł „</a:t>
            </a:r>
            <a:r>
              <a:rPr lang="pl-PL" sz="2000" b="1" dirty="0" err="1">
                <a:latin typeface="Times New Roman" panose="02020603050405020304" pitchFamily="18" charset="0"/>
              </a:rPr>
              <a:t>Shiki</a:t>
            </a:r>
            <a:r>
              <a:rPr lang="pl-PL" sz="2000" b="1" dirty="0">
                <a:latin typeface="Times New Roman" panose="02020603050405020304" pitchFamily="18" charset="0"/>
              </a:rPr>
              <a:t> no </a:t>
            </a:r>
            <a:r>
              <a:rPr lang="pl-PL" sz="2000" b="1" dirty="0" err="1">
                <a:latin typeface="Times New Roman" panose="02020603050405020304" pitchFamily="18" charset="0"/>
              </a:rPr>
              <a:t>Kusabana</a:t>
            </a:r>
            <a:r>
              <a:rPr lang="pl-PL" sz="2000" b="1" dirty="0">
                <a:latin typeface="Times New Roman" panose="02020603050405020304" pitchFamily="18" charset="0"/>
              </a:rPr>
              <a:t>”, co w tłumaczeniu na język polski oznacza kwiaty i pory roku. Miniaturowe dzieło zawiera nazwy i mikroskopijne, czarno-białe ilustracje japońskich kwiatów. Strony mają zaledwie 0,75 mm długości, podczas gdy szerokość liter nie przekracza 0,01 mm!</a:t>
            </a:r>
          </a:p>
        </p:txBody>
      </p:sp>
      <p:pic>
        <p:nvPicPr>
          <p:cNvPr id="1026" name="Picture 2" descr="Najmniejsza książka na świecie">
            <a:extLst>
              <a:ext uri="{FF2B5EF4-FFF2-40B4-BE49-F238E27FC236}">
                <a16:creationId xmlns:a16="http://schemas.microsoft.com/office/drawing/2014/main" id="{555F13B7-357B-4766-9CE1-29CF5150C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042" y="752048"/>
            <a:ext cx="4577054" cy="285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550783CD-9640-4410-9A7C-C28EF3669606}"/>
              </a:ext>
            </a:extLst>
          </p:cNvPr>
          <p:cNvSpPr txBox="1"/>
          <p:nvPr/>
        </p:nvSpPr>
        <p:spPr>
          <a:xfrm>
            <a:off x="384102" y="4299417"/>
            <a:ext cx="53515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b="1" dirty="0">
                <a:latin typeface="Times New Roman" panose="02020603050405020304" pitchFamily="18" charset="0"/>
              </a:rPr>
              <a:t>	Inna maciupeńka książka to „Stary król Cole”. Jej wymiary to 1mm na 1 mm. Wydano ją w 85 egzemplarzach w 1985 roku w Szkocji. Do czytania poza lupą potrzebna jest też igła, bo kartki można przewracać tylko za jej pomocą.</a:t>
            </a:r>
          </a:p>
        </p:txBody>
      </p:sp>
      <p:pic>
        <p:nvPicPr>
          <p:cNvPr id="4098" name="Picture 2" descr="Brak dostępnego opisu zdjęcia.">
            <a:extLst>
              <a:ext uri="{FF2B5EF4-FFF2-40B4-BE49-F238E27FC236}">
                <a16:creationId xmlns:a16="http://schemas.microsoft.com/office/drawing/2014/main" id="{B37528A8-3E45-4BD6-A976-2B8CBAD6C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042" y="3789000"/>
            <a:ext cx="4577054" cy="293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772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" name="Picture 20">
            <a:extLst>
              <a:ext uri="{FF2B5EF4-FFF2-40B4-BE49-F238E27FC236}">
                <a16:creationId xmlns:a16="http://schemas.microsoft.com/office/drawing/2014/main" id="{FC0BEA63-7F95-4181-89B0-C4906EE21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11" y="0"/>
            <a:ext cx="59404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1EA46BEF-4805-4E1B-AB40-6D9591145388}"/>
              </a:ext>
            </a:extLst>
          </p:cNvPr>
          <p:cNvCxnSpPr/>
          <p:nvPr/>
        </p:nvCxnSpPr>
        <p:spPr>
          <a:xfrm>
            <a:off x="6048000" y="0"/>
            <a:ext cx="84083" cy="6912000"/>
          </a:xfrm>
          <a:prstGeom prst="line">
            <a:avLst/>
          </a:prstGeom>
          <a:ln w="19050" cmpd="dbl">
            <a:solidFill>
              <a:schemeClr val="tx1">
                <a:lumMod val="5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>
            <a:extLst>
              <a:ext uri="{FF2B5EF4-FFF2-40B4-BE49-F238E27FC236}">
                <a16:creationId xmlns:a16="http://schemas.microsoft.com/office/drawing/2014/main" id="{78C10343-F5CA-40D6-9398-31E0C6B07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261" y="0"/>
            <a:ext cx="289250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95B46064-A7EB-4154-9FC4-8B8B03C67B1E}"/>
              </a:ext>
            </a:extLst>
          </p:cNvPr>
          <p:cNvSpPr/>
          <p:nvPr/>
        </p:nvSpPr>
        <p:spPr>
          <a:xfrm>
            <a:off x="-1" y="44162"/>
            <a:ext cx="5928573" cy="132343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NAJPOPULARNIEJSZA KSIĄŻKA</a:t>
            </a:r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AD681384-F0C6-4FCB-9760-863651F2A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76" y="1540281"/>
            <a:ext cx="57023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pl-PL" altLang="pl-PL" dirty="0">
                <a:solidFill>
                  <a:schemeClr val="tx1"/>
                </a:solidFill>
              </a:rPr>
              <a:t>	Najpopularniejszą książka na świecie jest Biblia. Szacuje się, że wydrukowano około 5 miliardów egzemplarzy Biblii.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A658C8E9-60CE-46D5-BF86-00E6B04082C1}"/>
              </a:ext>
            </a:extLst>
          </p:cNvPr>
          <p:cNvSpPr txBox="1"/>
          <p:nvPr/>
        </p:nvSpPr>
        <p:spPr>
          <a:xfrm>
            <a:off x="105688" y="2887932"/>
            <a:ext cx="5803819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100" b="1" dirty="0">
                <a:latin typeface="Times New Roman" panose="02020603050405020304" pitchFamily="18" charset="0"/>
              </a:rPr>
              <a:t>Według danych z 2019 r. cała Biblia jest dostępna w 698 językach. Są one językami ojczystymi dla ok. 5,6 miliarda ludzi. Sam Nowy Testament przetłumaczono na kolejne 1548 języków, którymi posługuje się dalsze 786 mln osób, a co najmniej jedną księgę biblijną dodatkowo na 1138, których używa kolejne 470 mln ludzi. Oznacza to, że całość lub część Biblii jest dostępna w 3384 językach, będących językami ojczystymi blisko 96,5% ludności świata.</a:t>
            </a:r>
          </a:p>
        </p:txBody>
      </p:sp>
    </p:spTree>
    <p:extLst>
      <p:ext uri="{BB962C8B-B14F-4D97-AF65-F5344CB8AC3E}">
        <p14:creationId xmlns:p14="http://schemas.microsoft.com/office/powerpoint/2010/main" val="3141402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>
            <a:extLst>
              <a:ext uri="{FF2B5EF4-FFF2-40B4-BE49-F238E27FC236}">
                <a16:creationId xmlns:a16="http://schemas.microsoft.com/office/drawing/2014/main" id="{957898A2-FF6C-46C1-80D7-181372445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200" y="-121297"/>
            <a:ext cx="5990779" cy="7996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1EA46BEF-4805-4E1B-AB40-6D9591145388}"/>
              </a:ext>
            </a:extLst>
          </p:cNvPr>
          <p:cNvCxnSpPr/>
          <p:nvPr/>
        </p:nvCxnSpPr>
        <p:spPr>
          <a:xfrm>
            <a:off x="6048000" y="0"/>
            <a:ext cx="84083" cy="6912000"/>
          </a:xfrm>
          <a:prstGeom prst="line">
            <a:avLst/>
          </a:prstGeom>
          <a:ln w="19050" cmpd="dbl">
            <a:solidFill>
              <a:schemeClr val="tx1">
                <a:lumMod val="5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>
            <a:extLst>
              <a:ext uri="{FF2B5EF4-FFF2-40B4-BE49-F238E27FC236}">
                <a16:creationId xmlns:a16="http://schemas.microsoft.com/office/drawing/2014/main" id="{78C10343-F5CA-40D6-9398-31E0C6B07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261" y="0"/>
            <a:ext cx="289250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95B46064-A7EB-4154-9FC4-8B8B03C67B1E}"/>
              </a:ext>
            </a:extLst>
          </p:cNvPr>
          <p:cNvSpPr/>
          <p:nvPr/>
        </p:nvSpPr>
        <p:spPr>
          <a:xfrm>
            <a:off x="-1" y="44162"/>
            <a:ext cx="5928573" cy="132343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BESTSELLER WŚRÓD KSIĄŻEK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A8FE371-EDC4-4172-BE55-FC42C3336C96}"/>
              </a:ext>
            </a:extLst>
          </p:cNvPr>
          <p:cNvSpPr txBox="1"/>
          <p:nvPr/>
        </p:nvSpPr>
        <p:spPr>
          <a:xfrm>
            <a:off x="174287" y="1816707"/>
            <a:ext cx="566854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pl-PL" sz="2000" b="1" dirty="0">
                <a:latin typeface="Times New Roman" panose="02020603050405020304" pitchFamily="18" charset="0"/>
              </a:rPr>
              <a:t>	To oczywiście (poza Biblią i Koranem) „Księga Rekordów Guinnessa”. Ta legendarna księga premierę miała w 1955 r. Jej nakład wyniósł 1000 egzemplarzy. Album od razu okazał się bestsellerem! 	Pierwsza polska edycja Księgi Rekordów Guinnessa została wydana w 1991 r.</a:t>
            </a:r>
          </a:p>
          <a:p>
            <a:pPr algn="just" fontAlgn="base"/>
            <a:r>
              <a:rPr lang="pl-PL" sz="2000" b="1" dirty="0">
                <a:latin typeface="Times New Roman" panose="02020603050405020304" pitchFamily="18" charset="0"/>
              </a:rPr>
              <a:t>	Sprzedaż przekroczyła już 125 miliony egzemplarzy. Ukazała się w ponad 100 krajach, </a:t>
            </a:r>
            <a:br>
              <a:rPr lang="pl-PL" sz="2000" b="1" dirty="0">
                <a:latin typeface="Times New Roman" panose="02020603050405020304" pitchFamily="18" charset="0"/>
              </a:rPr>
            </a:br>
            <a:r>
              <a:rPr lang="pl-PL" sz="2000" b="1" dirty="0">
                <a:latin typeface="Times New Roman" panose="02020603050405020304" pitchFamily="18" charset="0"/>
              </a:rPr>
              <a:t>w 37 językach. Ten niesamowity album, wydawany co roku, zawiera udokumentowane światowe rekordy w różnych dziedzinach, osiągnięte zarówno przez ludzi, jak i te ustanowione przez naturę.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CD7E6515-1EDA-4EF6-AA73-5E95D99E19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" t="5062" r="7070" b="6847"/>
          <a:stretch/>
        </p:blipFill>
        <p:spPr bwMode="auto">
          <a:xfrm rot="670487">
            <a:off x="6722583" y="705881"/>
            <a:ext cx="2483358" cy="34336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122" name="Picture 2" descr="Księga Rekordów Guinnessa 2021 ⋆ Biuro Rekordów">
            <a:extLst>
              <a:ext uri="{FF2B5EF4-FFF2-40B4-BE49-F238E27FC236}">
                <a16:creationId xmlns:a16="http://schemas.microsoft.com/office/drawing/2014/main" id="{05F7E58C-3338-49AD-AE80-4EBD69694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5623">
            <a:off x="9241164" y="3285251"/>
            <a:ext cx="2324652" cy="30208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324709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>
            <a:extLst>
              <a:ext uri="{FF2B5EF4-FFF2-40B4-BE49-F238E27FC236}">
                <a16:creationId xmlns:a16="http://schemas.microsoft.com/office/drawing/2014/main" id="{8DB38671-4D01-4F64-9CDE-8B562EE66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2010" y="854316"/>
            <a:ext cx="3294175" cy="3593486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0ABFAB1A-4128-4511-899E-463587A54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733" y="854316"/>
            <a:ext cx="2952750" cy="3769780"/>
          </a:xfrm>
          <a:prstGeom prst="rect">
            <a:avLst/>
          </a:prstGeom>
        </p:spPr>
      </p:pic>
      <p:pic>
        <p:nvPicPr>
          <p:cNvPr id="2050" name="Picture 2" descr="Najdroższa książka na świecie - Ptaki Ameryki">
            <a:extLst>
              <a:ext uri="{FF2B5EF4-FFF2-40B4-BE49-F238E27FC236}">
                <a16:creationId xmlns:a16="http://schemas.microsoft.com/office/drawing/2014/main" id="{B90458E6-0F84-487A-8A02-08C2676B7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177" y="4198070"/>
            <a:ext cx="6310218" cy="301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1EA46BEF-4805-4E1B-AB40-6D9591145388}"/>
              </a:ext>
            </a:extLst>
          </p:cNvPr>
          <p:cNvCxnSpPr/>
          <p:nvPr/>
        </p:nvCxnSpPr>
        <p:spPr>
          <a:xfrm>
            <a:off x="6048000" y="0"/>
            <a:ext cx="84083" cy="6912000"/>
          </a:xfrm>
          <a:prstGeom prst="line">
            <a:avLst/>
          </a:prstGeom>
          <a:ln w="19050" cmpd="dbl">
            <a:solidFill>
              <a:schemeClr val="tx1">
                <a:lumMod val="5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>
            <a:extLst>
              <a:ext uri="{FF2B5EF4-FFF2-40B4-BE49-F238E27FC236}">
                <a16:creationId xmlns:a16="http://schemas.microsoft.com/office/drawing/2014/main" id="{78C10343-F5CA-40D6-9398-31E0C6B07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261" y="0"/>
            <a:ext cx="289250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05E4CAB3-5070-427B-A236-631B42C66424}"/>
              </a:ext>
            </a:extLst>
          </p:cNvPr>
          <p:cNvSpPr/>
          <p:nvPr/>
        </p:nvSpPr>
        <p:spPr>
          <a:xfrm>
            <a:off x="-1" y="44162"/>
            <a:ext cx="5928573" cy="70788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NAJDROŻSZA KSIĄŻKA</a:t>
            </a:r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98920E23-7396-46B0-8F75-447BFEEE7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5544" y="1023807"/>
            <a:ext cx="5461784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pl-PL" altLang="pl-PL" sz="2200" dirty="0">
                <a:solidFill>
                  <a:schemeClr val="tx1"/>
                </a:solidFill>
              </a:rPr>
              <a:t>	Najdroższa książka na świecie to czterotomowe dzieło „The </a:t>
            </a:r>
            <a:r>
              <a:rPr lang="pl-PL" altLang="pl-PL" sz="2200" dirty="0" err="1">
                <a:solidFill>
                  <a:schemeClr val="tx1"/>
                </a:solidFill>
              </a:rPr>
              <a:t>Birds</a:t>
            </a:r>
            <a:r>
              <a:rPr lang="pl-PL" altLang="pl-PL" sz="2200" dirty="0">
                <a:solidFill>
                  <a:schemeClr val="tx1"/>
                </a:solidFill>
              </a:rPr>
              <a:t> of </a:t>
            </a:r>
            <a:r>
              <a:rPr lang="pl-PL" altLang="pl-PL" sz="2200" dirty="0" err="1">
                <a:solidFill>
                  <a:schemeClr val="tx1"/>
                </a:solidFill>
              </a:rPr>
              <a:t>Amerika</a:t>
            </a:r>
            <a:r>
              <a:rPr lang="pl-PL" altLang="pl-PL" sz="2200" dirty="0">
                <a:solidFill>
                  <a:schemeClr val="tx1"/>
                </a:solidFill>
              </a:rPr>
              <a:t>” („Ptaki Ameryki”) Johna Jamesa </a:t>
            </a:r>
            <a:r>
              <a:rPr lang="pl-PL" altLang="pl-PL" sz="2200" dirty="0" err="1">
                <a:solidFill>
                  <a:schemeClr val="tx1"/>
                </a:solidFill>
              </a:rPr>
              <a:t>Audubona</a:t>
            </a:r>
            <a:r>
              <a:rPr lang="pl-PL" altLang="pl-PL" sz="2200" dirty="0">
                <a:solidFill>
                  <a:schemeClr val="tx1"/>
                </a:solidFill>
              </a:rPr>
              <a:t> - wybitnego ornitologa. Księga zawiera 1000 naturalnej wielkości ilustracji blisko 500 różnych gatunków ptaków. Dzieło to wydano zaledwie w 119 egzemplarzach, z czego 108 znajduje się obecnie w muzeach i bibliotekach.</a:t>
            </a:r>
          </a:p>
          <a:p>
            <a:pPr algn="just"/>
            <a:r>
              <a:rPr lang="pl-PL" altLang="pl-PL" sz="2200" dirty="0">
                <a:solidFill>
                  <a:schemeClr val="tx1"/>
                </a:solidFill>
              </a:rPr>
              <a:t>	Cena egzemplarza tego niespotykanego </a:t>
            </a:r>
            <a:br>
              <a:rPr lang="pl-PL" altLang="pl-PL" sz="2200" dirty="0">
                <a:solidFill>
                  <a:schemeClr val="tx1"/>
                </a:solidFill>
              </a:rPr>
            </a:br>
            <a:r>
              <a:rPr lang="pl-PL" altLang="pl-PL" sz="2200" dirty="0">
                <a:solidFill>
                  <a:schemeClr val="tx1"/>
                </a:solidFill>
              </a:rPr>
              <a:t>XIX-wiecznego dzieła, osiągnęła w 2000 r. aż 8,8 miliona dolarów. Natomiast egzemplarz, który został wystawiony na sprzedaż w grudniu 2010 r. osiągnął cenę - ponad 10 milionów dolarów.</a:t>
            </a:r>
          </a:p>
        </p:txBody>
      </p:sp>
    </p:spTree>
    <p:extLst>
      <p:ext uri="{BB962C8B-B14F-4D97-AF65-F5344CB8AC3E}">
        <p14:creationId xmlns:p14="http://schemas.microsoft.com/office/powerpoint/2010/main" val="1047546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1EA46BEF-4805-4E1B-AB40-6D9591145388}"/>
              </a:ext>
            </a:extLst>
          </p:cNvPr>
          <p:cNvCxnSpPr/>
          <p:nvPr/>
        </p:nvCxnSpPr>
        <p:spPr>
          <a:xfrm>
            <a:off x="6048000" y="0"/>
            <a:ext cx="84083" cy="6912000"/>
          </a:xfrm>
          <a:prstGeom prst="line">
            <a:avLst/>
          </a:prstGeom>
          <a:ln w="19050" cmpd="dbl">
            <a:solidFill>
              <a:schemeClr val="tx1">
                <a:lumMod val="5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>
            <a:extLst>
              <a:ext uri="{FF2B5EF4-FFF2-40B4-BE49-F238E27FC236}">
                <a16:creationId xmlns:a16="http://schemas.microsoft.com/office/drawing/2014/main" id="{78C10343-F5CA-40D6-9398-31E0C6B07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261" y="0"/>
            <a:ext cx="289250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95B46064-A7EB-4154-9FC4-8B8B03C67B1E}"/>
              </a:ext>
            </a:extLst>
          </p:cNvPr>
          <p:cNvSpPr/>
          <p:nvPr/>
        </p:nvSpPr>
        <p:spPr>
          <a:xfrm>
            <a:off x="-1" y="44162"/>
            <a:ext cx="5928573" cy="70788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NAJDROŻSZA KSIĄŻKA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F29E06C-BC04-492B-933C-5D318431E2C3}"/>
              </a:ext>
            </a:extLst>
          </p:cNvPr>
          <p:cNvSpPr txBox="1"/>
          <p:nvPr/>
        </p:nvSpPr>
        <p:spPr>
          <a:xfrm>
            <a:off x="79311" y="1621761"/>
            <a:ext cx="576352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400" b="1" dirty="0">
                <a:latin typeface="Times New Roman" panose="02020603050405020304" pitchFamily="18" charset="0"/>
              </a:rPr>
              <a:t>	Z kolei według magazynu „Forbes” najdroższy jest „Kodeks Leicester”. </a:t>
            </a:r>
            <a:br>
              <a:rPr lang="pl-PL" sz="2400" b="1" dirty="0">
                <a:latin typeface="Times New Roman" panose="02020603050405020304" pitchFamily="18" charset="0"/>
              </a:rPr>
            </a:br>
            <a:r>
              <a:rPr lang="pl-PL" sz="2400" b="1" dirty="0">
                <a:latin typeface="Times New Roman" panose="02020603050405020304" pitchFamily="18" charset="0"/>
              </a:rPr>
              <a:t>To rękopis Leonarda da Vinci z XVI w. Książka ma 72 strony. Malarz sporządzał na nich rozmaite notatki, zapisywał swoje teorie i przemyślenia.</a:t>
            </a:r>
          </a:p>
          <a:p>
            <a:pPr algn="just"/>
            <a:r>
              <a:rPr lang="pl-PL" sz="2400" b="1" dirty="0">
                <a:latin typeface="Times New Roman" panose="02020603050405020304" pitchFamily="18" charset="0"/>
              </a:rPr>
              <a:t>	W 1994 r. Bill Gates zapłacił za kodeks ponad 30 mln dolarów. Od tego czasu jego wartość wzrosła o kolejne </a:t>
            </a:r>
            <a:br>
              <a:rPr lang="pl-PL" sz="2400" b="1" dirty="0">
                <a:latin typeface="Times New Roman" panose="02020603050405020304" pitchFamily="18" charset="0"/>
              </a:rPr>
            </a:br>
            <a:r>
              <a:rPr lang="pl-PL" sz="2400" b="1" dirty="0">
                <a:latin typeface="Times New Roman" panose="02020603050405020304" pitchFamily="18" charset="0"/>
              </a:rPr>
              <a:t>20 mln dolarów.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FB30E8D-56D5-4942-9029-895F77C05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860" y="1327280"/>
            <a:ext cx="57150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638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43ECB73-ECD6-45FE-B05F-CDF3C474FA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4" r="19507"/>
          <a:stretch/>
        </p:blipFill>
        <p:spPr bwMode="auto">
          <a:xfrm>
            <a:off x="140476" y="1777218"/>
            <a:ext cx="2669455" cy="415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1EA46BEF-4805-4E1B-AB40-6D9591145388}"/>
              </a:ext>
            </a:extLst>
          </p:cNvPr>
          <p:cNvCxnSpPr/>
          <p:nvPr/>
        </p:nvCxnSpPr>
        <p:spPr>
          <a:xfrm>
            <a:off x="6048000" y="0"/>
            <a:ext cx="84083" cy="6912000"/>
          </a:xfrm>
          <a:prstGeom prst="line">
            <a:avLst/>
          </a:prstGeom>
          <a:ln w="19050" cmpd="dbl">
            <a:solidFill>
              <a:schemeClr val="tx1">
                <a:lumMod val="5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>
            <a:extLst>
              <a:ext uri="{FF2B5EF4-FFF2-40B4-BE49-F238E27FC236}">
                <a16:creationId xmlns:a16="http://schemas.microsoft.com/office/drawing/2014/main" id="{78C10343-F5CA-40D6-9398-31E0C6B07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261" y="0"/>
            <a:ext cx="289250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95B46064-A7EB-4154-9FC4-8B8B03C67B1E}"/>
              </a:ext>
            </a:extLst>
          </p:cNvPr>
          <p:cNvSpPr/>
          <p:nvPr/>
        </p:nvSpPr>
        <p:spPr>
          <a:xfrm>
            <a:off x="-1" y="44162"/>
            <a:ext cx="5928573" cy="120032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NAJGRUBSZA OPUBLIKOWANA KSIĄŻKA</a:t>
            </a:r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F5E5D13C-9282-471F-89EB-542B0C628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250" y="1999448"/>
            <a:ext cx="570235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pl-PL" altLang="pl-PL" dirty="0">
                <a:solidFill>
                  <a:schemeClr val="tx1"/>
                </a:solidFill>
              </a:rPr>
              <a:t>	To dzieło, w którym zgromadzone zostały wszystkie przygody Panny </a:t>
            </a:r>
            <a:r>
              <a:rPr lang="pl-PL" altLang="pl-PL" dirty="0" err="1">
                <a:solidFill>
                  <a:schemeClr val="tx1"/>
                </a:solidFill>
              </a:rPr>
              <a:t>Marple</a:t>
            </a:r>
            <a:r>
              <a:rPr lang="pl-PL" altLang="pl-PL" dirty="0">
                <a:solidFill>
                  <a:schemeClr val="tx1"/>
                </a:solidFill>
              </a:rPr>
              <a:t>, postaci stworzonej przez Agathę Christie. Najgrubsza na świecie lektura liczy sobie 4032 stron, waży około </a:t>
            </a:r>
            <a:br>
              <a:rPr lang="pl-PL" altLang="pl-PL" dirty="0">
                <a:solidFill>
                  <a:schemeClr val="tx1"/>
                </a:solidFill>
              </a:rPr>
            </a:br>
            <a:r>
              <a:rPr lang="pl-PL" altLang="pl-PL" dirty="0">
                <a:solidFill>
                  <a:schemeClr val="tx1"/>
                </a:solidFill>
              </a:rPr>
              <a:t>8 kilogramów i ma 32,2 cm grubości. Powstało tylko 500 kopii rekordowej książki. Zostały one sprzedane za </a:t>
            </a:r>
            <a:br>
              <a:rPr lang="pl-PL" altLang="pl-PL" dirty="0">
                <a:solidFill>
                  <a:schemeClr val="tx1"/>
                </a:solidFill>
              </a:rPr>
            </a:br>
            <a:r>
              <a:rPr lang="pl-PL" altLang="pl-PL" dirty="0">
                <a:solidFill>
                  <a:schemeClr val="tx1"/>
                </a:solidFill>
              </a:rPr>
              <a:t>ok. 1000 funtów.</a:t>
            </a:r>
          </a:p>
        </p:txBody>
      </p:sp>
      <p:pic>
        <p:nvPicPr>
          <p:cNvPr id="10" name="Obraz 5" descr="http://g1sieradz.home.pl/autoinstalator/joomla/images/stories/thumbnails/images-stories-biblioteka-image005-226x300.jpg">
            <a:extLst>
              <a:ext uri="{FF2B5EF4-FFF2-40B4-BE49-F238E27FC236}">
                <a16:creationId xmlns:a16="http://schemas.microsoft.com/office/drawing/2014/main" id="{2395C887-22CC-4A28-9B9C-96FAA3791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238" y="1777219"/>
            <a:ext cx="3052367" cy="417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4079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1EA46BEF-4805-4E1B-AB40-6D9591145388}"/>
              </a:ext>
            </a:extLst>
          </p:cNvPr>
          <p:cNvCxnSpPr/>
          <p:nvPr/>
        </p:nvCxnSpPr>
        <p:spPr>
          <a:xfrm>
            <a:off x="6048000" y="0"/>
            <a:ext cx="84083" cy="6912000"/>
          </a:xfrm>
          <a:prstGeom prst="line">
            <a:avLst/>
          </a:prstGeom>
          <a:ln w="19050" cmpd="dbl">
            <a:solidFill>
              <a:schemeClr val="tx1">
                <a:lumMod val="5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>
            <a:extLst>
              <a:ext uri="{FF2B5EF4-FFF2-40B4-BE49-F238E27FC236}">
                <a16:creationId xmlns:a16="http://schemas.microsoft.com/office/drawing/2014/main" id="{78C10343-F5CA-40D6-9398-31E0C6B07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261" y="0"/>
            <a:ext cx="289250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95B46064-A7EB-4154-9FC4-8B8B03C67B1E}"/>
              </a:ext>
            </a:extLst>
          </p:cNvPr>
          <p:cNvSpPr/>
          <p:nvPr/>
        </p:nvSpPr>
        <p:spPr>
          <a:xfrm>
            <a:off x="-1" y="44162"/>
            <a:ext cx="5928573" cy="132343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NAJGRUBSZA KSIĄŻKA</a:t>
            </a:r>
          </a:p>
          <a:p>
            <a:pPr algn="ctr"/>
            <a:r>
              <a:rPr lang="pl-PL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WSZECHŚWIATA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6CBC042-9E9C-45F6-8D24-6612F1590FEE}"/>
              </a:ext>
            </a:extLst>
          </p:cNvPr>
          <p:cNvSpPr txBox="1"/>
          <p:nvPr/>
        </p:nvSpPr>
        <p:spPr>
          <a:xfrm>
            <a:off x="111967" y="1960906"/>
            <a:ext cx="570463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400" b="1" dirty="0">
                <a:latin typeface="Times New Roman" panose="02020603050405020304" pitchFamily="18" charset="0"/>
              </a:rPr>
              <a:t>	Nosi tytuł „Das </a:t>
            </a:r>
            <a:r>
              <a:rPr lang="pl-PL" sz="2400" b="1" dirty="0" err="1">
                <a:latin typeface="Times New Roman" panose="02020603050405020304" pitchFamily="18" charset="0"/>
              </a:rPr>
              <a:t>dickste</a:t>
            </a:r>
            <a:r>
              <a:rPr lang="pl-PL" sz="2400" b="1" dirty="0">
                <a:latin typeface="Times New Roman" panose="02020603050405020304" pitchFamily="18" charset="0"/>
              </a:rPr>
              <a:t> Buch des </a:t>
            </a:r>
            <a:r>
              <a:rPr lang="pl-PL" sz="2400" b="1" dirty="0" err="1">
                <a:latin typeface="Times New Roman" panose="02020603050405020304" pitchFamily="18" charset="0"/>
              </a:rPr>
              <a:t>Universums</a:t>
            </a:r>
            <a:r>
              <a:rPr lang="pl-PL" sz="2400" b="1" dirty="0">
                <a:latin typeface="Times New Roman" panose="02020603050405020304" pitchFamily="18" charset="0"/>
              </a:rPr>
              <a:t>” (Najgrubsza książka wszechświata). Ma 4,08 m grubości. Zaprezentowano ją na targach książki </a:t>
            </a:r>
            <a:br>
              <a:rPr lang="pl-PL" sz="2400" b="1" dirty="0">
                <a:latin typeface="Times New Roman" panose="02020603050405020304" pitchFamily="18" charset="0"/>
              </a:rPr>
            </a:br>
            <a:r>
              <a:rPr lang="pl-PL" sz="2400" b="1" dirty="0">
                <a:latin typeface="Times New Roman" panose="02020603050405020304" pitchFamily="18" charset="0"/>
              </a:rPr>
              <a:t>we Frankfurcie w 2010 r.</a:t>
            </a:r>
          </a:p>
          <a:p>
            <a:pPr algn="just"/>
            <a:r>
              <a:rPr lang="pl-PL" sz="2400" b="1" dirty="0">
                <a:latin typeface="Times New Roman" panose="02020603050405020304" pitchFamily="18" charset="0"/>
              </a:rPr>
              <a:t>	Ma nie tylko wyjątkowe gabaryty, </a:t>
            </a:r>
            <a:br>
              <a:rPr lang="pl-PL" sz="2400" b="1" dirty="0">
                <a:latin typeface="Times New Roman" panose="02020603050405020304" pitchFamily="18" charset="0"/>
              </a:rPr>
            </a:br>
            <a:r>
              <a:rPr lang="pl-PL" sz="2400" b="1" dirty="0">
                <a:latin typeface="Times New Roman" panose="02020603050405020304" pitchFamily="18" charset="0"/>
              </a:rPr>
              <a:t>ale i ciekawą treść. Są to zeskanowane </a:t>
            </a:r>
            <a:br>
              <a:rPr lang="pl-PL" sz="2400" b="1" dirty="0">
                <a:latin typeface="Times New Roman" panose="02020603050405020304" pitchFamily="18" charset="0"/>
              </a:rPr>
            </a:br>
            <a:r>
              <a:rPr lang="pl-PL" sz="2400" b="1" dirty="0">
                <a:latin typeface="Times New Roman" panose="02020603050405020304" pitchFamily="18" charset="0"/>
              </a:rPr>
              <a:t>i oprawione rysunki oraz teksty ponad </a:t>
            </a:r>
            <a:br>
              <a:rPr lang="pl-PL" sz="2400" b="1" dirty="0">
                <a:latin typeface="Times New Roman" panose="02020603050405020304" pitchFamily="18" charset="0"/>
              </a:rPr>
            </a:br>
            <a:r>
              <a:rPr lang="pl-PL" sz="2400" b="1" dirty="0">
                <a:latin typeface="Times New Roman" panose="02020603050405020304" pitchFamily="18" charset="0"/>
              </a:rPr>
              <a:t>40 tys. dzieci, przysłane na konkurs </a:t>
            </a:r>
            <a:br>
              <a:rPr lang="pl-PL" sz="2400" b="1" dirty="0">
                <a:latin typeface="Times New Roman" panose="02020603050405020304" pitchFamily="18" charset="0"/>
              </a:rPr>
            </a:br>
            <a:r>
              <a:rPr lang="pl-PL" sz="2400" b="1" dirty="0">
                <a:latin typeface="Times New Roman" panose="02020603050405020304" pitchFamily="18" charset="0"/>
              </a:rPr>
              <a:t>o bezpieczeństwie maluchów na drogach. Dzieło liczy 50 560 stron i waży 220 kg.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86BEF94-9507-4D6E-B107-2238A9668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033" y="1773400"/>
            <a:ext cx="5715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591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591</TotalTime>
  <Words>1039</Words>
  <Application>Microsoft Office PowerPoint</Application>
  <PresentationFormat>Panoramiczny</PresentationFormat>
  <Paragraphs>66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4" baseType="lpstr">
      <vt:lpstr>Calibri</vt:lpstr>
      <vt:lpstr>Century Gothic</vt:lpstr>
      <vt:lpstr>PT Serif</vt:lpstr>
      <vt:lpstr>Times New Roman</vt:lpstr>
      <vt:lpstr>Wingdings</vt:lpstr>
      <vt:lpstr>Wingdings 3</vt:lpstr>
      <vt:lpstr>Wycinek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KSIĄŻCE</dc:title>
  <dc:creator>Marzena Szreiber</dc:creator>
  <cp:lastModifiedBy>Joanna Mańkowska</cp:lastModifiedBy>
  <cp:revision>111</cp:revision>
  <dcterms:created xsi:type="dcterms:W3CDTF">2021-04-06T16:54:22Z</dcterms:created>
  <dcterms:modified xsi:type="dcterms:W3CDTF">2021-04-23T09:48:17Z</dcterms:modified>
</cp:coreProperties>
</file>