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</p:sldMasterIdLst>
  <p:sldIdLst>
    <p:sldId id="256" r:id="rId2"/>
    <p:sldId id="642" r:id="rId3"/>
    <p:sldId id="643" r:id="rId4"/>
    <p:sldId id="645" r:id="rId5"/>
    <p:sldId id="648" r:id="rId6"/>
    <p:sldId id="650" r:id="rId7"/>
    <p:sldId id="652" r:id="rId8"/>
    <p:sldId id="654" r:id="rId9"/>
    <p:sldId id="656" r:id="rId10"/>
    <p:sldId id="666" r:id="rId11"/>
    <p:sldId id="669" r:id="rId12"/>
    <p:sldId id="674" r:id="rId13"/>
    <p:sldId id="676" r:id="rId14"/>
    <p:sldId id="682" r:id="rId15"/>
    <p:sldId id="687" r:id="rId16"/>
    <p:sldId id="693" r:id="rId17"/>
    <p:sldId id="697" r:id="rId18"/>
    <p:sldId id="699" r:id="rId19"/>
    <p:sldId id="704" r:id="rId20"/>
    <p:sldId id="708" r:id="rId21"/>
    <p:sldId id="713" r:id="rId22"/>
    <p:sldId id="718" r:id="rId23"/>
    <p:sldId id="720" r:id="rId24"/>
    <p:sldId id="724" r:id="rId25"/>
    <p:sldId id="725" r:id="rId26"/>
    <p:sldId id="728" r:id="rId27"/>
    <p:sldId id="730" r:id="rId28"/>
    <p:sldId id="734" r:id="rId29"/>
    <p:sldId id="735" r:id="rId30"/>
    <p:sldId id="737" r:id="rId31"/>
    <p:sldId id="741" r:id="rId32"/>
    <p:sldId id="744" r:id="rId33"/>
    <p:sldId id="745" r:id="rId34"/>
    <p:sldId id="746" r:id="rId35"/>
    <p:sldId id="747" r:id="rId36"/>
    <p:sldId id="748" r:id="rId37"/>
    <p:sldId id="750" r:id="rId38"/>
    <p:sldId id="751" r:id="rId39"/>
    <p:sldId id="752" r:id="rId40"/>
    <p:sldId id="753" r:id="rId41"/>
    <p:sldId id="755" r:id="rId42"/>
    <p:sldId id="756" r:id="rId43"/>
    <p:sldId id="758" r:id="rId44"/>
    <p:sldId id="759" r:id="rId45"/>
    <p:sldId id="760" r:id="rId46"/>
    <p:sldId id="761" r:id="rId47"/>
    <p:sldId id="762" r:id="rId48"/>
    <p:sldId id="764" r:id="rId49"/>
    <p:sldId id="766" r:id="rId50"/>
  </p:sldIdLst>
  <p:sldSz cx="12192000" cy="6858000"/>
  <p:notesSz cx="6858000" cy="9144000"/>
  <p:photoAlbum layout="1pic" frame="frameStyle2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954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D6C6E09-BCE4-44B7-ACF6-129EECCDF1ED}" type="datetimeFigureOut">
              <a:rPr lang="pl-PL" smtClean="0"/>
              <a:t>16.10.2021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04E882F-1F9F-41A1-86E2-53DA1FCA8E7A}" type="slidenum">
              <a:rPr lang="pl-PL" smtClean="0"/>
              <a:t>‹#›</a:t>
            </a:fld>
            <a:endParaRPr lang="pl-PL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3500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C6E09-BCE4-44B7-ACF6-129EECCDF1ED}" type="datetimeFigureOut">
              <a:rPr lang="pl-PL" smtClean="0"/>
              <a:t>16.10.2021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E882F-1F9F-41A1-86E2-53DA1FCA8E7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79234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C6E09-BCE4-44B7-ACF6-129EECCDF1ED}" type="datetimeFigureOut">
              <a:rPr lang="pl-PL" smtClean="0"/>
              <a:t>16.10.2021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E882F-1F9F-41A1-86E2-53DA1FCA8E7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11998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C6E09-BCE4-44B7-ACF6-129EECCDF1ED}" type="datetimeFigureOut">
              <a:rPr lang="pl-PL" smtClean="0"/>
              <a:t>16.10.2021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E882F-1F9F-41A1-86E2-53DA1FCA8E7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7106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C6E09-BCE4-44B7-ACF6-129EECCDF1ED}" type="datetimeFigureOut">
              <a:rPr lang="pl-PL" smtClean="0"/>
              <a:t>16.10.2021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E882F-1F9F-41A1-86E2-53DA1FCA8E7A}" type="slidenum">
              <a:rPr lang="pl-PL" smtClean="0"/>
              <a:t>‹#›</a:t>
            </a:fld>
            <a:endParaRPr lang="pl-PL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2973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C6E09-BCE4-44B7-ACF6-129EECCDF1ED}" type="datetimeFigureOut">
              <a:rPr lang="pl-PL" smtClean="0"/>
              <a:t>16.10.2021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E882F-1F9F-41A1-86E2-53DA1FCA8E7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29885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C6E09-BCE4-44B7-ACF6-129EECCDF1ED}" type="datetimeFigureOut">
              <a:rPr lang="pl-PL" smtClean="0"/>
              <a:t>16.10.2021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E882F-1F9F-41A1-86E2-53DA1FCA8E7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5437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C6E09-BCE4-44B7-ACF6-129EECCDF1ED}" type="datetimeFigureOut">
              <a:rPr lang="pl-PL" smtClean="0"/>
              <a:t>16.10.2021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E882F-1F9F-41A1-86E2-53DA1FCA8E7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45702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C6E09-BCE4-44B7-ACF6-129EECCDF1ED}" type="datetimeFigureOut">
              <a:rPr lang="pl-PL" smtClean="0"/>
              <a:t>16.10.2021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E882F-1F9F-41A1-86E2-53DA1FCA8E7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93069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C6E09-BCE4-44B7-ACF6-129EECCDF1ED}" type="datetimeFigureOut">
              <a:rPr lang="pl-PL" smtClean="0"/>
              <a:t>16.10.2021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E882F-1F9F-41A1-86E2-53DA1FCA8E7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46452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C6E09-BCE4-44B7-ACF6-129EECCDF1ED}" type="datetimeFigureOut">
              <a:rPr lang="pl-PL" smtClean="0"/>
              <a:t>16.10.2021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E882F-1F9F-41A1-86E2-53DA1FCA8E7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98715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8D6C6E09-BCE4-44B7-ACF6-129EECCDF1ED}" type="datetimeFigureOut">
              <a:rPr lang="pl-PL" smtClean="0"/>
              <a:t>16.10.2021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D04E882F-1F9F-41A1-86E2-53DA1FCA8E7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44679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7" Type="http://schemas.openxmlformats.org/officeDocument/2006/relationships/image" Target="../media/image111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jpeg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7.jpeg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smtClean="0"/>
              <a:t>ZAJĘCIA LOGOPEDYCZNE </a:t>
            </a:r>
            <a:br>
              <a:rPr lang="pl-PL" smtClean="0"/>
            </a:br>
            <a:r>
              <a:rPr lang="pl-PL" smtClean="0"/>
              <a:t>W PRZEDSZKOLU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775333" y="4540085"/>
            <a:ext cx="8636253" cy="597863"/>
          </a:xfrm>
        </p:spPr>
        <p:txBody>
          <a:bodyPr>
            <a:normAutofit/>
          </a:bodyPr>
          <a:lstStyle/>
          <a:p>
            <a:r>
              <a:rPr lang="pl-PL" sz="3200" smtClean="0"/>
              <a:t>ROK SZKOLNY 2020/2021</a:t>
            </a:r>
            <a:endParaRPr lang="pl-PL" sz="3200"/>
          </a:p>
        </p:txBody>
      </p:sp>
      <p:sp>
        <p:nvSpPr>
          <p:cNvPr id="4" name="Podtytuł 2"/>
          <p:cNvSpPr txBox="1">
            <a:spLocks/>
          </p:cNvSpPr>
          <p:nvPr/>
        </p:nvSpPr>
        <p:spPr>
          <a:xfrm>
            <a:off x="1702146" y="5869577"/>
            <a:ext cx="8636253" cy="5978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mtClean="0"/>
              <a:t>autor: Jolanta Pluta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887222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201015_1449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709" y="1284514"/>
            <a:ext cx="5486400" cy="41148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3" name="Obraz 2" descr="20201015_144910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098" y="598714"/>
            <a:ext cx="3521167" cy="2640875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4" name="Obraz 3" descr="20201015_144914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098" y="3483427"/>
            <a:ext cx="3521167" cy="2640875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sp>
        <p:nvSpPr>
          <p:cNvPr id="5" name="pole tekstowe 4"/>
          <p:cNvSpPr txBox="1"/>
          <p:nvPr/>
        </p:nvSpPr>
        <p:spPr>
          <a:xfrm>
            <a:off x="8989454" y="1841679"/>
            <a:ext cx="24856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/>
              <a:t>ĆWICZENIA ARTYKULACYJNE W POŁĄCZNIU </a:t>
            </a:r>
            <a:endParaRPr lang="pl-PL" sz="2400" dirty="0" smtClean="0"/>
          </a:p>
          <a:p>
            <a:pPr algn="ctr"/>
            <a:r>
              <a:rPr lang="pl-PL" sz="2400" dirty="0" smtClean="0"/>
              <a:t>Z </a:t>
            </a:r>
            <a:r>
              <a:rPr lang="pl-PL" sz="2400" dirty="0" smtClean="0"/>
              <a:t>RZUTAMI </a:t>
            </a:r>
            <a:endParaRPr lang="pl-PL" sz="2400" dirty="0" smtClean="0"/>
          </a:p>
          <a:p>
            <a:pPr algn="ctr"/>
            <a:r>
              <a:rPr lang="pl-PL" sz="2400" dirty="0" smtClean="0"/>
              <a:t>DO </a:t>
            </a:r>
            <a:r>
              <a:rPr lang="pl-PL" sz="2400" dirty="0" smtClean="0"/>
              <a:t>CELU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18203526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201016_09255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459" y="700497"/>
            <a:ext cx="4214947" cy="3161211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4" name="Obraz 3" descr="20201016_092618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459" y="4086859"/>
            <a:ext cx="3074127" cy="2305595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5" name="Obraz 4" descr="20201016_092759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62471" y="4337595"/>
            <a:ext cx="2348410" cy="1761308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6" name="Obraz 5" descr="20201016_092815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915" y="700497"/>
            <a:ext cx="4208415" cy="3156312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sp>
        <p:nvSpPr>
          <p:cNvPr id="7" name="pole tekstowe 6"/>
          <p:cNvSpPr txBox="1"/>
          <p:nvPr/>
        </p:nvSpPr>
        <p:spPr>
          <a:xfrm>
            <a:off x="4721580" y="4618084"/>
            <a:ext cx="35674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/>
              <a:t>ZAKRĘCONA GŁOSKA [S]. </a:t>
            </a:r>
          </a:p>
          <a:p>
            <a:pPr algn="ctr"/>
            <a:r>
              <a:rPr lang="pl-PL" sz="2400" dirty="0" smtClean="0"/>
              <a:t>KRĘCIMY I POWTARZAMY </a:t>
            </a:r>
            <a:r>
              <a:rPr lang="pl-PL" sz="2400" dirty="0" smtClean="0"/>
              <a:t>SŁOWA</a:t>
            </a:r>
            <a:r>
              <a:rPr lang="pl-PL" sz="2400" dirty="0" smtClean="0">
                <a:sym typeface="Wingdings" panose="05000000000000000000" pitchFamily="2" charset="2"/>
              </a:rPr>
              <a:t>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1086637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201102_0914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57" y="668383"/>
            <a:ext cx="7315200" cy="54864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sp>
        <p:nvSpPr>
          <p:cNvPr id="3" name="pole tekstowe 2"/>
          <p:cNvSpPr txBox="1"/>
          <p:nvPr/>
        </p:nvSpPr>
        <p:spPr>
          <a:xfrm>
            <a:off x="8783392" y="1841679"/>
            <a:ext cx="29557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/>
              <a:t>KARTY </a:t>
            </a:r>
            <a:r>
              <a:rPr lang="pl-PL" sz="2400" dirty="0" smtClean="0"/>
              <a:t>PRACY</a:t>
            </a:r>
          </a:p>
          <a:p>
            <a:pPr algn="ctr"/>
            <a:r>
              <a:rPr lang="pl-PL" sz="2400" dirty="0" smtClean="0"/>
              <a:t> </a:t>
            </a:r>
            <a:r>
              <a:rPr lang="pl-PL" sz="2400" dirty="0" smtClean="0"/>
              <a:t>W WYKONANIU NAJMŁODSZYCH </a:t>
            </a:r>
            <a:r>
              <a:rPr lang="pl-PL" sz="2400" dirty="0" smtClean="0"/>
              <a:t>PRZEDSZKOLAKÓW </a:t>
            </a:r>
            <a:r>
              <a:rPr lang="pl-PL" sz="2400" dirty="0" smtClean="0"/>
              <a:t>TO </a:t>
            </a:r>
            <a:r>
              <a:rPr lang="pl-PL" sz="2400" dirty="0" smtClean="0"/>
              <a:t>POWAŻNE </a:t>
            </a:r>
            <a:r>
              <a:rPr lang="pl-PL" sz="2400" dirty="0" smtClean="0"/>
              <a:t>ZADANIE ;)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33646625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201102_11125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641" y="400871"/>
            <a:ext cx="4045684" cy="3034263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3" name="Obraz 2" descr="20201102_111310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05172" y="3940990"/>
            <a:ext cx="2940596" cy="2205447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4" name="Obraz 3" descr="20201102_111322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88478" y="3940992"/>
            <a:ext cx="2940595" cy="2205446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5" name="Obraz 4" descr="20201102_111353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4245" y="3938454"/>
            <a:ext cx="2943495" cy="2207621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6" name="Obraz 5" descr="20201102_111410"/>
          <p:cNvPicPr>
            <a:picLocks noGrp="1" noChangeAspect="1"/>
          </p:cNvPicPr>
          <p:nvPr isPhoto="1"/>
        </p:nvPicPr>
        <p:blipFill>
          <a:blip r:embed="rId6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05208" y="3938697"/>
            <a:ext cx="2945439" cy="2209079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sp>
        <p:nvSpPr>
          <p:cNvPr id="7" name="pole tekstowe 6"/>
          <p:cNvSpPr txBox="1"/>
          <p:nvPr/>
        </p:nvSpPr>
        <p:spPr>
          <a:xfrm>
            <a:off x="6220348" y="1189624"/>
            <a:ext cx="46365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/>
              <a:t>KOLORUJEMY I POWTARZAMY ;)</a:t>
            </a:r>
          </a:p>
          <a:p>
            <a:pPr algn="ctr"/>
            <a:endParaRPr lang="pl-PL" sz="2400" dirty="0" smtClean="0"/>
          </a:p>
          <a:p>
            <a:pPr algn="ctr"/>
            <a:r>
              <a:rPr lang="pl-PL" sz="2400" dirty="0" smtClean="0"/>
              <a:t>POWTARZAMY I KOLORUJEMY ;)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3123818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201103_12202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709" y="1197429"/>
            <a:ext cx="5486400" cy="41148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3" name="Obraz 2" descr="20201103_122043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44786" y="876300"/>
            <a:ext cx="2917372" cy="2188029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4" name="Obraz 3" descr="20201103_124613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50381" y="885824"/>
            <a:ext cx="2917373" cy="218803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5" name="Obraz 4" descr="20201103_141300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15905" y="3899627"/>
            <a:ext cx="2836094" cy="212707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6" name="Obraz 5" descr="20201103_141252"/>
          <p:cNvPicPr>
            <a:picLocks noGrp="1" noChangeAspect="1"/>
          </p:cNvPicPr>
          <p:nvPr isPhoto="1"/>
        </p:nvPicPr>
        <p:blipFill>
          <a:blip r:embed="rId6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55975" y="876299"/>
            <a:ext cx="2917374" cy="218803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sp>
        <p:nvSpPr>
          <p:cNvPr id="7" name="pole tekstowe 6"/>
          <p:cNvSpPr txBox="1"/>
          <p:nvPr/>
        </p:nvSpPr>
        <p:spPr>
          <a:xfrm>
            <a:off x="7202376" y="4362997"/>
            <a:ext cx="46365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/>
              <a:t>KOLORUJEMY I POWTARZAMY ;)</a:t>
            </a:r>
          </a:p>
          <a:p>
            <a:pPr algn="ctr"/>
            <a:endParaRPr lang="pl-PL" sz="2400" dirty="0" smtClean="0"/>
          </a:p>
          <a:p>
            <a:pPr algn="ctr"/>
            <a:r>
              <a:rPr lang="pl-PL" sz="2400" dirty="0" smtClean="0"/>
              <a:t>POWTARZAMY I KOLORUJEMY ;)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39190512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201104_10332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153" y="407124"/>
            <a:ext cx="4554583" cy="3415937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3" name="Obraz 2" descr="20201104_103329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079" y="3953689"/>
            <a:ext cx="3132183" cy="2349137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4" name="Obraz 3" descr="20201104_103628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927" y="407125"/>
            <a:ext cx="4554582" cy="3415937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5" name="Obraz 4" descr="20201104_104159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05168" y="4247332"/>
            <a:ext cx="2349136" cy="1761852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sp>
        <p:nvSpPr>
          <p:cNvPr id="6" name="pole tekstowe 5"/>
          <p:cNvSpPr txBox="1"/>
          <p:nvPr/>
        </p:nvSpPr>
        <p:spPr>
          <a:xfrm>
            <a:off x="7225210" y="4158761"/>
            <a:ext cx="41210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/>
              <a:t>SŁODKIE CIASTECZKA. GŁOSKA [C] W TRZECH POZYCJACH W WYRAZIE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33552794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201112_1155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8377" y="1258389"/>
            <a:ext cx="5486400" cy="41148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3" name="Obraz 2" descr="20201112_115551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720" y="572589"/>
            <a:ext cx="3553097" cy="2664823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4" name="Obraz 3" descr="20201112_115824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25842" y="905692"/>
            <a:ext cx="2664825" cy="1998619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sp>
        <p:nvSpPr>
          <p:cNvPr id="5" name="pole tekstowe 4"/>
          <p:cNvSpPr txBox="1"/>
          <p:nvPr/>
        </p:nvSpPr>
        <p:spPr>
          <a:xfrm>
            <a:off x="5640799" y="3739641"/>
            <a:ext cx="46365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/>
              <a:t>PRZYJEMNE Z POŻYTECZNYM, CZYLI STRZELANIE GOLI Z UCZNIAMI </a:t>
            </a:r>
            <a:r>
              <a:rPr lang="pl-PL" sz="2400" dirty="0" smtClean="0"/>
              <a:t>GRUP 5 LATKÓW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16638892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201112_12375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51" y="685800"/>
            <a:ext cx="7315200" cy="54864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sp>
        <p:nvSpPr>
          <p:cNvPr id="3" name="pole tekstowe 2"/>
          <p:cNvSpPr txBox="1"/>
          <p:nvPr/>
        </p:nvSpPr>
        <p:spPr>
          <a:xfrm>
            <a:off x="8654603" y="816136"/>
            <a:ext cx="27818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/>
              <a:t>ĆWICZYMY APARAT ARTYKULACYJNY PRZY LUSTERKU </a:t>
            </a:r>
            <a:r>
              <a:rPr lang="pl-PL" sz="2400" dirty="0" smtClean="0">
                <a:sym typeface="Wingdings" panose="05000000000000000000" pitchFamily="2" charset="2"/>
              </a:rPr>
              <a:t></a:t>
            </a:r>
            <a:endParaRPr lang="pl-PL" sz="2400" dirty="0"/>
          </a:p>
        </p:txBody>
      </p:sp>
      <p:pic>
        <p:nvPicPr>
          <p:cNvPr id="4" name="Obraz 3" descr="20201113_100742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14156" y="3192125"/>
            <a:ext cx="3462730" cy="2597048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59776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201116_12195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9540" y="1309482"/>
            <a:ext cx="3335383" cy="2501537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3" name="Obraz 2" descr="20201116_122227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24991" y="1309481"/>
            <a:ext cx="3335384" cy="2501538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4" name="Obraz 3" descr="20201116_140748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92286" y="1309481"/>
            <a:ext cx="3335384" cy="2501538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5" name="Obraz 4" descr="20201116_140849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66063" y="1305399"/>
            <a:ext cx="3302726" cy="2477045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sp>
        <p:nvSpPr>
          <p:cNvPr id="6" name="pole tekstowe 5"/>
          <p:cNvSpPr txBox="1"/>
          <p:nvPr/>
        </p:nvSpPr>
        <p:spPr>
          <a:xfrm>
            <a:off x="940010" y="4615405"/>
            <a:ext cx="100199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/>
              <a:t>„SZUMIĄCA </a:t>
            </a:r>
            <a:r>
              <a:rPr lang="pl-PL" sz="2400" dirty="0" smtClean="0"/>
              <a:t>I SYCZĄCA MAPA </a:t>
            </a:r>
            <a:r>
              <a:rPr lang="pl-PL" sz="2400" dirty="0" smtClean="0"/>
              <a:t>SKARBÓW”, </a:t>
            </a:r>
            <a:r>
              <a:rPr lang="pl-PL" sz="2400" dirty="0" smtClean="0"/>
              <a:t>UTRWALANIE GŁOSEK </a:t>
            </a:r>
          </a:p>
          <a:p>
            <a:pPr algn="ctr"/>
            <a:r>
              <a:rPr lang="pl-PL" sz="2400" dirty="0" smtClean="0"/>
              <a:t>W POŁĄCZENIU Z </a:t>
            </a:r>
            <a:r>
              <a:rPr lang="pl-PL" sz="2400" dirty="0" smtClean="0"/>
              <a:t>ĆWICZENIAMI </a:t>
            </a:r>
            <a:r>
              <a:rPr lang="pl-PL" sz="2400" dirty="0" smtClean="0"/>
              <a:t>ORIENTACJI W </a:t>
            </a:r>
            <a:r>
              <a:rPr lang="pl-PL" sz="2400" dirty="0" smtClean="0"/>
              <a:t>PRZESTRZENI </a:t>
            </a:r>
            <a:r>
              <a:rPr lang="pl-PL" sz="2400" dirty="0" smtClean="0">
                <a:sym typeface="Wingdings" panose="05000000000000000000" pitchFamily="2" charset="2"/>
              </a:rPr>
              <a:t>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34606648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201116_14113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4961" y="1160356"/>
            <a:ext cx="3021875" cy="2266406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3" name="Obraz 2" descr="20201117_134747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40062" y="1166070"/>
            <a:ext cx="3067594" cy="2300696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4" name="Obraz 3" descr="20201118_083640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00881" y="1206074"/>
            <a:ext cx="3021876" cy="2266407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5" name="Obraz 4" descr="20201118_092327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20608" y="1198455"/>
            <a:ext cx="3030583" cy="2272937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sp>
        <p:nvSpPr>
          <p:cNvPr id="7" name="pole tekstowe 6"/>
          <p:cNvSpPr txBox="1"/>
          <p:nvPr/>
        </p:nvSpPr>
        <p:spPr>
          <a:xfrm>
            <a:off x="940010" y="4615405"/>
            <a:ext cx="100199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/>
              <a:t>„SZUMIĄCA </a:t>
            </a:r>
            <a:r>
              <a:rPr lang="pl-PL" sz="2400" dirty="0" smtClean="0"/>
              <a:t>I SYCZĄCA MAPA </a:t>
            </a:r>
            <a:r>
              <a:rPr lang="pl-PL" sz="2400" dirty="0" smtClean="0"/>
              <a:t>SKARBÓW”, </a:t>
            </a:r>
            <a:r>
              <a:rPr lang="pl-PL" sz="2400" dirty="0" smtClean="0"/>
              <a:t>UTRWALANIE GŁOSEK </a:t>
            </a:r>
          </a:p>
          <a:p>
            <a:pPr algn="ctr"/>
            <a:r>
              <a:rPr lang="pl-PL" sz="2400" dirty="0" smtClean="0"/>
              <a:t>W POŁĄCZENIU Z </a:t>
            </a:r>
            <a:r>
              <a:rPr lang="pl-PL" sz="2400" dirty="0" smtClean="0"/>
              <a:t>ĆWICZENIAMI </a:t>
            </a:r>
            <a:r>
              <a:rPr lang="pl-PL" sz="2400" dirty="0" smtClean="0"/>
              <a:t>ORIENTACJI W </a:t>
            </a:r>
            <a:r>
              <a:rPr lang="pl-PL" sz="2400" dirty="0" smtClean="0"/>
              <a:t>PRZESTRZENI </a:t>
            </a:r>
            <a:r>
              <a:rPr lang="pl-PL" sz="2400" dirty="0" smtClean="0">
                <a:sym typeface="Wingdings" panose="05000000000000000000" pitchFamily="2" charset="2"/>
              </a:rPr>
              <a:t>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3025304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200928_12344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823" y="633548"/>
            <a:ext cx="7315200" cy="54864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sp>
        <p:nvSpPr>
          <p:cNvPr id="3" name="pole tekstowe 2"/>
          <p:cNvSpPr txBox="1"/>
          <p:nvPr/>
        </p:nvSpPr>
        <p:spPr>
          <a:xfrm>
            <a:off x="1004552" y="1867436"/>
            <a:ext cx="248562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/>
              <a:t>PRZEDSZKOLAKI Z GRUPY ŻYRAFEK GRAJĄ W GRĘ I UCZĄ SIĘ PIĘKNIE WYPOWIADAĆ </a:t>
            </a:r>
            <a:r>
              <a:rPr lang="pl-PL" sz="2400" dirty="0" smtClean="0"/>
              <a:t>GŁOSKI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84599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201119_12543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73" y="485503"/>
            <a:ext cx="3544388" cy="2658291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3" name="Obraz 2" descr="20201119_125445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64948" y="817789"/>
            <a:ext cx="2658291" cy="1993718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4" name="Obraz 3" descr="20201119_125529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954" y="485503"/>
            <a:ext cx="3544387" cy="265829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5" name="Obraz 4" descr="20201119_132522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74" y="3439202"/>
            <a:ext cx="3922670" cy="2942003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sp>
        <p:nvSpPr>
          <p:cNvPr id="6" name="pole tekstowe 5"/>
          <p:cNvSpPr txBox="1"/>
          <p:nvPr/>
        </p:nvSpPr>
        <p:spPr>
          <a:xfrm>
            <a:off x="5362516" y="3756041"/>
            <a:ext cx="55507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/>
              <a:t>SYCZĄCE ZABAWY ZE SŁOWAMI.</a:t>
            </a:r>
          </a:p>
          <a:p>
            <a:pPr algn="ctr"/>
            <a:endParaRPr lang="pl-PL" sz="2400" dirty="0"/>
          </a:p>
          <a:p>
            <a:pPr algn="ctr"/>
            <a:endParaRPr lang="pl-PL" sz="2400" dirty="0" smtClean="0"/>
          </a:p>
          <a:p>
            <a:pPr algn="ctr"/>
            <a:r>
              <a:rPr lang="pl-PL" sz="2400" dirty="0" smtClean="0"/>
              <a:t> </a:t>
            </a:r>
          </a:p>
          <a:p>
            <a:pPr algn="ctr"/>
            <a:r>
              <a:rPr lang="pl-PL" sz="2400" dirty="0" smtClean="0"/>
              <a:t>UTRWALANIE GŁOSKI [L] W NAGŁOSIE </a:t>
            </a:r>
            <a:r>
              <a:rPr lang="pl-PL" sz="2400" dirty="0" smtClean="0"/>
              <a:t>SŁÓW. WYŚCIGI RYBEK </a:t>
            </a:r>
            <a:r>
              <a:rPr lang="pl-PL" sz="2400" dirty="0" smtClean="0">
                <a:sym typeface="Wingdings" panose="05000000000000000000" pitchFamily="2" charset="2"/>
              </a:rPr>
              <a:t>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8500633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201119_13590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226" y="906780"/>
            <a:ext cx="3718560" cy="278892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4" name="Obraz 3" descr="20201119_140116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48136" y="915349"/>
            <a:ext cx="3708766" cy="2781575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5" name="Obraz 4" descr="20201119_140415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487071" y="451752"/>
            <a:ext cx="4945023" cy="3708767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sp>
        <p:nvSpPr>
          <p:cNvPr id="7" name="pole tekstowe 6"/>
          <p:cNvSpPr txBox="1"/>
          <p:nvPr/>
        </p:nvSpPr>
        <p:spPr>
          <a:xfrm>
            <a:off x="940010" y="4615405"/>
            <a:ext cx="100199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/>
              <a:t>„SZUMIĄCA </a:t>
            </a:r>
            <a:r>
              <a:rPr lang="pl-PL" sz="2400" dirty="0" smtClean="0"/>
              <a:t>I SYCZĄCA MAPA </a:t>
            </a:r>
            <a:r>
              <a:rPr lang="pl-PL" sz="2400" dirty="0" smtClean="0"/>
              <a:t>SKARBÓW”, </a:t>
            </a:r>
            <a:r>
              <a:rPr lang="pl-PL" sz="2400" dirty="0" smtClean="0"/>
              <a:t>UTRWALANIE GŁOSEK </a:t>
            </a:r>
          </a:p>
          <a:p>
            <a:pPr algn="ctr"/>
            <a:r>
              <a:rPr lang="pl-PL" sz="2400" dirty="0" smtClean="0"/>
              <a:t>W POŁĄCZENIU Z </a:t>
            </a:r>
            <a:r>
              <a:rPr lang="pl-PL" sz="2400" dirty="0" smtClean="0"/>
              <a:t>ĆWICZENIAMI </a:t>
            </a:r>
            <a:r>
              <a:rPr lang="pl-PL" sz="2400" dirty="0" smtClean="0"/>
              <a:t>ORIENTACJI W </a:t>
            </a:r>
            <a:r>
              <a:rPr lang="pl-PL" sz="2400" dirty="0" smtClean="0"/>
              <a:t>PRZESTRZENI </a:t>
            </a:r>
            <a:r>
              <a:rPr lang="pl-PL" sz="2400" dirty="0" smtClean="0">
                <a:sym typeface="Wingdings" panose="05000000000000000000" pitchFamily="2" charset="2"/>
              </a:rPr>
              <a:t>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41742568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201119_14303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308" y="650965"/>
            <a:ext cx="7315200" cy="54864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80669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201119_1443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9517" y="931454"/>
            <a:ext cx="3010263" cy="2257697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3" name="Obraz 2" descr="20201119_144456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40591" y="931453"/>
            <a:ext cx="3010265" cy="2257699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4" name="Obraz 3" descr="20201119_145035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47380" y="931453"/>
            <a:ext cx="3010264" cy="2257698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5" name="Obraz 4" descr="20201119_145222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56284" y="931453"/>
            <a:ext cx="3010264" cy="2257698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sp>
        <p:nvSpPr>
          <p:cNvPr id="7" name="pole tekstowe 6"/>
          <p:cNvSpPr txBox="1"/>
          <p:nvPr/>
        </p:nvSpPr>
        <p:spPr>
          <a:xfrm>
            <a:off x="940010" y="4615405"/>
            <a:ext cx="100199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/>
              <a:t>„SZUMIĄCA </a:t>
            </a:r>
            <a:r>
              <a:rPr lang="pl-PL" sz="2400" dirty="0" smtClean="0"/>
              <a:t>I SYCZĄCA MAPA </a:t>
            </a:r>
            <a:r>
              <a:rPr lang="pl-PL" sz="2400" dirty="0" smtClean="0"/>
              <a:t>SKARBÓW”, </a:t>
            </a:r>
            <a:r>
              <a:rPr lang="pl-PL" sz="2400" dirty="0" smtClean="0"/>
              <a:t>UTRWALANIE GŁOSEK </a:t>
            </a:r>
          </a:p>
          <a:p>
            <a:pPr algn="ctr"/>
            <a:r>
              <a:rPr lang="pl-PL" sz="2400" dirty="0" smtClean="0"/>
              <a:t>W POŁĄCZENIU Z </a:t>
            </a:r>
            <a:r>
              <a:rPr lang="pl-PL" sz="2400" dirty="0" smtClean="0"/>
              <a:t>ĆWICZENIAMI </a:t>
            </a:r>
            <a:r>
              <a:rPr lang="pl-PL" sz="2400" dirty="0" smtClean="0"/>
              <a:t>ORIENTACJI W </a:t>
            </a:r>
            <a:r>
              <a:rPr lang="pl-PL" sz="2400" dirty="0" smtClean="0"/>
              <a:t>PRZESTRZENI </a:t>
            </a:r>
            <a:r>
              <a:rPr lang="pl-PL" sz="2400" dirty="0" smtClean="0">
                <a:sym typeface="Wingdings" panose="05000000000000000000" pitchFamily="2" charset="2"/>
              </a:rPr>
              <a:t>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24050128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201120_09233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0926" y="1284514"/>
            <a:ext cx="5486400" cy="41148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sp>
        <p:nvSpPr>
          <p:cNvPr id="4" name="pole tekstowe 3"/>
          <p:cNvSpPr txBox="1"/>
          <p:nvPr/>
        </p:nvSpPr>
        <p:spPr>
          <a:xfrm>
            <a:off x="6610350" y="2187752"/>
            <a:ext cx="41876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/>
              <a:t>„SZUMIĄCA </a:t>
            </a:r>
            <a:r>
              <a:rPr lang="pl-PL" sz="2400" dirty="0" smtClean="0"/>
              <a:t>I SYCZĄCA MAPA </a:t>
            </a:r>
            <a:r>
              <a:rPr lang="pl-PL" sz="2400" dirty="0" smtClean="0"/>
              <a:t>SKARBÓW”, </a:t>
            </a:r>
            <a:r>
              <a:rPr lang="pl-PL" sz="2400" dirty="0" smtClean="0"/>
              <a:t>UTRWALANIE GŁOSEK </a:t>
            </a:r>
          </a:p>
          <a:p>
            <a:pPr algn="ctr"/>
            <a:r>
              <a:rPr lang="pl-PL" sz="2400" dirty="0" smtClean="0"/>
              <a:t>W POŁĄCZENIU </a:t>
            </a:r>
            <a:endParaRPr lang="pl-PL" sz="2400" dirty="0" smtClean="0"/>
          </a:p>
          <a:p>
            <a:pPr algn="ctr"/>
            <a:r>
              <a:rPr lang="pl-PL" sz="2400" dirty="0" smtClean="0"/>
              <a:t>Z ĆWICZENIAMI </a:t>
            </a:r>
            <a:r>
              <a:rPr lang="pl-PL" sz="2400" dirty="0" smtClean="0"/>
              <a:t>ORIENTACJI W </a:t>
            </a:r>
            <a:r>
              <a:rPr lang="pl-PL" sz="2400" dirty="0" smtClean="0"/>
              <a:t>PRZESTRZENI </a:t>
            </a:r>
            <a:r>
              <a:rPr lang="pl-PL" sz="2400" dirty="0" smtClean="0">
                <a:sym typeface="Wingdings" panose="05000000000000000000" pitchFamily="2" charset="2"/>
              </a:rPr>
              <a:t>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22046112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201130_14195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26" y="537754"/>
            <a:ext cx="7315200" cy="54864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3" name="Obraz 2" descr="20201130_142204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329" y="537754"/>
            <a:ext cx="3672115" cy="2754086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sp>
        <p:nvSpPr>
          <p:cNvPr id="4" name="pole tekstowe 3"/>
          <p:cNvSpPr txBox="1"/>
          <p:nvPr/>
        </p:nvSpPr>
        <p:spPr>
          <a:xfrm>
            <a:off x="8354543" y="3765399"/>
            <a:ext cx="287583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/>
              <a:t>„MYSZ MYJE SZYBĘ NA SZYNACH</a:t>
            </a:r>
            <a:r>
              <a:rPr lang="pl-PL" sz="2400" dirty="0" smtClean="0"/>
              <a:t>” :D, </a:t>
            </a:r>
            <a:r>
              <a:rPr lang="pl-PL" sz="2400" dirty="0" smtClean="0"/>
              <a:t>CZYLI ŚMIESZNE ZDANIA Z GŁOSKĄ [SZ]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42153080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201201_10162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937" y="650965"/>
            <a:ext cx="7315200" cy="54864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sp>
        <p:nvSpPr>
          <p:cNvPr id="3" name="pole tekstowe 2"/>
          <p:cNvSpPr txBox="1"/>
          <p:nvPr/>
        </p:nvSpPr>
        <p:spPr>
          <a:xfrm>
            <a:off x="8566413" y="1472960"/>
            <a:ext cx="28700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/>
              <a:t>„JA MAM… KTO MA…?, CZYLI DOMINO LOGOPEDYCZNE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125132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201202_10075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6859" y="1261924"/>
            <a:ext cx="5486400" cy="41148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3" name="Obraz 2" descr="20201202_100850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61073" y="963350"/>
            <a:ext cx="3097807" cy="2323355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4" name="Obraz 3" descr="20201202_101047(0)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51218" y="982164"/>
            <a:ext cx="3076303" cy="2307227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sp>
        <p:nvSpPr>
          <p:cNvPr id="5" name="pole tekstowe 4"/>
          <p:cNvSpPr txBox="1"/>
          <p:nvPr/>
        </p:nvSpPr>
        <p:spPr>
          <a:xfrm>
            <a:off x="5267459" y="4357827"/>
            <a:ext cx="5666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/>
              <a:t>BINGO!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38729625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201203_11525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817" y="579294"/>
            <a:ext cx="7469052" cy="5601789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85265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201203_12460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788" y="637719"/>
            <a:ext cx="7315200" cy="54864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128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200929_11293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3219" y="1336765"/>
            <a:ext cx="5486400" cy="41148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3" name="Obraz 2" descr="20200929_114222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66560" y="1336765"/>
            <a:ext cx="5486400" cy="41148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sp>
        <p:nvSpPr>
          <p:cNvPr id="4" name="pole tekstowe 3"/>
          <p:cNvSpPr txBox="1"/>
          <p:nvPr/>
        </p:nvSpPr>
        <p:spPr>
          <a:xfrm>
            <a:off x="4837059" y="1584101"/>
            <a:ext cx="248562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/>
              <a:t>GRĘ PLANSZOWĄ MOŻNA SOBIE STWORZYĆ SAMEMU, </a:t>
            </a:r>
            <a:endParaRPr lang="pl-PL" sz="2400" dirty="0" smtClean="0"/>
          </a:p>
          <a:p>
            <a:pPr algn="ctr"/>
            <a:r>
              <a:rPr lang="pl-PL" sz="2400" dirty="0" smtClean="0"/>
              <a:t>TAK </a:t>
            </a:r>
            <a:r>
              <a:rPr lang="pl-PL" sz="2400" dirty="0" smtClean="0"/>
              <a:t>JAK PRZEDSZKOLAKI Z GRUPY </a:t>
            </a:r>
            <a:r>
              <a:rPr lang="pl-PL" sz="2400" dirty="0" smtClean="0"/>
              <a:t>„DELFINKI” </a:t>
            </a:r>
            <a:r>
              <a:rPr lang="pl-PL" sz="2400" dirty="0" smtClean="0"/>
              <a:t>;)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38222930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201204_09290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34" y="598715"/>
            <a:ext cx="3753393" cy="2815045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3" name="Obraz 2" descr="20201204_092921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29520" y="959305"/>
            <a:ext cx="2884714" cy="2163535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4" name="Obraz 3" descr="20201204_092925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85338" y="959306"/>
            <a:ext cx="2884716" cy="2163537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5" name="Obraz 4" descr="20201204_092933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71487" y="959305"/>
            <a:ext cx="2884717" cy="2163538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sp>
        <p:nvSpPr>
          <p:cNvPr id="6" name="pole tekstowe 5"/>
          <p:cNvSpPr txBox="1"/>
          <p:nvPr/>
        </p:nvSpPr>
        <p:spPr>
          <a:xfrm>
            <a:off x="914252" y="4357827"/>
            <a:ext cx="100199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/>
              <a:t>ŚWIĄTECZNE ZAJĘCIA LOGOPEDYCZNE Z PRZEDSZKOLAKAMI </a:t>
            </a:r>
            <a:endParaRPr lang="pl-PL" sz="2400" dirty="0" smtClean="0"/>
          </a:p>
          <a:p>
            <a:pPr algn="ctr"/>
            <a:r>
              <a:rPr lang="pl-PL" sz="2400" dirty="0" smtClean="0"/>
              <a:t>Z </a:t>
            </a:r>
            <a:r>
              <a:rPr lang="pl-PL" sz="2400" dirty="0" smtClean="0"/>
              <a:t>GRUPY PSZCZÓŁEK </a:t>
            </a:r>
            <a:r>
              <a:rPr lang="pl-PL" sz="2400" dirty="0" smtClean="0">
                <a:sym typeface="Wingdings" panose="05000000000000000000" pitchFamily="2" charset="2"/>
              </a:rPr>
              <a:t>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26397124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201204_10055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44344" y="1352711"/>
            <a:ext cx="5486400" cy="41148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3" name="Obraz 2" descr="20201204_101125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19498" y="1352711"/>
            <a:ext cx="5486400" cy="41148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86493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201215_13244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77" y="458150"/>
            <a:ext cx="6549787" cy="491234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sp>
        <p:nvSpPr>
          <p:cNvPr id="3" name="pole tekstowe 2"/>
          <p:cNvSpPr txBox="1"/>
          <p:nvPr/>
        </p:nvSpPr>
        <p:spPr>
          <a:xfrm>
            <a:off x="4477831" y="5576552"/>
            <a:ext cx="3789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/>
              <a:t>GRAMY I POWTARZAMY </a:t>
            </a:r>
            <a:r>
              <a:rPr lang="pl-PL" sz="2400" dirty="0" smtClean="0">
                <a:sym typeface="Wingdings" panose="05000000000000000000" pitchFamily="2" charset="2"/>
              </a:rPr>
              <a:t></a:t>
            </a:r>
            <a:endParaRPr lang="pl-PL" sz="2400" dirty="0"/>
          </a:p>
        </p:txBody>
      </p:sp>
      <p:pic>
        <p:nvPicPr>
          <p:cNvPr id="4" name="Obraz 3" descr="20201218_083022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10502" y="1078089"/>
            <a:ext cx="4959509" cy="3719632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97481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201216_0911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86032" y="903879"/>
            <a:ext cx="3486331" cy="2614748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3" name="Obraz 2" descr="20201216_091604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69164" y="903879"/>
            <a:ext cx="3486332" cy="2614749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4" name="Obraz 3" descr="20201216_091853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99748" y="903877"/>
            <a:ext cx="3486333" cy="261475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sp>
        <p:nvSpPr>
          <p:cNvPr id="6" name="pole tekstowe 5"/>
          <p:cNvSpPr txBox="1"/>
          <p:nvPr/>
        </p:nvSpPr>
        <p:spPr>
          <a:xfrm>
            <a:off x="940010" y="4615405"/>
            <a:ext cx="100199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/>
              <a:t>„SZUMIĄCA </a:t>
            </a:r>
            <a:r>
              <a:rPr lang="pl-PL" sz="2400" dirty="0" smtClean="0"/>
              <a:t>I SYCZĄCA MAPA </a:t>
            </a:r>
            <a:r>
              <a:rPr lang="pl-PL" sz="2400" dirty="0" smtClean="0"/>
              <a:t>SKARBÓW”, </a:t>
            </a:r>
            <a:r>
              <a:rPr lang="pl-PL" sz="2400" dirty="0" smtClean="0"/>
              <a:t>UTRWALANIE GŁOSEK </a:t>
            </a:r>
          </a:p>
          <a:p>
            <a:pPr algn="ctr"/>
            <a:r>
              <a:rPr lang="pl-PL" sz="2400" dirty="0" smtClean="0"/>
              <a:t>W POŁĄCZENIU Z </a:t>
            </a:r>
            <a:r>
              <a:rPr lang="pl-PL" sz="2400" dirty="0" smtClean="0"/>
              <a:t>ĆWICZENIAMI </a:t>
            </a:r>
            <a:r>
              <a:rPr lang="pl-PL" sz="2400" dirty="0" smtClean="0"/>
              <a:t>ORIENTACJI W </a:t>
            </a:r>
            <a:r>
              <a:rPr lang="pl-PL" sz="2400" dirty="0" smtClean="0"/>
              <a:t>PRZESTRZENI </a:t>
            </a:r>
            <a:r>
              <a:rPr lang="pl-PL" sz="2400" dirty="0" smtClean="0">
                <a:sym typeface="Wingdings" panose="05000000000000000000" pitchFamily="2" charset="2"/>
              </a:rPr>
              <a:t>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41298453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132" y="542108"/>
            <a:ext cx="5013234" cy="37599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78" y="542108"/>
            <a:ext cx="5013235" cy="37599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pole tekstowe 5"/>
          <p:cNvSpPr txBox="1"/>
          <p:nvPr/>
        </p:nvSpPr>
        <p:spPr>
          <a:xfrm>
            <a:off x="1200002" y="4891227"/>
            <a:ext cx="10019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>
                <a:sym typeface="Wingdings" panose="05000000000000000000" pitchFamily="2" charset="2"/>
              </a:rPr>
              <a:t>PRACA PRZY KOMPUTERZE ZAWSZE CIESZY NAJBARDZIEJ 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7549916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69" y="418012"/>
            <a:ext cx="6781073" cy="50858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4971" y="418012"/>
            <a:ext cx="4125807" cy="59479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pole tekstowe 3"/>
          <p:cNvSpPr txBox="1"/>
          <p:nvPr/>
        </p:nvSpPr>
        <p:spPr>
          <a:xfrm>
            <a:off x="1085702" y="5815152"/>
            <a:ext cx="61913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>
                <a:sym typeface="Wingdings" panose="05000000000000000000" pitchFamily="2" charset="2"/>
              </a:rPr>
              <a:t>ĆWICZYMY SIŁĘ  I DŁUGOŚĆ WYDECHOWĄ  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29217254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48" y="444137"/>
            <a:ext cx="5521235" cy="41409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509" y="2427514"/>
            <a:ext cx="5338354" cy="40037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pole tekstowe 3"/>
          <p:cNvSpPr txBox="1"/>
          <p:nvPr/>
        </p:nvSpPr>
        <p:spPr>
          <a:xfrm>
            <a:off x="557348" y="4996002"/>
            <a:ext cx="5521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>
                <a:sym typeface="Wingdings" panose="05000000000000000000" pitchFamily="2" charset="2"/>
              </a:rPr>
              <a:t>RÓŻNICUJEMY GŁOSKI 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9993090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245" y="618308"/>
            <a:ext cx="2751909" cy="20639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36431" y="1035322"/>
            <a:ext cx="3336108" cy="25020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444" y="4121469"/>
            <a:ext cx="3137806" cy="2353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818" y="618308"/>
            <a:ext cx="4153989" cy="31154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6942" y="3270613"/>
            <a:ext cx="3661954" cy="27464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pole tekstowe 6"/>
          <p:cNvSpPr txBox="1"/>
          <p:nvPr/>
        </p:nvSpPr>
        <p:spPr>
          <a:xfrm>
            <a:off x="7663541" y="4121469"/>
            <a:ext cx="32706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>
                <a:sym typeface="Wingdings" panose="05000000000000000000" pitchFamily="2" charset="2"/>
              </a:rPr>
              <a:t>ZABAWA W ŁOWIENIE RYBEK, ĆWICZENIA GŁOSKI [S] 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30887424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754" y="463732"/>
            <a:ext cx="4306691" cy="32300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46905" y="864780"/>
            <a:ext cx="3208383" cy="2406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95" y="463731"/>
            <a:ext cx="4277844" cy="32083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pole tekstowe 4"/>
          <p:cNvSpPr txBox="1"/>
          <p:nvPr/>
        </p:nvSpPr>
        <p:spPr>
          <a:xfrm>
            <a:off x="1333500" y="4559619"/>
            <a:ext cx="9572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>
                <a:sym typeface="Wingdings" panose="05000000000000000000" pitchFamily="2" charset="2"/>
              </a:rPr>
              <a:t>ZABAWA W ŁOWIENIE RYBEK, ĆWICZENIA GŁOSKI [S] 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33905664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73316" y="940254"/>
            <a:ext cx="3568339" cy="26762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66299" y="940253"/>
            <a:ext cx="3568339" cy="26762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18120" y="940732"/>
            <a:ext cx="3572148" cy="26791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751" y="940253"/>
            <a:ext cx="3568337" cy="26762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pole tekstowe 5"/>
          <p:cNvSpPr txBox="1"/>
          <p:nvPr/>
        </p:nvSpPr>
        <p:spPr>
          <a:xfrm>
            <a:off x="519793" y="4635819"/>
            <a:ext cx="111758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>
                <a:sym typeface="Wingdings" panose="05000000000000000000" pitchFamily="2" charset="2"/>
              </a:rPr>
              <a:t>„STEFAN OGLĄDA ATLAS”, SABINA KUPUJE SAŁATĘ W SKLEPIE”, CZYLI GŁOSKA [S] W MOWIE KONTROLOWANEJ, OPOWIADAMY I ĆWICZYMY 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16934210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200930_09194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07743" y="958458"/>
            <a:ext cx="2947611" cy="2210708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3" name="Obraz 2" descr="20200930_091955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50303" y="1275806"/>
            <a:ext cx="5486400" cy="41148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sp>
        <p:nvSpPr>
          <p:cNvPr id="4" name="pole tekstowe 3"/>
          <p:cNvSpPr txBox="1"/>
          <p:nvPr/>
        </p:nvSpPr>
        <p:spPr>
          <a:xfrm>
            <a:off x="8989454" y="1841679"/>
            <a:ext cx="24856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/>
              <a:t>PRZEDSZKOLAKI </a:t>
            </a:r>
            <a:r>
              <a:rPr lang="pl-PL" sz="2400" dirty="0" smtClean="0"/>
              <a:t> </a:t>
            </a:r>
            <a:r>
              <a:rPr lang="pl-PL" sz="2400" dirty="0" smtClean="0"/>
              <a:t>UCZĄ SIĘ RÓŻNICOWANIA GŁOSEK </a:t>
            </a:r>
          </a:p>
          <a:p>
            <a:pPr algn="ctr"/>
            <a:r>
              <a:rPr lang="pl-PL" sz="2400" dirty="0" smtClean="0"/>
              <a:t>[SZ RZ CZ DŻ] I </a:t>
            </a:r>
          </a:p>
          <a:p>
            <a:pPr algn="ctr"/>
            <a:r>
              <a:rPr lang="pl-PL" sz="2400" dirty="0" smtClean="0"/>
              <a:t>[S Z C DZ]</a:t>
            </a:r>
            <a:endParaRPr lang="pl-PL" sz="2400" dirty="0"/>
          </a:p>
        </p:txBody>
      </p:sp>
      <p:pic>
        <p:nvPicPr>
          <p:cNvPr id="5" name="Obraz 4" descr="20200930_092000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66" y="3709114"/>
            <a:ext cx="3307337" cy="2480503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10452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493" y="3544388"/>
            <a:ext cx="3942080" cy="2956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15479" y="3913958"/>
            <a:ext cx="2956560" cy="22174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19436" y="840197"/>
            <a:ext cx="2982686" cy="2237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53417" y="842737"/>
            <a:ext cx="2979783" cy="22348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12577" y="842735"/>
            <a:ext cx="2979785" cy="22348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3658" y="840198"/>
            <a:ext cx="2982685" cy="22370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Prostokąt 9"/>
          <p:cNvSpPr/>
          <p:nvPr/>
        </p:nvSpPr>
        <p:spPr>
          <a:xfrm>
            <a:off x="8077200" y="4020235"/>
            <a:ext cx="276225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dirty="0">
                <a:sym typeface="Wingdings" panose="05000000000000000000" pitchFamily="2" charset="2"/>
              </a:rPr>
              <a:t>GŁOSKA [S] </a:t>
            </a:r>
            <a:endParaRPr lang="pl-PL" sz="2400" dirty="0" smtClean="0">
              <a:sym typeface="Wingdings" panose="05000000000000000000" pitchFamily="2" charset="2"/>
            </a:endParaRPr>
          </a:p>
          <a:p>
            <a:pPr algn="ctr"/>
            <a:r>
              <a:rPr lang="pl-PL" sz="2400" dirty="0" smtClean="0">
                <a:sym typeface="Wingdings" panose="05000000000000000000" pitchFamily="2" charset="2"/>
              </a:rPr>
              <a:t>W </a:t>
            </a:r>
            <a:r>
              <a:rPr lang="pl-PL" sz="2400" dirty="0">
                <a:sym typeface="Wingdings" panose="05000000000000000000" pitchFamily="2" charset="2"/>
              </a:rPr>
              <a:t>MOWIE KONTROLOWANEJ, OPOWIADAMY </a:t>
            </a:r>
            <a:endParaRPr lang="pl-PL" sz="2400" dirty="0" smtClean="0">
              <a:sym typeface="Wingdings" panose="05000000000000000000" pitchFamily="2" charset="2"/>
            </a:endParaRPr>
          </a:p>
          <a:p>
            <a:pPr algn="ctr"/>
            <a:r>
              <a:rPr lang="pl-PL" sz="2400" dirty="0" smtClean="0">
                <a:sym typeface="Wingdings" panose="05000000000000000000" pitchFamily="2" charset="2"/>
              </a:rPr>
              <a:t>I ĆWICZYMY 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36092274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46016" y="3730602"/>
            <a:ext cx="3231424" cy="2423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19318" y="944404"/>
            <a:ext cx="3231424" cy="2423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93051" y="3608798"/>
            <a:ext cx="3227976" cy="2420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540476"/>
            <a:ext cx="3828710" cy="28715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Prostokąt 5"/>
          <p:cNvSpPr/>
          <p:nvPr/>
        </p:nvSpPr>
        <p:spPr>
          <a:xfrm>
            <a:off x="495300" y="4219124"/>
            <a:ext cx="382871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 smtClean="0"/>
              <a:t>„</a:t>
            </a:r>
            <a:r>
              <a:rPr lang="pl-PL" sz="2400" dirty="0" smtClean="0"/>
              <a:t>MYSZKA AGNIESZKA SZUKA . . . ”, CZYLI UTRWALANIE GŁOSKI [SZ] W WYRAZACH I ZDANIACH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22424333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666" y="3505200"/>
            <a:ext cx="3953691" cy="2965268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39746" y="788671"/>
            <a:ext cx="2965269" cy="2223952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859" y="418013"/>
            <a:ext cx="3953691" cy="2965268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14" y="418013"/>
            <a:ext cx="3953691" cy="2965268"/>
          </a:xfrm>
          <a:prstGeom prst="rect">
            <a:avLst/>
          </a:prstGeom>
        </p:spPr>
      </p:pic>
      <p:sp>
        <p:nvSpPr>
          <p:cNvPr id="8" name="Prostokąt 7"/>
          <p:cNvSpPr/>
          <p:nvPr/>
        </p:nvSpPr>
        <p:spPr>
          <a:xfrm>
            <a:off x="2047875" y="4057199"/>
            <a:ext cx="382871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 smtClean="0"/>
              <a:t>„</a:t>
            </a:r>
            <a:r>
              <a:rPr lang="pl-PL" sz="2400" dirty="0" smtClean="0"/>
              <a:t>MYSZKA AGNIESZKA SZUKA . . . ”, CZYLI UTRWALANIE GŁOSKI [SZ] W WYRAZACH I ZDANIACH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20570068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71" y="3838847"/>
            <a:ext cx="3457303" cy="25929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988" y="487680"/>
            <a:ext cx="4325257" cy="32439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30087" y="885553"/>
            <a:ext cx="3252654" cy="24394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71" y="478971"/>
            <a:ext cx="4336869" cy="32526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Prostokąt 6"/>
          <p:cNvSpPr/>
          <p:nvPr/>
        </p:nvSpPr>
        <p:spPr>
          <a:xfrm>
            <a:off x="4686299" y="4247699"/>
            <a:ext cx="62769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dirty="0" smtClean="0"/>
              <a:t>LOSUJEMY, NAZYWANY I UKŁADAMY ŚMIESZNE HISTORYJKI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28127250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803473" y="4608649"/>
            <a:ext cx="2174245" cy="16306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97979" y="976329"/>
            <a:ext cx="3700175" cy="27751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369" y="513806"/>
            <a:ext cx="4933568" cy="3700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887" y="975361"/>
            <a:ext cx="3692433" cy="2769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Prostokąt 5"/>
          <p:cNvSpPr/>
          <p:nvPr/>
        </p:nvSpPr>
        <p:spPr>
          <a:xfrm>
            <a:off x="1133534" y="4762049"/>
            <a:ext cx="81056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dirty="0" smtClean="0"/>
              <a:t>KRĘGLE LOGOPEDYCZNE </a:t>
            </a:r>
            <a:r>
              <a:rPr lang="pl-PL" sz="2400" dirty="0" smtClean="0">
                <a:sym typeface="Wingdings" panose="05000000000000000000" pitchFamily="2" charset="2"/>
              </a:rPr>
              <a:t>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8245086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39559" y="1150347"/>
            <a:ext cx="5858693" cy="43940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67796" y="3773532"/>
            <a:ext cx="2860766" cy="2145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66862" y="3773532"/>
            <a:ext cx="2860764" cy="21455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60813" y="776602"/>
            <a:ext cx="2868747" cy="21515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66863" y="775605"/>
            <a:ext cx="2860762" cy="2145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Prostokąt 7"/>
          <p:cNvSpPr/>
          <p:nvPr/>
        </p:nvSpPr>
        <p:spPr>
          <a:xfrm>
            <a:off x="502645" y="2676525"/>
            <a:ext cx="20097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dirty="0" smtClean="0"/>
              <a:t>„ŚLADAMI KRÓLIKA” 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24589400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36627" y="819057"/>
            <a:ext cx="2860042" cy="21450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9705" y="3832226"/>
            <a:ext cx="2860040" cy="21450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9705" y="819059"/>
            <a:ext cx="2860040" cy="21450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58165" y="819057"/>
            <a:ext cx="2860042" cy="2145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95430" y="1138716"/>
            <a:ext cx="5417312" cy="4062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Prostokąt 6"/>
          <p:cNvSpPr/>
          <p:nvPr/>
        </p:nvSpPr>
        <p:spPr>
          <a:xfrm>
            <a:off x="4172529" y="4489242"/>
            <a:ext cx="20097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dirty="0" smtClean="0"/>
              <a:t>„ŚLADAMI KRÓLIKA” 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42899835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80989" y="1030875"/>
            <a:ext cx="4972596" cy="37294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53992" y="1030875"/>
            <a:ext cx="4972595" cy="3729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92014" y="1030875"/>
            <a:ext cx="4972597" cy="3729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Prostokąt 4"/>
          <p:cNvSpPr/>
          <p:nvPr/>
        </p:nvSpPr>
        <p:spPr>
          <a:xfrm>
            <a:off x="329560" y="5610225"/>
            <a:ext cx="114052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dirty="0" smtClean="0"/>
              <a:t>PRACA W ZESZYCIE LOGOPEDYCZNYM. UTRWALANIE GŁOSKI [K] W WYRAZACH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243120664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" y="3840479"/>
            <a:ext cx="3547292" cy="26604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64862" y="1103780"/>
            <a:ext cx="5416484" cy="40623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738" y="3840479"/>
            <a:ext cx="3547292" cy="26604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" y="426720"/>
            <a:ext cx="4383315" cy="3287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Prostokąt 5"/>
          <p:cNvSpPr/>
          <p:nvPr/>
        </p:nvSpPr>
        <p:spPr>
          <a:xfrm>
            <a:off x="5095151" y="868855"/>
            <a:ext cx="239648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dirty="0" smtClean="0"/>
              <a:t>„ZABAWA W PRANIE”, CZYLI RÓŻNICOWANIE SŁUCHOWE GŁOSEK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19012081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KONIEC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 smtClean="0"/>
              <a:t>DO ZOBACZENIA PO WAKACJACH </a:t>
            </a:r>
            <a:r>
              <a:rPr lang="pl-PL" dirty="0" smtClean="0">
                <a:sym typeface="Wingdings" panose="05000000000000000000" pitchFamily="2" charset="2"/>
              </a:rPr>
              <a:t>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532321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201001_1255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41" y="633548"/>
            <a:ext cx="5657015" cy="4242761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3" name="Obraz 2" descr="20201001_125539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41334" y="1319348"/>
            <a:ext cx="5486400" cy="41148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sp>
        <p:nvSpPr>
          <p:cNvPr id="4" name="pole tekstowe 3"/>
          <p:cNvSpPr txBox="1"/>
          <p:nvPr/>
        </p:nvSpPr>
        <p:spPr>
          <a:xfrm>
            <a:off x="605307" y="4965786"/>
            <a:ext cx="64265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/>
              <a:t>ABY POWTRZANIE GŁOSKI [S] W IZOLACJI NIE BYŁO NUDNE, BAWIMY SIĘ PIŁECZKAMI. WŁAŚCIWA ARTYKULACJA GŁOSKI = ZDOBYCIE PIŁECZKI DO KOSZYCZKA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35697681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201001_13472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53646" y="1280160"/>
            <a:ext cx="5486400" cy="41148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3" name="Obraz 2" descr="20201001_134730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0148" y="1280160"/>
            <a:ext cx="5486400" cy="41148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sp>
        <p:nvSpPr>
          <p:cNvPr id="4" name="pole tekstowe 3"/>
          <p:cNvSpPr txBox="1"/>
          <p:nvPr/>
        </p:nvSpPr>
        <p:spPr>
          <a:xfrm>
            <a:off x="4877138" y="888642"/>
            <a:ext cx="248562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/>
              <a:t>KOLEJNA BRYGADA ZERÓWKOWA UCZY SIĘ RÓŻNICOWANIA GŁOSEK </a:t>
            </a:r>
          </a:p>
          <a:p>
            <a:pPr algn="ctr"/>
            <a:r>
              <a:rPr lang="pl-PL" sz="2400" dirty="0" smtClean="0"/>
              <a:t>[SZ RZ CZ DŻ] I </a:t>
            </a:r>
          </a:p>
          <a:p>
            <a:pPr algn="ctr"/>
            <a:r>
              <a:rPr lang="pl-PL" sz="2400" dirty="0" smtClean="0"/>
              <a:t>[S Z C DZ]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8426291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201005_1220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97" y="372292"/>
            <a:ext cx="5408023" cy="4056017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3" name="Obraz 2" descr="20201005_122408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559" y="372292"/>
            <a:ext cx="5402217" cy="4051663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sp>
        <p:nvSpPr>
          <p:cNvPr id="4" name="pole tekstowe 3"/>
          <p:cNvSpPr txBox="1"/>
          <p:nvPr/>
        </p:nvSpPr>
        <p:spPr>
          <a:xfrm>
            <a:off x="1779552" y="4807254"/>
            <a:ext cx="86652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/>
              <a:t>ĆWICZENIA WYSŁUCHIWANIA POZYCJI GŁOSEK W </a:t>
            </a:r>
            <a:r>
              <a:rPr lang="pl-PL" sz="2400" dirty="0" smtClean="0"/>
              <a:t>SŁOWACH,</a:t>
            </a:r>
            <a:endParaRPr lang="pl-PL" sz="2400" dirty="0" smtClean="0"/>
          </a:p>
          <a:p>
            <a:pPr algn="ctr"/>
            <a:r>
              <a:rPr lang="pl-PL" sz="2400" dirty="0" smtClean="0"/>
              <a:t>W </a:t>
            </a:r>
            <a:r>
              <a:rPr lang="pl-PL" sz="2400" dirty="0" smtClean="0"/>
              <a:t>WYKONANIU </a:t>
            </a:r>
            <a:r>
              <a:rPr lang="pl-PL" sz="2400" dirty="0" smtClean="0"/>
              <a:t>PRZEDSZKOLAKÓW Z GRUPY </a:t>
            </a:r>
            <a:r>
              <a:rPr lang="pl-PL" sz="2400" dirty="0"/>
              <a:t>Ż</a:t>
            </a:r>
            <a:r>
              <a:rPr lang="pl-PL" sz="2400" dirty="0" smtClean="0"/>
              <a:t>YRAFEK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31356611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201015_12482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9337" y="1275806"/>
            <a:ext cx="5486400" cy="41148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3" name="Obraz 2" descr="20201015_125512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118" y="590006"/>
            <a:ext cx="5785395" cy="4339046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sp>
        <p:nvSpPr>
          <p:cNvPr id="4" name="pole tekstowe 3"/>
          <p:cNvSpPr txBox="1"/>
          <p:nvPr/>
        </p:nvSpPr>
        <p:spPr>
          <a:xfrm>
            <a:off x="5405117" y="5061397"/>
            <a:ext cx="57853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/>
              <a:t>UCZYMY SIĘ RÓŻNICOWANIA GŁOSEK </a:t>
            </a:r>
          </a:p>
          <a:p>
            <a:pPr algn="ctr"/>
            <a:r>
              <a:rPr lang="pl-PL" sz="2400" dirty="0" smtClean="0"/>
              <a:t>[L] – [J] ORAZ ĆWICZYMY PRAWIDŁOWĄ ARTYKULACJĘ </a:t>
            </a:r>
            <a:r>
              <a:rPr lang="pl-PL" sz="2400" dirty="0" smtClean="0"/>
              <a:t>GŁOSKI [S</a:t>
            </a:r>
            <a:r>
              <a:rPr lang="pl-PL" sz="2400" dirty="0" smtClean="0"/>
              <a:t>] W SŁOWACH</a:t>
            </a:r>
          </a:p>
        </p:txBody>
      </p:sp>
    </p:spTree>
    <p:extLst>
      <p:ext uri="{BB962C8B-B14F-4D97-AF65-F5344CB8AC3E}">
        <p14:creationId xmlns:p14="http://schemas.microsoft.com/office/powerpoint/2010/main" val="42675024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201015_13594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568" y="468085"/>
            <a:ext cx="4612640" cy="345948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4" name="Obraz 3" descr="20201015_140109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92941" y="900521"/>
            <a:ext cx="3459480" cy="259461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5" name="Obraz 4" descr="20201015_140144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9749" y="4310471"/>
            <a:ext cx="2366553" cy="1774915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6" name="Obraz 5" descr="20201015_140220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64875" y="900520"/>
            <a:ext cx="3459480" cy="259461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7" name="Obraz 6" descr="20201015_140224"/>
          <p:cNvPicPr>
            <a:picLocks noGrp="1" noChangeAspect="1"/>
          </p:cNvPicPr>
          <p:nvPr isPhoto="1"/>
        </p:nvPicPr>
        <p:blipFill>
          <a:blip r:embed="rId6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28506" y="4307164"/>
            <a:ext cx="2370333" cy="177775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8" name="Obraz 7" descr="20201015_141253"/>
          <p:cNvPicPr>
            <a:picLocks noGrp="1" noChangeAspect="1"/>
          </p:cNvPicPr>
          <p:nvPr isPhoto="1"/>
        </p:nvPicPr>
        <p:blipFill>
          <a:blip r:embed="rId7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20995" y="4306739"/>
            <a:ext cx="2366934" cy="1775201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sp>
        <p:nvSpPr>
          <p:cNvPr id="9" name="pole tekstowe 8"/>
          <p:cNvSpPr txBox="1"/>
          <p:nvPr/>
        </p:nvSpPr>
        <p:spPr>
          <a:xfrm>
            <a:off x="7611414" y="4163033"/>
            <a:ext cx="39085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/>
              <a:t>PRACA W ZESZYTACH LOGOPEDYCZNYCH TO BARDZO WAŻNE </a:t>
            </a:r>
            <a:r>
              <a:rPr lang="pl-PL" sz="2400" dirty="0" smtClean="0"/>
              <a:t>ZADANIE</a:t>
            </a:r>
            <a:r>
              <a:rPr lang="pl-PL" sz="2400" dirty="0"/>
              <a:t>, ZAWSZE NAGRODZONE ZOSTAJE ODPOWIEDNIĄ </a:t>
            </a:r>
            <a:r>
              <a:rPr lang="pl-PL" sz="2400" dirty="0" smtClean="0"/>
              <a:t>PECZĄTKĄ </a:t>
            </a:r>
            <a:r>
              <a:rPr lang="pl-PL" sz="2400" dirty="0" smtClean="0"/>
              <a:t>;)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1682056494"/>
      </p:ext>
    </p:extLst>
  </p:cSld>
  <p:clrMapOvr>
    <a:masterClrMapping/>
  </p:clrMapOvr>
</p:sld>
</file>

<file path=ppt/theme/theme1.xml><?xml version="1.0" encoding="utf-8"?>
<a:theme xmlns:a="http://schemas.openxmlformats.org/drawingml/2006/main" name="Podstawa">
  <a:themeElements>
    <a:clrScheme name="Podstawa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Podstawa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Podstawa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TM03457444[[fn=Podstawa]]</Template>
  <TotalTime>3115</TotalTime>
  <Words>542</Words>
  <Application>Microsoft Office PowerPoint</Application>
  <PresentationFormat>Panoramiczny</PresentationFormat>
  <Paragraphs>77</Paragraphs>
  <Slides>49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49</vt:i4>
      </vt:variant>
    </vt:vector>
  </HeadingPairs>
  <TitlesOfParts>
    <vt:vector size="52" baseType="lpstr">
      <vt:lpstr>Corbel</vt:lpstr>
      <vt:lpstr>Wingdings</vt:lpstr>
      <vt:lpstr>Podstawa</vt:lpstr>
      <vt:lpstr>ZAJĘCIA LOGOPEDYCZNE  W PRZEDSZKOLU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KONIEC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Album fotograficzny LOGOPEDIA</dc:title>
  <dc:creator>jolac</dc:creator>
  <cp:lastModifiedBy>jolac</cp:lastModifiedBy>
  <cp:revision>29</cp:revision>
  <dcterms:created xsi:type="dcterms:W3CDTF">2021-02-02T21:53:30Z</dcterms:created>
  <dcterms:modified xsi:type="dcterms:W3CDTF">2021-10-18T18:17:13Z</dcterms:modified>
</cp:coreProperties>
</file>