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2_EBC360EA.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9" r:id="rId5"/>
    <p:sldId id="259" r:id="rId6"/>
    <p:sldId id="265" r:id="rId7"/>
    <p:sldId id="264" r:id="rId8"/>
    <p:sldId id="260" r:id="rId9"/>
    <p:sldId id="261" r:id="rId10"/>
    <p:sldId id="262" r:id="rId11"/>
    <p:sldId id="263" r:id="rId12"/>
    <p:sldId id="270" r:id="rId13"/>
    <p:sldId id="266" r:id="rId14"/>
    <p:sldId id="267"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8FB58AF6-1707-4B50-863B-0FBAF3D0B3F8}">
          <p14:sldIdLst>
            <p14:sldId id="256"/>
            <p14:sldId id="257"/>
            <p14:sldId id="258"/>
            <p14:sldId id="269"/>
            <p14:sldId id="259"/>
            <p14:sldId id="265"/>
            <p14:sldId id="264"/>
            <p14:sldId id="260"/>
            <p14:sldId id="261"/>
            <p14:sldId id="262"/>
            <p14:sldId id="263"/>
            <p14:sldId id="270"/>
            <p14:sldId id="266"/>
            <p14:sldId id="267"/>
            <p14:sldId id="26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A793CB-F768-72D5-B5C8-4E4537BFA269}" name="Dawid Drygas" initials="DD" userId="a79143b846146ba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Styl z motywem 2 — Ak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114"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awid\Desktop\stypendium%20m\wyniki%20pomiar&#243;w.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pl-PL"/>
              <a:t>Zależność odległości wyrzutu od ilości magnesów</a:t>
            </a:r>
            <a:endParaRPr lang="en-US"/>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pl-PL"/>
        </a:p>
      </c:txPr>
    </c:title>
    <c:autoTitleDeleted val="0"/>
    <c:plotArea>
      <c:layout>
        <c:manualLayout>
          <c:layoutTarget val="inner"/>
          <c:xMode val="edge"/>
          <c:yMode val="edge"/>
          <c:x val="3.0555555555555555E-2"/>
          <c:y val="0.38524301439817066"/>
          <c:w val="0.94722222222222219"/>
          <c:h val="0.4845442157354945"/>
        </c:manualLayout>
      </c:layout>
      <c:barChart>
        <c:barDir val="col"/>
        <c:grouping val="clustered"/>
        <c:varyColors val="0"/>
        <c:ser>
          <c:idx val="0"/>
          <c:order val="0"/>
          <c:tx>
            <c:strRef>
              <c:f>Arkusz1!$E$1</c:f>
              <c:strCache>
                <c:ptCount val="1"/>
                <c:pt idx="0">
                  <c:v>Średnia odległość wyrzutu [m]</c:v>
                </c:pt>
              </c:strCache>
            </c:strRef>
          </c:tx>
          <c:spPr>
            <a:solidFill>
              <a:schemeClr val="accent3"/>
            </a:solidFill>
            <a:ln>
              <a:noFill/>
            </a:ln>
            <a:effectLst/>
          </c:spPr>
          <c:invertIfNegative val="0"/>
          <c:dLbls>
            <c:dLbl>
              <c:idx val="7"/>
              <c:tx>
                <c:rich>
                  <a:bodyPr/>
                  <a:lstStyle/>
                  <a:p>
                    <a:fld id="{922C8C35-7E79-4397-A38E-FAF2064E7E25}" type="VALUE">
                      <a:rPr lang="en-US">
                        <a:solidFill>
                          <a:schemeClr val="accent6"/>
                        </a:solidFill>
                      </a:rPr>
                      <a:pPr/>
                      <a:t>[WARTOŚĆ]</a:t>
                    </a:fld>
                    <a:endParaRPr lang="pl-PL"/>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30E-4A4E-ACFE-89DC969F7E48}"/>
                </c:ext>
              </c:extLst>
            </c:dLbl>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Arkusz1!$A$2:$A$14</c:f>
              <c:numCache>
                <c:formatCode>General</c:formatCode>
                <c:ptCount val="13"/>
                <c:pt idx="0">
                  <c:v>2</c:v>
                </c:pt>
                <c:pt idx="1">
                  <c:v>4</c:v>
                </c:pt>
                <c:pt idx="2">
                  <c:v>6</c:v>
                </c:pt>
                <c:pt idx="3">
                  <c:v>8</c:v>
                </c:pt>
                <c:pt idx="4">
                  <c:v>10</c:v>
                </c:pt>
                <c:pt idx="5">
                  <c:v>12</c:v>
                </c:pt>
                <c:pt idx="6">
                  <c:v>14</c:v>
                </c:pt>
                <c:pt idx="7">
                  <c:v>16</c:v>
                </c:pt>
                <c:pt idx="8">
                  <c:v>18</c:v>
                </c:pt>
                <c:pt idx="9">
                  <c:v>20</c:v>
                </c:pt>
                <c:pt idx="10">
                  <c:v>22</c:v>
                </c:pt>
                <c:pt idx="11">
                  <c:v>24</c:v>
                </c:pt>
                <c:pt idx="12">
                  <c:v>26</c:v>
                </c:pt>
              </c:numCache>
            </c:numRef>
          </c:cat>
          <c:val>
            <c:numRef>
              <c:f>Arkusz1!$E$2:$E$14</c:f>
              <c:numCache>
                <c:formatCode>0.00</c:formatCode>
                <c:ptCount val="13"/>
                <c:pt idx="0">
                  <c:v>0.52</c:v>
                </c:pt>
                <c:pt idx="1">
                  <c:v>0.94000000000000006</c:v>
                </c:pt>
                <c:pt idx="2">
                  <c:v>1.18</c:v>
                </c:pt>
                <c:pt idx="3">
                  <c:v>1.4266666666666667</c:v>
                </c:pt>
                <c:pt idx="4">
                  <c:v>1.5166666666666668</c:v>
                </c:pt>
                <c:pt idx="5">
                  <c:v>1.68</c:v>
                </c:pt>
                <c:pt idx="6">
                  <c:v>1.7666666666666666</c:v>
                </c:pt>
                <c:pt idx="7">
                  <c:v>1.86</c:v>
                </c:pt>
                <c:pt idx="8">
                  <c:v>1.79</c:v>
                </c:pt>
                <c:pt idx="9">
                  <c:v>1.7100000000000002</c:v>
                </c:pt>
                <c:pt idx="10">
                  <c:v>1.58</c:v>
                </c:pt>
                <c:pt idx="11">
                  <c:v>1.5133333333333334</c:v>
                </c:pt>
                <c:pt idx="12">
                  <c:v>1.4733333333333334</c:v>
                </c:pt>
              </c:numCache>
            </c:numRef>
          </c:val>
          <c:extLst>
            <c:ext xmlns:c16="http://schemas.microsoft.com/office/drawing/2014/chart" uri="{C3380CC4-5D6E-409C-BE32-E72D297353CC}">
              <c16:uniqueId val="{00000001-130E-4A4E-ACFE-89DC969F7E48}"/>
            </c:ext>
          </c:extLst>
        </c:ser>
        <c:dLbls>
          <c:dLblPos val="outEnd"/>
          <c:showLegendKey val="0"/>
          <c:showVal val="1"/>
          <c:showCatName val="0"/>
          <c:showSerName val="0"/>
          <c:showPercent val="0"/>
          <c:showBubbleSize val="0"/>
        </c:dLbls>
        <c:gapWidth val="444"/>
        <c:overlap val="-90"/>
        <c:axId val="2053353567"/>
        <c:axId val="1950445087"/>
      </c:barChart>
      <c:catAx>
        <c:axId val="205335356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pl-PL"/>
                  <a:t>Ilość magnesów</a:t>
                </a:r>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pl-P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pl-PL"/>
          </a:p>
        </c:txPr>
        <c:crossAx val="1950445087"/>
        <c:crosses val="autoZero"/>
        <c:auto val="1"/>
        <c:lblAlgn val="ctr"/>
        <c:lblOffset val="100"/>
        <c:noMultiLvlLbl val="0"/>
      </c:catAx>
      <c:valAx>
        <c:axId val="1950445087"/>
        <c:scaling>
          <c:orientation val="minMax"/>
        </c:scaling>
        <c:delete val="1"/>
        <c:axPos val="l"/>
        <c:numFmt formatCode="0.00" sourceLinked="1"/>
        <c:majorTickMark val="none"/>
        <c:minorTickMark val="none"/>
        <c:tickLblPos val="nextTo"/>
        <c:crossAx val="2053353567"/>
        <c:crosses val="autoZero"/>
        <c:crossBetween val="between"/>
      </c:valAx>
      <c:spPr>
        <a:noFill/>
        <a:ln>
          <a:noFill/>
        </a:ln>
        <a:effectLst/>
      </c:spPr>
    </c:plotArea>
    <c:legend>
      <c:legendPos val="t"/>
      <c:layout>
        <c:manualLayout>
          <c:xMode val="edge"/>
          <c:yMode val="edge"/>
          <c:x val="4.6771653543307085E-3"/>
          <c:y val="0.2829472140089011"/>
          <c:w val="0.40913061703965481"/>
          <c:h val="8.653910217609618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omments/modernComment_102_EBC360EA.xml><?xml version="1.0" encoding="utf-8"?>
<p188:cmLst xmlns:a="http://schemas.openxmlformats.org/drawingml/2006/main" xmlns:r="http://schemas.openxmlformats.org/officeDocument/2006/relationships" xmlns:p188="http://schemas.microsoft.com/office/powerpoint/2018/8/main">
  <p188:cm id="{CD698D1C-A8E1-41A5-BA2A-31AC43A59038}" authorId="{2FA793CB-F768-72D5-B5C8-4E4537BFA269}" created="2023-07-11T13:36:00.116">
    <ac:deMkLst xmlns:ac="http://schemas.microsoft.com/office/drawing/2013/main/command">
      <pc:docMk xmlns:pc="http://schemas.microsoft.com/office/powerpoint/2013/main/command"/>
      <pc:sldMk xmlns:pc="http://schemas.microsoft.com/office/powerpoint/2013/main/command" cId="3955450090" sldId="258"/>
      <ac:picMk id="8" creationId="{D6AB3F9E-EA6B-C4B3-D346-92701A2FC7FD}"/>
    </ac:deMkLst>
    <p188:txBody>
      <a:bodyPr/>
      <a:lstStyle/>
      <a:p>
        <a:r>
          <a:rPr lang="pl-PL"/>
          <a:t>Animacja ze strony https://www.kjmagnetics.com/blog.asp?p=magnet-cannon</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pl-PL"/>
              <a:t>Kliknij, aby edytować styl</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7D6055F-0A2B-4521-91D8-EC913AC61D4A}" type="datetimeFigureOut">
              <a:rPr lang="pl-PL" smtClean="0"/>
              <a:t>28.08.2023</a:t>
            </a:fld>
            <a:endParaRPr lang="pl-PL"/>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pl-PL"/>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25F95532-036E-4438-B955-A1ED5FB32E81}" type="slidenum">
              <a:rPr lang="pl-PL" smtClean="0"/>
              <a:t>‹#›</a:t>
            </a:fld>
            <a:endParaRPr lang="pl-PL"/>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06045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7D6055F-0A2B-4521-91D8-EC913AC61D4A}" type="datetimeFigureOut">
              <a:rPr lang="pl-PL" smtClean="0"/>
              <a:t>28.08.2023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5F95532-036E-4438-B955-A1ED5FB32E81}" type="slidenum">
              <a:rPr lang="pl-PL" smtClean="0"/>
              <a:t>‹#›</a:t>
            </a:fld>
            <a:endParaRPr lang="pl-PL"/>
          </a:p>
        </p:txBody>
      </p:sp>
    </p:spTree>
    <p:extLst>
      <p:ext uri="{BB962C8B-B14F-4D97-AF65-F5344CB8AC3E}">
        <p14:creationId xmlns:p14="http://schemas.microsoft.com/office/powerpoint/2010/main" val="1645903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7D6055F-0A2B-4521-91D8-EC913AC61D4A}" type="datetimeFigureOut">
              <a:rPr lang="pl-PL" smtClean="0"/>
              <a:t>28.08.2023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5F95532-036E-4438-B955-A1ED5FB32E81}" type="slidenum">
              <a:rPr lang="pl-PL" smtClean="0"/>
              <a:t>‹#›</a:t>
            </a:fld>
            <a:endParaRPr lang="pl-PL"/>
          </a:p>
        </p:txBody>
      </p:sp>
    </p:spTree>
    <p:extLst>
      <p:ext uri="{BB962C8B-B14F-4D97-AF65-F5344CB8AC3E}">
        <p14:creationId xmlns:p14="http://schemas.microsoft.com/office/powerpoint/2010/main" val="3190892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7D6055F-0A2B-4521-91D8-EC913AC61D4A}" type="datetimeFigureOut">
              <a:rPr lang="pl-PL" smtClean="0"/>
              <a:t>28.08.2023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5F95532-036E-4438-B955-A1ED5FB32E81}" type="slidenum">
              <a:rPr lang="pl-PL" smtClean="0"/>
              <a:t>‹#›</a:t>
            </a:fld>
            <a:endParaRPr lang="pl-PL"/>
          </a:p>
        </p:txBody>
      </p:sp>
    </p:spTree>
    <p:extLst>
      <p:ext uri="{BB962C8B-B14F-4D97-AF65-F5344CB8AC3E}">
        <p14:creationId xmlns:p14="http://schemas.microsoft.com/office/powerpoint/2010/main" val="986511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pl-PL"/>
              <a:t>Kliknij, aby edytować styl</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B7D6055F-0A2B-4521-91D8-EC913AC61D4A}" type="datetimeFigureOut">
              <a:rPr lang="pl-PL" smtClean="0"/>
              <a:t>28.08.2023</a:t>
            </a:fld>
            <a:endParaRPr lang="pl-PL"/>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pl-PL"/>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25F95532-036E-4438-B955-A1ED5FB32E81}" type="slidenum">
              <a:rPr lang="pl-PL" smtClean="0"/>
              <a:t>‹#›</a:t>
            </a:fld>
            <a:endParaRPr lang="pl-PL"/>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198199683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pl-PL"/>
              <a:t>Kliknij, aby edytować styl</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7D6055F-0A2B-4521-91D8-EC913AC61D4A}" type="datetimeFigureOut">
              <a:rPr lang="pl-PL" smtClean="0"/>
              <a:t>28.08.2023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5F95532-036E-4438-B955-A1ED5FB32E81}" type="slidenum">
              <a:rPr lang="pl-PL" smtClean="0"/>
              <a:t>‹#›</a:t>
            </a:fld>
            <a:endParaRPr lang="pl-PL"/>
          </a:p>
        </p:txBody>
      </p:sp>
    </p:spTree>
    <p:extLst>
      <p:ext uri="{BB962C8B-B14F-4D97-AF65-F5344CB8AC3E}">
        <p14:creationId xmlns:p14="http://schemas.microsoft.com/office/powerpoint/2010/main" val="3092920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pl-PL"/>
              <a:t>Kliknij, aby edytować styl</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7D6055F-0A2B-4521-91D8-EC913AC61D4A}" type="datetimeFigureOut">
              <a:rPr lang="pl-PL" smtClean="0"/>
              <a:t>28.08.2023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25F95532-036E-4438-B955-A1ED5FB32E81}" type="slidenum">
              <a:rPr lang="pl-PL" smtClean="0"/>
              <a:t>‹#›</a:t>
            </a:fld>
            <a:endParaRPr lang="pl-PL"/>
          </a:p>
        </p:txBody>
      </p:sp>
    </p:spTree>
    <p:extLst>
      <p:ext uri="{BB962C8B-B14F-4D97-AF65-F5344CB8AC3E}">
        <p14:creationId xmlns:p14="http://schemas.microsoft.com/office/powerpoint/2010/main" val="3509610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7D6055F-0A2B-4521-91D8-EC913AC61D4A}" type="datetimeFigureOut">
              <a:rPr lang="pl-PL" smtClean="0"/>
              <a:t>28.08.2023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25F95532-036E-4438-B955-A1ED5FB32E81}" type="slidenum">
              <a:rPr lang="pl-PL" smtClean="0"/>
              <a:t>‹#›</a:t>
            </a:fld>
            <a:endParaRPr lang="pl-PL"/>
          </a:p>
        </p:txBody>
      </p:sp>
    </p:spTree>
    <p:extLst>
      <p:ext uri="{BB962C8B-B14F-4D97-AF65-F5344CB8AC3E}">
        <p14:creationId xmlns:p14="http://schemas.microsoft.com/office/powerpoint/2010/main" val="3685272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6055F-0A2B-4521-91D8-EC913AC61D4A}" type="datetimeFigureOut">
              <a:rPr lang="pl-PL" smtClean="0"/>
              <a:t>28.08.2023</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25F95532-036E-4438-B955-A1ED5FB32E81}" type="slidenum">
              <a:rPr lang="pl-PL" smtClean="0"/>
              <a:t>‹#›</a:t>
            </a:fld>
            <a:endParaRPr lang="pl-PL"/>
          </a:p>
        </p:txBody>
      </p:sp>
    </p:spTree>
    <p:extLst>
      <p:ext uri="{BB962C8B-B14F-4D97-AF65-F5344CB8AC3E}">
        <p14:creationId xmlns:p14="http://schemas.microsoft.com/office/powerpoint/2010/main" val="144442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pl-PL"/>
              <a:t>Kliknij, aby edytować styl</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7D6055F-0A2B-4521-91D8-EC913AC61D4A}" type="datetimeFigureOut">
              <a:rPr lang="pl-PL" smtClean="0"/>
              <a:t>28.08.2023</a:t>
            </a:fld>
            <a:endParaRPr lang="pl-PL"/>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pl-PL"/>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5F95532-036E-4438-B955-A1ED5FB32E81}" type="slidenum">
              <a:rPr lang="pl-PL" smtClean="0"/>
              <a:t>‹#›</a:t>
            </a:fld>
            <a:endParaRPr lang="pl-PL"/>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3368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pl-PL"/>
              <a:t>Kliknij, aby edytować styl</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7D6055F-0A2B-4521-91D8-EC913AC61D4A}" type="datetimeFigureOut">
              <a:rPr lang="pl-PL" smtClean="0"/>
              <a:t>28.08.2023</a:t>
            </a:fld>
            <a:endParaRPr lang="pl-PL"/>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pl-PL"/>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5F95532-036E-4438-B955-A1ED5FB32E81}" type="slidenum">
              <a:rPr lang="pl-PL" smtClean="0"/>
              <a:t>‹#›</a:t>
            </a:fld>
            <a:endParaRPr lang="pl-PL"/>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36451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B7D6055F-0A2B-4521-91D8-EC913AC61D4A}" type="datetimeFigureOut">
              <a:rPr lang="pl-PL" smtClean="0"/>
              <a:t>28.08.2023</a:t>
            </a:fld>
            <a:endParaRPr lang="pl-PL"/>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pl-PL"/>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25F95532-036E-4438-B955-A1ED5FB32E81}" type="slidenum">
              <a:rPr lang="pl-PL" smtClean="0"/>
              <a:t>‹#›</a:t>
            </a:fld>
            <a:endParaRPr lang="pl-PL"/>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0665716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kjmagnetics.com/blog.asp?p=magnet-cannon" TargetMode="External"/><Relationship Id="rId2" Type="http://schemas.openxmlformats.org/officeDocument/2006/relationships/hyperlink" Target="https://www.instructables.com/Magnet-Cann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microsoft.com/office/2018/10/relationships/comments" Target="../comments/modernComment_102_EBC360EA.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494F9E-D4D6-808F-722C-36105890D2A4}"/>
              </a:ext>
            </a:extLst>
          </p:cNvPr>
          <p:cNvSpPr>
            <a:spLocks noGrp="1"/>
          </p:cNvSpPr>
          <p:nvPr>
            <p:ph type="ctrTitle"/>
          </p:nvPr>
        </p:nvSpPr>
        <p:spPr/>
        <p:txBody>
          <a:bodyPr/>
          <a:lstStyle/>
          <a:p>
            <a:r>
              <a:rPr lang="pl-PL" dirty="0"/>
              <a:t>Działo magnetyczne</a:t>
            </a:r>
          </a:p>
        </p:txBody>
      </p:sp>
      <p:sp>
        <p:nvSpPr>
          <p:cNvPr id="3" name="Podtytuł 2">
            <a:extLst>
              <a:ext uri="{FF2B5EF4-FFF2-40B4-BE49-F238E27FC236}">
                <a16:creationId xmlns:a16="http://schemas.microsoft.com/office/drawing/2014/main" id="{D38E35D6-AC5B-8746-1263-AE57D4029D4C}"/>
              </a:ext>
            </a:extLst>
          </p:cNvPr>
          <p:cNvSpPr>
            <a:spLocks noGrp="1"/>
          </p:cNvSpPr>
          <p:nvPr>
            <p:ph type="subTitle" idx="1"/>
          </p:nvPr>
        </p:nvSpPr>
        <p:spPr>
          <a:xfrm>
            <a:off x="7494436" y="6337549"/>
            <a:ext cx="6831673" cy="1086237"/>
          </a:xfrm>
        </p:spPr>
        <p:txBody>
          <a:bodyPr/>
          <a:lstStyle/>
          <a:p>
            <a:r>
              <a:rPr lang="pl-PL" dirty="0">
                <a:solidFill>
                  <a:schemeClr val="accent6"/>
                </a:solidFill>
              </a:rPr>
              <a:t>Dawid Drygas</a:t>
            </a:r>
          </a:p>
        </p:txBody>
      </p:sp>
      <p:pic>
        <p:nvPicPr>
          <p:cNvPr id="7" name="Obraz 6">
            <a:extLst>
              <a:ext uri="{FF2B5EF4-FFF2-40B4-BE49-F238E27FC236}">
                <a16:creationId xmlns:a16="http://schemas.microsoft.com/office/drawing/2014/main" id="{148D141F-B424-52B2-5D16-DC7DBFBEA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1726" y="4662782"/>
            <a:ext cx="9628547" cy="898665"/>
          </a:xfrm>
          <a:prstGeom prst="rect">
            <a:avLst/>
          </a:prstGeom>
        </p:spPr>
      </p:pic>
    </p:spTree>
    <p:extLst>
      <p:ext uri="{BB962C8B-B14F-4D97-AF65-F5344CB8AC3E}">
        <p14:creationId xmlns:p14="http://schemas.microsoft.com/office/powerpoint/2010/main" val="2550707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C6A11D-D843-D298-CFBC-41593DA1A0F3}"/>
              </a:ext>
            </a:extLst>
          </p:cNvPr>
          <p:cNvSpPr>
            <a:spLocks noGrp="1"/>
          </p:cNvSpPr>
          <p:nvPr>
            <p:ph type="title"/>
          </p:nvPr>
        </p:nvSpPr>
        <p:spPr/>
        <p:txBody>
          <a:bodyPr/>
          <a:lstStyle/>
          <a:p>
            <a:r>
              <a:rPr lang="pl-PL" dirty="0"/>
              <a:t>Wnioski</a:t>
            </a:r>
          </a:p>
        </p:txBody>
      </p:sp>
      <p:sp>
        <p:nvSpPr>
          <p:cNvPr id="3" name="Symbol zastępczy zawartości 2">
            <a:extLst>
              <a:ext uri="{FF2B5EF4-FFF2-40B4-BE49-F238E27FC236}">
                <a16:creationId xmlns:a16="http://schemas.microsoft.com/office/drawing/2014/main" id="{2216296E-244F-BC0F-03FA-03D60C1C995D}"/>
              </a:ext>
            </a:extLst>
          </p:cNvPr>
          <p:cNvSpPr>
            <a:spLocks noGrp="1"/>
          </p:cNvSpPr>
          <p:nvPr>
            <p:ph idx="1"/>
          </p:nvPr>
        </p:nvSpPr>
        <p:spPr>
          <a:xfrm>
            <a:off x="1371600" y="2743200"/>
            <a:ext cx="9601200" cy="3581400"/>
          </a:xfrm>
        </p:spPr>
        <p:txBody>
          <a:bodyPr/>
          <a:lstStyle/>
          <a:p>
            <a:r>
              <a:rPr lang="pl-PL" dirty="0"/>
              <a:t>Działo strzela najdalej dla 16 magnesów. Dzieje się tak ponieważ pocisk nabiera wtedy najwyższej prędkości względem poprzednich, a siły działające z przeciwnym zwrotem do jego ruchu nie mają na tyle dużej wartości, aby go znacząco spowolnić. Przy większej ilości magnesów pocisk osiąga podobną prędkość, lecz siła spowalniająca go jest większa, zatem nie leci on tak daleko.</a:t>
            </a:r>
          </a:p>
        </p:txBody>
      </p:sp>
      <p:sp>
        <p:nvSpPr>
          <p:cNvPr id="4" name="Sześciokąt 3">
            <a:extLst>
              <a:ext uri="{FF2B5EF4-FFF2-40B4-BE49-F238E27FC236}">
                <a16:creationId xmlns:a16="http://schemas.microsoft.com/office/drawing/2014/main" id="{6F045B0D-8B36-5425-1489-FB3F398774A4}"/>
              </a:ext>
            </a:extLst>
          </p:cNvPr>
          <p:cNvSpPr/>
          <p:nvPr/>
        </p:nvSpPr>
        <p:spPr>
          <a:xfrm>
            <a:off x="7519481" y="685799"/>
            <a:ext cx="1371600" cy="1266825"/>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ześciokąt 7">
            <a:extLst>
              <a:ext uri="{FF2B5EF4-FFF2-40B4-BE49-F238E27FC236}">
                <a16:creationId xmlns:a16="http://schemas.microsoft.com/office/drawing/2014/main" id="{7A34A513-D91B-1CC3-11DF-8E2768BEFF59}"/>
              </a:ext>
            </a:extLst>
          </p:cNvPr>
          <p:cNvSpPr/>
          <p:nvPr/>
        </p:nvSpPr>
        <p:spPr>
          <a:xfrm>
            <a:off x="8560340" y="52386"/>
            <a:ext cx="1371600" cy="1266825"/>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ześciokąt 8">
            <a:extLst>
              <a:ext uri="{FF2B5EF4-FFF2-40B4-BE49-F238E27FC236}">
                <a16:creationId xmlns:a16="http://schemas.microsoft.com/office/drawing/2014/main" id="{DF82467A-6B67-066C-00DE-753E620168EC}"/>
              </a:ext>
            </a:extLst>
          </p:cNvPr>
          <p:cNvSpPr/>
          <p:nvPr/>
        </p:nvSpPr>
        <p:spPr>
          <a:xfrm>
            <a:off x="8560340" y="1323974"/>
            <a:ext cx="1371600" cy="1266825"/>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Sześciokąt 9">
            <a:extLst>
              <a:ext uri="{FF2B5EF4-FFF2-40B4-BE49-F238E27FC236}">
                <a16:creationId xmlns:a16="http://schemas.microsoft.com/office/drawing/2014/main" id="{B01DA168-9FDC-B8D0-4B7F-30C0AB129964}"/>
              </a:ext>
            </a:extLst>
          </p:cNvPr>
          <p:cNvSpPr/>
          <p:nvPr/>
        </p:nvSpPr>
        <p:spPr>
          <a:xfrm>
            <a:off x="9601199" y="685799"/>
            <a:ext cx="1371600" cy="1266825"/>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ześciokąt 10">
            <a:extLst>
              <a:ext uri="{FF2B5EF4-FFF2-40B4-BE49-F238E27FC236}">
                <a16:creationId xmlns:a16="http://schemas.microsoft.com/office/drawing/2014/main" id="{6F26FF01-DD37-64A8-DAB4-96CA410C5842}"/>
              </a:ext>
            </a:extLst>
          </p:cNvPr>
          <p:cNvSpPr/>
          <p:nvPr/>
        </p:nvSpPr>
        <p:spPr>
          <a:xfrm>
            <a:off x="9601199" y="-566740"/>
            <a:ext cx="1371600" cy="1266825"/>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552856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979E11C-C4B2-4C86-7F46-414B871F3AD0}"/>
              </a:ext>
            </a:extLst>
          </p:cNvPr>
          <p:cNvSpPr>
            <a:spLocks noGrp="1"/>
          </p:cNvSpPr>
          <p:nvPr>
            <p:ph type="title"/>
          </p:nvPr>
        </p:nvSpPr>
        <p:spPr/>
        <p:txBody>
          <a:bodyPr/>
          <a:lstStyle/>
          <a:p>
            <a:r>
              <a:rPr lang="pl-PL" dirty="0"/>
              <a:t>Czy jest to źródło darmowej energii?</a:t>
            </a:r>
          </a:p>
        </p:txBody>
      </p:sp>
      <p:sp>
        <p:nvSpPr>
          <p:cNvPr id="3" name="Symbol zastępczy zawartości 2">
            <a:extLst>
              <a:ext uri="{FF2B5EF4-FFF2-40B4-BE49-F238E27FC236}">
                <a16:creationId xmlns:a16="http://schemas.microsoft.com/office/drawing/2014/main" id="{071D554F-361E-0D24-657D-CDD31601A549}"/>
              </a:ext>
            </a:extLst>
          </p:cNvPr>
          <p:cNvSpPr>
            <a:spLocks noGrp="1"/>
          </p:cNvSpPr>
          <p:nvPr>
            <p:ph idx="1"/>
          </p:nvPr>
        </p:nvSpPr>
        <p:spPr>
          <a:xfrm>
            <a:off x="952500" y="2047875"/>
            <a:ext cx="6010275" cy="4124325"/>
          </a:xfrm>
        </p:spPr>
        <p:txBody>
          <a:bodyPr>
            <a:normAutofit/>
          </a:bodyPr>
          <a:lstStyle/>
          <a:p>
            <a:r>
              <a:rPr lang="pl-PL" dirty="0"/>
              <a:t>Oczywiście nie. Nie ma czegoś takiego jak darmowa energia. Energia powodująca wyrzut pocisku (zaznaczona na wykresie na niebiesko) jest równa energii potrzebnej, aby włożyć pocisk do lufy (zaznaczona na wykresie na czerwono).</a:t>
            </a:r>
          </a:p>
          <a:p>
            <a:r>
              <a:rPr lang="pl-PL" dirty="0"/>
              <a:t>Można to porównać analogicznie do wtaczania kuli pod górkę. Najpierw trzeba użyć jakiejś ilości siły, aby wtoczyć ją na szczyt. Gdy kula zacznie się staczać w dół, suma otrzymanej energii nie będzie większa, niż suma energii użytej, aby umieścić ją na szczycie. Właściwie to nie będzie nawet równa, ponieważ będą działać różne siły spowalniające ją takie jak tarcie, opory powietrza, itp.</a:t>
            </a:r>
          </a:p>
        </p:txBody>
      </p:sp>
      <p:pic>
        <p:nvPicPr>
          <p:cNvPr id="6" name="Obraz 5">
            <a:extLst>
              <a:ext uri="{FF2B5EF4-FFF2-40B4-BE49-F238E27FC236}">
                <a16:creationId xmlns:a16="http://schemas.microsoft.com/office/drawing/2014/main" id="{F3466C32-8939-B642-33D7-DC28B2234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2547" y="2462212"/>
            <a:ext cx="5149453" cy="3295650"/>
          </a:xfrm>
          <a:prstGeom prst="rect">
            <a:avLst/>
          </a:prstGeom>
        </p:spPr>
      </p:pic>
    </p:spTree>
    <p:extLst>
      <p:ext uri="{BB962C8B-B14F-4D97-AF65-F5344CB8AC3E}">
        <p14:creationId xmlns:p14="http://schemas.microsoft.com/office/powerpoint/2010/main" val="3002529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DC52BD-6BB1-5753-6BE3-081113409319}"/>
              </a:ext>
            </a:extLst>
          </p:cNvPr>
          <p:cNvSpPr>
            <a:spLocks noGrp="1"/>
          </p:cNvSpPr>
          <p:nvPr>
            <p:ph type="title"/>
          </p:nvPr>
        </p:nvSpPr>
        <p:spPr/>
        <p:txBody>
          <a:bodyPr/>
          <a:lstStyle/>
          <a:p>
            <a:r>
              <a:rPr lang="pl-PL" dirty="0"/>
              <a:t>Działo Gaussa </a:t>
            </a:r>
          </a:p>
        </p:txBody>
      </p:sp>
      <p:sp>
        <p:nvSpPr>
          <p:cNvPr id="3" name="Symbol zastępczy zawartości 2">
            <a:extLst>
              <a:ext uri="{FF2B5EF4-FFF2-40B4-BE49-F238E27FC236}">
                <a16:creationId xmlns:a16="http://schemas.microsoft.com/office/drawing/2014/main" id="{8E50627D-A36C-7D67-0A62-BC193B3C22E7}"/>
              </a:ext>
            </a:extLst>
          </p:cNvPr>
          <p:cNvSpPr>
            <a:spLocks noGrp="1"/>
          </p:cNvSpPr>
          <p:nvPr>
            <p:ph idx="1"/>
          </p:nvPr>
        </p:nvSpPr>
        <p:spPr/>
        <p:txBody>
          <a:bodyPr/>
          <a:lstStyle/>
          <a:p>
            <a:r>
              <a:rPr lang="pl-PL" dirty="0"/>
              <a:t>Jak mówi Wikipedia: „Działo Gaussa – urządzenie zbudowane z solenoidu lub baterii solenoidów, które rozpędza przedmioty wykonane z ferromagnetyka dzięki polu magnetycznemu wytworzonemu przez prąd elektryczny przepływający przez solenoid. Jego najważniejszym elementem jest cewka (solenoid) z drutu miedzianego nawinięta na rurkę z dielektryka. Przepływający prąd wytwarza pole elektromagnetyczne, które rozpędza kawałek ferromagnetyka.”</a:t>
            </a:r>
          </a:p>
          <a:p>
            <a:r>
              <a:rPr lang="pl-PL" dirty="0"/>
              <a:t>To oznacza, że działo Gaussa działa na podobnej zasadzie co skonstruowane przeze mnie działo magnetyczne, lecz nie ma siły, która próbowałaby zatrzymać pocisk przy wylocie z lufy. Co za tym idzie pociski miotane przez takie działo osiągają o wiele wyższe prędkości.</a:t>
            </a:r>
          </a:p>
        </p:txBody>
      </p:sp>
    </p:spTree>
    <p:extLst>
      <p:ext uri="{BB962C8B-B14F-4D97-AF65-F5344CB8AC3E}">
        <p14:creationId xmlns:p14="http://schemas.microsoft.com/office/powerpoint/2010/main" val="2441855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244C4E1-FEB6-6775-1C16-12EF897F520B}"/>
              </a:ext>
            </a:extLst>
          </p:cNvPr>
          <p:cNvSpPr>
            <a:spLocks noGrp="1"/>
          </p:cNvSpPr>
          <p:nvPr>
            <p:ph type="title"/>
          </p:nvPr>
        </p:nvSpPr>
        <p:spPr/>
        <p:txBody>
          <a:bodyPr/>
          <a:lstStyle/>
          <a:p>
            <a:r>
              <a:rPr lang="pl-PL" dirty="0"/>
              <a:t>Czym działo magnetyczne różni się od działa Gaussa.</a:t>
            </a:r>
          </a:p>
        </p:txBody>
      </p:sp>
      <p:sp>
        <p:nvSpPr>
          <p:cNvPr id="3" name="Symbol zastępczy zawartości 2">
            <a:extLst>
              <a:ext uri="{FF2B5EF4-FFF2-40B4-BE49-F238E27FC236}">
                <a16:creationId xmlns:a16="http://schemas.microsoft.com/office/drawing/2014/main" id="{73A60185-004F-0C26-3AE2-5D05CA095D62}"/>
              </a:ext>
            </a:extLst>
          </p:cNvPr>
          <p:cNvSpPr>
            <a:spLocks noGrp="1"/>
          </p:cNvSpPr>
          <p:nvPr>
            <p:ph idx="1"/>
          </p:nvPr>
        </p:nvSpPr>
        <p:spPr>
          <a:xfrm>
            <a:off x="931491" y="1974079"/>
            <a:ext cx="10810429" cy="4512179"/>
          </a:xfrm>
        </p:spPr>
        <p:txBody>
          <a:bodyPr>
            <a:normAutofit fontScale="92500" lnSpcReduction="10000"/>
          </a:bodyPr>
          <a:lstStyle/>
          <a:p>
            <a:pPr algn="l">
              <a:buFont typeface="+mj-lt"/>
              <a:buAutoNum type="arabicPeriod"/>
            </a:pPr>
            <a:r>
              <a:rPr lang="pl-PL" b="0" i="0" dirty="0">
                <a:solidFill>
                  <a:schemeClr val="tx1">
                    <a:lumMod val="85000"/>
                    <a:lumOff val="15000"/>
                  </a:schemeClr>
                </a:solidFill>
                <a:effectLst/>
                <a:latin typeface="Söhne"/>
              </a:rPr>
              <a:t>Źródło energii: W przypadku działa magnetycznego z magnesami stałymi, energia magnetyczna jest przechowywana w samych magnesach. Magnesy te są trwałe i nie wymagają zewnętrznego źródła energii. W dziale elektromagnetycznym energia pochodzi z prądu elektrycznego, który płynie przez cewkę elektromagnesu.</a:t>
            </a:r>
          </a:p>
          <a:p>
            <a:pPr algn="l">
              <a:buFont typeface="+mj-lt"/>
              <a:buAutoNum type="arabicPeriod"/>
            </a:pPr>
            <a:r>
              <a:rPr lang="pl-PL" b="0" i="0" dirty="0">
                <a:solidFill>
                  <a:schemeClr val="tx1">
                    <a:lumMod val="85000"/>
                    <a:lumOff val="15000"/>
                  </a:schemeClr>
                </a:solidFill>
                <a:effectLst/>
                <a:latin typeface="Söhne"/>
              </a:rPr>
              <a:t>Zmienny kontra stały charakter: W dziale magnetycznym magnesy stałe mają stałe pole magnetyczne, które nie ulega zmianom. Pole magnetyczne działa magnetycznego jest trwałe i niezależne od innych czynników zewnętrznych. Natomiast w przypadku działa elektromagnetycznego pole magnetyczne jest generowane przez prąd elektryczny, który może być zmieniany i regulowany przez sterowanie prądem.</a:t>
            </a:r>
          </a:p>
          <a:p>
            <a:pPr algn="l">
              <a:buFont typeface="+mj-lt"/>
              <a:buAutoNum type="arabicPeriod"/>
            </a:pPr>
            <a:r>
              <a:rPr lang="pl-PL" b="0" i="0" dirty="0">
                <a:solidFill>
                  <a:schemeClr val="tx1">
                    <a:lumMod val="85000"/>
                    <a:lumOff val="15000"/>
                  </a:schemeClr>
                </a:solidFill>
                <a:effectLst/>
                <a:latin typeface="Söhne"/>
              </a:rPr>
              <a:t>Intensywność pola: W dziale magnetycznym z magnesami stałymi, intensywność pola magnetycznego jest ustalona przez właściwości magnesów i nie może być łatwo zmieniona. Natomiast w przypadku działa elektromagnetycznego, intensywność pola magnetycznego może być kontrolowana przez regulację prądu elektrycznego płynącego przez cewkę elektromagnesu.</a:t>
            </a:r>
          </a:p>
          <a:p>
            <a:pPr algn="l">
              <a:buFont typeface="+mj-lt"/>
              <a:buAutoNum type="arabicPeriod"/>
            </a:pPr>
            <a:r>
              <a:rPr lang="pl-PL" b="0" i="0" dirty="0">
                <a:solidFill>
                  <a:schemeClr val="tx1">
                    <a:lumMod val="85000"/>
                    <a:lumOff val="15000"/>
                  </a:schemeClr>
                </a:solidFill>
                <a:effectLst/>
                <a:latin typeface="Söhne"/>
              </a:rPr>
              <a:t>Zasięg: Działanie magnetyczne z magnesami stałymi ma zasięg ograniczony do obszaru bezpośrednio wokół magnesów. Pole magnetyczne jest silne w bezpośrednim sąsiedztwie magnesów, ale szybko słabnie wraz z oddalaniem się od nich. Działanie elektromagnetyczne ma większy zasięg, ponieważ pole magnetyczne generowane przez elektromagnes może być mocniejsze i ma większy zasięg. </a:t>
            </a:r>
          </a:p>
          <a:p>
            <a:endParaRPr lang="pl-PL" dirty="0">
              <a:solidFill>
                <a:schemeClr val="tx1">
                  <a:lumMod val="85000"/>
                  <a:lumOff val="15000"/>
                </a:schemeClr>
              </a:solidFill>
            </a:endParaRPr>
          </a:p>
        </p:txBody>
      </p:sp>
    </p:spTree>
    <p:extLst>
      <p:ext uri="{BB962C8B-B14F-4D97-AF65-F5344CB8AC3E}">
        <p14:creationId xmlns:p14="http://schemas.microsoft.com/office/powerpoint/2010/main" val="1635130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D9EC2F-A7A8-2795-B2EA-F6CCA3969D0A}"/>
              </a:ext>
            </a:extLst>
          </p:cNvPr>
          <p:cNvSpPr>
            <a:spLocks noGrp="1"/>
          </p:cNvSpPr>
          <p:nvPr>
            <p:ph type="title"/>
          </p:nvPr>
        </p:nvSpPr>
        <p:spPr/>
        <p:txBody>
          <a:bodyPr>
            <a:normAutofit/>
          </a:bodyPr>
          <a:lstStyle/>
          <a:p>
            <a:r>
              <a:rPr lang="pl-PL" dirty="0"/>
              <a:t>W czym działo magnetyczne jest podobne do działa Gaussa?</a:t>
            </a:r>
          </a:p>
        </p:txBody>
      </p:sp>
      <p:sp>
        <p:nvSpPr>
          <p:cNvPr id="3" name="Symbol zastępczy zawartości 2">
            <a:extLst>
              <a:ext uri="{FF2B5EF4-FFF2-40B4-BE49-F238E27FC236}">
                <a16:creationId xmlns:a16="http://schemas.microsoft.com/office/drawing/2014/main" id="{3FF1DA0B-0429-EE96-06E5-05FFCE63B71E}"/>
              </a:ext>
            </a:extLst>
          </p:cNvPr>
          <p:cNvSpPr>
            <a:spLocks noGrp="1"/>
          </p:cNvSpPr>
          <p:nvPr>
            <p:ph idx="1"/>
          </p:nvPr>
        </p:nvSpPr>
        <p:spPr>
          <a:xfrm>
            <a:off x="1016950" y="1897167"/>
            <a:ext cx="10613876" cy="4623274"/>
          </a:xfrm>
        </p:spPr>
        <p:txBody>
          <a:bodyPr>
            <a:normAutofit/>
          </a:bodyPr>
          <a:lstStyle/>
          <a:p>
            <a:pPr marL="0" indent="0" algn="l">
              <a:buNone/>
            </a:pPr>
            <a:r>
              <a:rPr lang="pl-PL" b="0" i="0" dirty="0">
                <a:solidFill>
                  <a:schemeClr val="accent6">
                    <a:lumMod val="50000"/>
                  </a:schemeClr>
                </a:solidFill>
                <a:effectLst/>
                <a:latin typeface="Söhne"/>
              </a:rPr>
              <a:t>Działo magnetyczne i działo elektromagnetyczne mają wiele podobieństw, ponieważ oba korzystają z właściwości magnetycznych do wywierania siły na przewodzące ładunki elektryczne. Oto kilka podobieństw między nimi:</a:t>
            </a:r>
          </a:p>
          <a:p>
            <a:pPr algn="l">
              <a:buFont typeface="+mj-lt"/>
              <a:buAutoNum type="arabicPeriod"/>
            </a:pPr>
            <a:r>
              <a:rPr lang="pl-PL" b="0" i="0" dirty="0">
                <a:solidFill>
                  <a:schemeClr val="accent6">
                    <a:lumMod val="50000"/>
                  </a:schemeClr>
                </a:solidFill>
                <a:effectLst/>
                <a:latin typeface="Söhne"/>
              </a:rPr>
              <a:t>Podstawowe zasady działania: Zarówno działa magnetyczne, jak i działa elektromagnetyczne opierają się na zasadzie oddziaływania między magnesem a przewodzącym prądem elektrycznym. W przypadku działa magnetycznego, silne pole magnetyczne jest generowane przez magnes, który wywiera siłę na pocisk. W dziale elektromagnetycznym, pole magnetyczne jest generowane przez prąd elektryczny płynący przez cewkę magnesującą.</a:t>
            </a:r>
          </a:p>
          <a:p>
            <a:pPr algn="l">
              <a:buFont typeface="+mj-lt"/>
              <a:buAutoNum type="arabicPeriod"/>
            </a:pPr>
            <a:r>
              <a:rPr lang="pl-PL" b="0" i="0" dirty="0">
                <a:solidFill>
                  <a:schemeClr val="accent6">
                    <a:lumMod val="50000"/>
                  </a:schemeClr>
                </a:solidFill>
                <a:effectLst/>
                <a:latin typeface="Söhne"/>
              </a:rPr>
              <a:t>Oddziaływanie z magnesem: Zarówno działa magnetyczne, jak i działa elektromagnetyczne wykorzystują oddziaływanie między magnesem a polem magnetycznym, aby wywierać siłę. W dziale magnetycznym, magnes wywiera siłę na pocisk w wyniku swojego stałego pola magnetycznego. W dziale elektromagnetycznym, zmienne pole magnetyczne generowane przez prąd elektryczny w cewce magnesującej oddziałuje z pociskiem.</a:t>
            </a:r>
          </a:p>
          <a:p>
            <a:endParaRPr lang="pl-PL" dirty="0">
              <a:solidFill>
                <a:schemeClr val="accent6">
                  <a:lumMod val="50000"/>
                </a:schemeClr>
              </a:solidFill>
            </a:endParaRPr>
          </a:p>
        </p:txBody>
      </p:sp>
    </p:spTree>
    <p:extLst>
      <p:ext uri="{BB962C8B-B14F-4D97-AF65-F5344CB8AC3E}">
        <p14:creationId xmlns:p14="http://schemas.microsoft.com/office/powerpoint/2010/main" val="739503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2818779-0117-8B29-149F-9CB8F73CE68E}"/>
              </a:ext>
            </a:extLst>
          </p:cNvPr>
          <p:cNvSpPr>
            <a:spLocks noGrp="1"/>
          </p:cNvSpPr>
          <p:nvPr>
            <p:ph type="title"/>
          </p:nvPr>
        </p:nvSpPr>
        <p:spPr/>
        <p:txBody>
          <a:bodyPr/>
          <a:lstStyle/>
          <a:p>
            <a:r>
              <a:rPr lang="pl-PL" dirty="0"/>
              <a:t>Podsumowując</a:t>
            </a:r>
          </a:p>
        </p:txBody>
      </p:sp>
      <p:sp>
        <p:nvSpPr>
          <p:cNvPr id="3" name="Symbol zastępczy zawartości 2">
            <a:extLst>
              <a:ext uri="{FF2B5EF4-FFF2-40B4-BE49-F238E27FC236}">
                <a16:creationId xmlns:a16="http://schemas.microsoft.com/office/drawing/2014/main" id="{EFE5173A-3298-A6DC-BBA9-0AD491187CC9}"/>
              </a:ext>
            </a:extLst>
          </p:cNvPr>
          <p:cNvSpPr>
            <a:spLocks noGrp="1"/>
          </p:cNvSpPr>
          <p:nvPr>
            <p:ph idx="1"/>
          </p:nvPr>
        </p:nvSpPr>
        <p:spPr/>
        <p:txBody>
          <a:bodyPr/>
          <a:lstStyle/>
          <a:p>
            <a:r>
              <a:rPr lang="pl-PL" dirty="0"/>
              <a:t>Działo magnetyczne to bardzo ciekawy model teoretyczny. Być może w przyszłości zostanie wykorzystane w praktyce w jakiejś dziedzinie życia. Niestety w tym momencie nikt nie wymyślił jego użytecznego zastosowania.</a:t>
            </a:r>
          </a:p>
          <a:p>
            <a:endParaRPr lang="pl-PL" dirty="0"/>
          </a:p>
          <a:p>
            <a:endParaRPr lang="pl-PL" dirty="0"/>
          </a:p>
          <a:p>
            <a:pPr algn="r"/>
            <a:r>
              <a:rPr lang="pl-PL" sz="1200" dirty="0"/>
              <a:t>Źródła:</a:t>
            </a:r>
          </a:p>
          <a:p>
            <a:pPr marL="0" indent="0" algn="r">
              <a:spcBef>
                <a:spcPts val="600"/>
              </a:spcBef>
              <a:buNone/>
            </a:pPr>
            <a:r>
              <a:rPr lang="pl-PL" sz="1200" dirty="0">
                <a:hlinkClick r:id="rId2"/>
              </a:rPr>
              <a:t>	https://www.instructables.com/Magnet-Cannon/</a:t>
            </a:r>
            <a:endParaRPr lang="pl-PL" sz="1200" dirty="0"/>
          </a:p>
          <a:p>
            <a:pPr marL="0" indent="0" algn="r">
              <a:spcBef>
                <a:spcPts val="600"/>
              </a:spcBef>
              <a:buNone/>
            </a:pPr>
            <a:r>
              <a:rPr lang="pl-PL" sz="1200" dirty="0">
                <a:hlinkClick r:id="rId3"/>
              </a:rPr>
              <a:t>	https://www.kjmagnetics.com/blog.asp?p=magnet-cannon</a:t>
            </a:r>
            <a:endParaRPr lang="pl-PL" sz="1200" dirty="0"/>
          </a:p>
          <a:p>
            <a:pPr marL="0" indent="0" algn="r">
              <a:spcBef>
                <a:spcPts val="600"/>
              </a:spcBef>
              <a:buNone/>
            </a:pPr>
            <a:r>
              <a:rPr lang="pl-PL" sz="1200" dirty="0"/>
              <a:t>	https://pl.wikipedia.org/wiki/Dzia%C5%82o_Gaussa</a:t>
            </a:r>
          </a:p>
        </p:txBody>
      </p:sp>
    </p:spTree>
    <p:extLst>
      <p:ext uri="{BB962C8B-B14F-4D97-AF65-F5344CB8AC3E}">
        <p14:creationId xmlns:p14="http://schemas.microsoft.com/office/powerpoint/2010/main" val="1188405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9DF9BCB-A4C3-B099-DED5-B7D6D5BBA746}"/>
              </a:ext>
            </a:extLst>
          </p:cNvPr>
          <p:cNvSpPr>
            <a:spLocks noGrp="1"/>
          </p:cNvSpPr>
          <p:nvPr>
            <p:ph type="title"/>
          </p:nvPr>
        </p:nvSpPr>
        <p:spPr/>
        <p:txBody>
          <a:bodyPr/>
          <a:lstStyle/>
          <a:p>
            <a:br>
              <a:rPr lang="pl-PL" dirty="0"/>
            </a:br>
            <a:r>
              <a:rPr lang="pl-PL" dirty="0"/>
              <a:t>Czym jest działo magnetyczne?</a:t>
            </a:r>
          </a:p>
        </p:txBody>
      </p:sp>
      <p:sp>
        <p:nvSpPr>
          <p:cNvPr id="3" name="Symbol zastępczy zawartości 2">
            <a:extLst>
              <a:ext uri="{FF2B5EF4-FFF2-40B4-BE49-F238E27FC236}">
                <a16:creationId xmlns:a16="http://schemas.microsoft.com/office/drawing/2014/main" id="{550BE9F0-7113-5678-3D09-BA38ABCDF08C}"/>
              </a:ext>
            </a:extLst>
          </p:cNvPr>
          <p:cNvSpPr>
            <a:spLocks noGrp="1"/>
          </p:cNvSpPr>
          <p:nvPr>
            <p:ph idx="1"/>
          </p:nvPr>
        </p:nvSpPr>
        <p:spPr/>
        <p:txBody>
          <a:bodyPr/>
          <a:lstStyle/>
          <a:p>
            <a:pPr algn="l"/>
            <a:r>
              <a:rPr lang="pl-PL" b="0" i="0" dirty="0">
                <a:solidFill>
                  <a:schemeClr val="accent6"/>
                </a:solidFill>
                <a:effectLst/>
                <a:latin typeface="Arial" panose="020B0604020202020204" pitchFamily="34" charset="0"/>
                <a:cs typeface="Arial" panose="020B0604020202020204" pitchFamily="34" charset="0"/>
              </a:rPr>
              <a:t>Działo magnetyczne wykorzystujące jedynie magnesy stałe jest teoretycznym modelem, który polega na wykorzystaniu sił magnetycznych do przyspieszenia i wyrzucenia pocisku poprzez przemianę energii. </a:t>
            </a:r>
            <a:r>
              <a:rPr lang="pl-PL" u="sng" dirty="0">
                <a:solidFill>
                  <a:schemeClr val="accent6"/>
                </a:solidFill>
                <a:latin typeface="Arial" panose="020B0604020202020204" pitchFamily="34" charset="0"/>
                <a:cs typeface="Arial" panose="020B0604020202020204" pitchFamily="34" charset="0"/>
              </a:rPr>
              <a:t>O</a:t>
            </a:r>
            <a:r>
              <a:rPr lang="pl-PL" b="0" i="0" u="sng" dirty="0">
                <a:solidFill>
                  <a:schemeClr val="accent6"/>
                </a:solidFill>
                <a:effectLst/>
                <a:latin typeface="Arial" panose="020B0604020202020204" pitchFamily="34" charset="0"/>
                <a:cs typeface="Arial" panose="020B0604020202020204" pitchFamily="34" charset="0"/>
              </a:rPr>
              <a:t>becnie nie istnieje praktyczne zastosowanie takiego działa.</a:t>
            </a:r>
          </a:p>
          <a:p>
            <a:pPr algn="l"/>
            <a:r>
              <a:rPr lang="pl-PL" b="0" i="0" dirty="0">
                <a:solidFill>
                  <a:schemeClr val="accent6"/>
                </a:solidFill>
                <a:effectLst/>
                <a:latin typeface="Arial" panose="020B0604020202020204" pitchFamily="34" charset="0"/>
                <a:cs typeface="Arial" panose="020B0604020202020204" pitchFamily="34" charset="0"/>
              </a:rPr>
              <a:t>Działo magnetyczne składa się z dwóch głównych elementów: lufy i systemu magnesów. Lufa działa jako prowadnica dla pocisku, a magnesy stałe generują siłę magnetyczną potrzebną do przyspieszenia pocisku.</a:t>
            </a:r>
          </a:p>
        </p:txBody>
      </p:sp>
    </p:spTree>
    <p:extLst>
      <p:ext uri="{BB962C8B-B14F-4D97-AF65-F5344CB8AC3E}">
        <p14:creationId xmlns:p14="http://schemas.microsoft.com/office/powerpoint/2010/main" val="4084193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5824A1F-9179-0076-0B17-4D70178FB3CF}"/>
              </a:ext>
            </a:extLst>
          </p:cNvPr>
          <p:cNvSpPr>
            <a:spLocks noGrp="1"/>
          </p:cNvSpPr>
          <p:nvPr>
            <p:ph type="title"/>
          </p:nvPr>
        </p:nvSpPr>
        <p:spPr/>
        <p:txBody>
          <a:bodyPr/>
          <a:lstStyle/>
          <a:p>
            <a:r>
              <a:rPr lang="pl-PL" dirty="0"/>
              <a:t>Opis działania</a:t>
            </a:r>
          </a:p>
        </p:txBody>
      </p:sp>
      <p:pic>
        <p:nvPicPr>
          <p:cNvPr id="8" name="FJS4732ILCFVWLN">
            <a:hlinkClick r:id="" action="ppaction://media"/>
            <a:extLst>
              <a:ext uri="{FF2B5EF4-FFF2-40B4-BE49-F238E27FC236}">
                <a16:creationId xmlns:a16="http://schemas.microsoft.com/office/drawing/2014/main" id="{D6AB3F9E-EA6B-C4B3-D346-92701A2FC7FD}"/>
              </a:ext>
              <a:ext uri="{C183D7F6-B498-43B3-948B-1728B52AA6E4}">
                <adec:decorative xmlns:adec="http://schemas.microsoft.com/office/drawing/2017/decorative" val="0"/>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8440738" y="381000"/>
            <a:ext cx="3581400" cy="3581400"/>
          </a:xfrm>
        </p:spPr>
      </p:pic>
      <p:sp>
        <p:nvSpPr>
          <p:cNvPr id="9" name="pole tekstowe 8">
            <a:extLst>
              <a:ext uri="{FF2B5EF4-FFF2-40B4-BE49-F238E27FC236}">
                <a16:creationId xmlns:a16="http://schemas.microsoft.com/office/drawing/2014/main" id="{0602283E-2534-4216-7F22-9E3BC655C2BA}"/>
              </a:ext>
            </a:extLst>
          </p:cNvPr>
          <p:cNvSpPr txBox="1"/>
          <p:nvPr/>
        </p:nvSpPr>
        <p:spPr>
          <a:xfrm>
            <a:off x="8440738" y="3962400"/>
            <a:ext cx="3174267" cy="507831"/>
          </a:xfrm>
          <a:prstGeom prst="rect">
            <a:avLst/>
          </a:prstGeom>
          <a:noFill/>
        </p:spPr>
        <p:txBody>
          <a:bodyPr wrap="none" rtlCol="0">
            <a:spAutoFit/>
          </a:bodyPr>
          <a:lstStyle/>
          <a:p>
            <a:r>
              <a:rPr lang="pl-PL" sz="900" dirty="0">
                <a:effectLst/>
                <a:latin typeface="Segoe UI" panose="020B0502040204020203" pitchFamily="34" charset="0"/>
              </a:rPr>
              <a:t>Animacja ze strony </a:t>
            </a:r>
          </a:p>
          <a:p>
            <a:r>
              <a:rPr lang="pl-PL" sz="900" dirty="0">
                <a:effectLst/>
                <a:latin typeface="Segoe UI" panose="020B0502040204020203" pitchFamily="34" charset="0"/>
              </a:rPr>
              <a:t>https://www.kjmagnetics.com/blog.asp?p=magnet-cannon</a:t>
            </a:r>
            <a:endParaRPr lang="pl-PL" sz="900" dirty="0">
              <a:effectLst/>
              <a:latin typeface="Arial" panose="020B0604020202020204" pitchFamily="34" charset="0"/>
            </a:endParaRPr>
          </a:p>
          <a:p>
            <a:endParaRPr lang="pl-PL" sz="900" dirty="0"/>
          </a:p>
        </p:txBody>
      </p:sp>
      <p:sp>
        <p:nvSpPr>
          <p:cNvPr id="10" name="pole tekstowe 9">
            <a:extLst>
              <a:ext uri="{FF2B5EF4-FFF2-40B4-BE49-F238E27FC236}">
                <a16:creationId xmlns:a16="http://schemas.microsoft.com/office/drawing/2014/main" id="{58845A71-5007-23AC-A7F4-FB056E114B4B}"/>
              </a:ext>
            </a:extLst>
          </p:cNvPr>
          <p:cNvSpPr txBox="1"/>
          <p:nvPr/>
        </p:nvSpPr>
        <p:spPr>
          <a:xfrm>
            <a:off x="1219200" y="1428750"/>
            <a:ext cx="7070103" cy="5632311"/>
          </a:xfrm>
          <a:prstGeom prst="rect">
            <a:avLst/>
          </a:prstGeom>
          <a:noFill/>
        </p:spPr>
        <p:txBody>
          <a:bodyPr wrap="square" rtlCol="0">
            <a:spAutoFit/>
          </a:bodyPr>
          <a:lstStyle/>
          <a:p>
            <a:r>
              <a:rPr lang="pl-PL" dirty="0">
                <a:solidFill>
                  <a:schemeClr val="accent6"/>
                </a:solidFill>
                <a:latin typeface="Arial" panose="020B0604020202020204" pitchFamily="34" charset="0"/>
                <a:cs typeface="Arial" panose="020B0604020202020204" pitchFamily="34" charset="0"/>
              </a:rPr>
              <a:t>Na załączonej animacji widać jak wygląda pole magnetyczne oraz przebieg sił w takim dziale magnetycznym. </a:t>
            </a:r>
          </a:p>
          <a:p>
            <a:br>
              <a:rPr lang="pl-PL" dirty="0">
                <a:solidFill>
                  <a:schemeClr val="accent6"/>
                </a:solidFill>
                <a:latin typeface="Arial" panose="020B0604020202020204" pitchFamily="34" charset="0"/>
                <a:cs typeface="Arial" panose="020B0604020202020204" pitchFamily="34" charset="0"/>
              </a:rPr>
            </a:br>
            <a:r>
              <a:rPr lang="pl-PL" b="0" i="0" dirty="0">
                <a:solidFill>
                  <a:schemeClr val="accent6"/>
                </a:solidFill>
                <a:effectLst/>
                <a:latin typeface="Arial" panose="020B0604020202020204" pitchFamily="34" charset="0"/>
                <a:cs typeface="Arial" panose="020B0604020202020204" pitchFamily="34" charset="0"/>
              </a:rPr>
              <a:t>Siły działające </a:t>
            </a:r>
            <a:r>
              <a:rPr lang="pl-PL" dirty="0">
                <a:solidFill>
                  <a:schemeClr val="accent6"/>
                </a:solidFill>
                <a:latin typeface="Arial" panose="020B0604020202020204" pitchFamily="34" charset="0"/>
                <a:cs typeface="Arial" panose="020B0604020202020204" pitchFamily="34" charset="0"/>
              </a:rPr>
              <a:t>na </a:t>
            </a:r>
            <a:r>
              <a:rPr lang="pl-PL" b="0" i="0" dirty="0">
                <a:solidFill>
                  <a:schemeClr val="accent6"/>
                </a:solidFill>
                <a:effectLst/>
                <a:latin typeface="Arial" panose="020B0604020202020204" pitchFamily="34" charset="0"/>
                <a:cs typeface="Arial" panose="020B0604020202020204" pitchFamily="34" charset="0"/>
              </a:rPr>
              <a:t>pocisk zmieniają kierunek w miarę jego</a:t>
            </a:r>
          </a:p>
          <a:p>
            <a:r>
              <a:rPr lang="pl-PL" b="0" i="0" dirty="0">
                <a:solidFill>
                  <a:schemeClr val="accent6"/>
                </a:solidFill>
                <a:effectLst/>
                <a:latin typeface="Arial" panose="020B0604020202020204" pitchFamily="34" charset="0"/>
                <a:cs typeface="Arial" panose="020B0604020202020204" pitchFamily="34" charset="0"/>
              </a:rPr>
              <a:t>przemieszczania się wzdłuż lufy. Można podzielić to na cztery etapy:</a:t>
            </a:r>
            <a:endParaRPr lang="pl-PL" dirty="0">
              <a:solidFill>
                <a:schemeClr val="accent6"/>
              </a:solidFill>
              <a:latin typeface="Arial" panose="020B0604020202020204" pitchFamily="34" charset="0"/>
              <a:cs typeface="Arial" panose="020B0604020202020204" pitchFamily="34" charset="0"/>
            </a:endParaRPr>
          </a:p>
          <a:p>
            <a:pPr marL="342900" indent="-342900">
              <a:buFont typeface="+mj-lt"/>
              <a:buAutoNum type="arabicPeriod"/>
            </a:pPr>
            <a:r>
              <a:rPr lang="pl-PL" b="0" i="0" dirty="0">
                <a:solidFill>
                  <a:schemeClr val="accent6"/>
                </a:solidFill>
                <a:effectLst/>
                <a:latin typeface="Arial" panose="020B0604020202020204" pitchFamily="34" charset="0"/>
                <a:cs typeface="Arial" panose="020B0604020202020204" pitchFamily="34" charset="0"/>
              </a:rPr>
              <a:t>Po umieszczeniu pocisku w lufie zostaje on przyciągnięty i pozostaje w stabilnej pozycji. Na wykresie pozycja ta to miejsce, w którym krzywa siły przecina po raz pierwszy oś X.</a:t>
            </a:r>
          </a:p>
          <a:p>
            <a:pPr marL="342900" indent="-342900">
              <a:buFont typeface="+mj-lt"/>
              <a:buAutoNum type="arabicPeriod"/>
            </a:pPr>
            <a:r>
              <a:rPr lang="pl-PL" dirty="0">
                <a:solidFill>
                  <a:schemeClr val="accent6"/>
                </a:solidFill>
                <a:latin typeface="Arial" panose="020B0604020202020204" pitchFamily="34" charset="0"/>
                <a:cs typeface="Arial" panose="020B0604020202020204" pitchFamily="34" charset="0"/>
              </a:rPr>
              <a:t>P</a:t>
            </a:r>
            <a:r>
              <a:rPr lang="pl-PL" b="0" i="0" dirty="0">
                <a:solidFill>
                  <a:schemeClr val="accent6"/>
                </a:solidFill>
                <a:effectLst/>
                <a:latin typeface="Arial" panose="020B0604020202020204" pitchFamily="34" charset="0"/>
                <a:cs typeface="Arial" panose="020B0604020202020204" pitchFamily="34" charset="0"/>
              </a:rPr>
              <a:t>o dociśnięciu pocisku wzdłuż lufy siła oporu rośnie a następnie spada do 0 (liczby ujemne na wykresie). </a:t>
            </a:r>
          </a:p>
          <a:p>
            <a:pPr marL="342900" indent="-342900">
              <a:buFont typeface="+mj-lt"/>
              <a:buAutoNum type="arabicPeriod"/>
            </a:pPr>
            <a:r>
              <a:rPr lang="pl-PL" dirty="0">
                <a:solidFill>
                  <a:schemeClr val="accent6"/>
                </a:solidFill>
                <a:latin typeface="Arial" panose="020B0604020202020204" pitchFamily="34" charset="0"/>
                <a:cs typeface="Arial" panose="020B0604020202020204" pitchFamily="34" charset="0"/>
              </a:rPr>
              <a:t>Po ominięciu „punktu 0” pojawia się niewielka siła przyciągania, która próbuje wyrzucić pocisk z lufy. Siły napędzają pocisk.</a:t>
            </a:r>
          </a:p>
          <a:p>
            <a:pPr marL="342900" indent="-342900">
              <a:buFont typeface="+mj-lt"/>
              <a:buAutoNum type="arabicPeriod"/>
            </a:pPr>
            <a:r>
              <a:rPr lang="pl-PL" dirty="0">
                <a:solidFill>
                  <a:schemeClr val="accent6"/>
                </a:solidFill>
                <a:latin typeface="Arial" panose="020B0604020202020204" pitchFamily="34" charset="0"/>
                <a:cs typeface="Arial" panose="020B0604020202020204" pitchFamily="34" charset="0"/>
              </a:rPr>
              <a:t>Na końcu pojawia się siła próbująca wciągnąć pocisk z powrotem, jednak jest ona zbyt słaba, aby to zrobić i zostaje on wystrzelony z lufy.</a:t>
            </a:r>
          </a:p>
          <a:p>
            <a:endParaRPr lang="pl-PL" b="0" i="0" dirty="0">
              <a:solidFill>
                <a:schemeClr val="accent6"/>
              </a:solidFill>
              <a:effectLst/>
              <a:latin typeface="Arial" panose="020B0604020202020204" pitchFamily="34" charset="0"/>
              <a:cs typeface="Arial" panose="020B0604020202020204" pitchFamily="34" charset="0"/>
            </a:endParaRPr>
          </a:p>
          <a:p>
            <a:endParaRPr lang="pl-PL" b="0" i="0" dirty="0">
              <a:solidFill>
                <a:schemeClr val="accent6"/>
              </a:solidFill>
              <a:effectLst/>
              <a:latin typeface="Arial" panose="020B0604020202020204" pitchFamily="34" charset="0"/>
              <a:cs typeface="Arial" panose="020B0604020202020204" pitchFamily="34" charset="0"/>
            </a:endParaRPr>
          </a:p>
          <a:p>
            <a:endParaRPr lang="pl-PL" b="0" i="0" dirty="0">
              <a:solidFill>
                <a:schemeClr val="accent6"/>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pl-PL"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545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8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extLst>
    <p:ext uri="{6950BFC3-D8DA-4A85-94F7-54DA5524770B}">
      <p188:commentRel xmlns:p188="http://schemas.microsoft.com/office/powerpoint/2018/8/main" r:id="rId4"/>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927446-E053-E689-AD40-95A7FD62813C}"/>
              </a:ext>
            </a:extLst>
          </p:cNvPr>
          <p:cNvSpPr>
            <a:spLocks noGrp="1"/>
          </p:cNvSpPr>
          <p:nvPr>
            <p:ph type="title"/>
          </p:nvPr>
        </p:nvSpPr>
        <p:spPr/>
        <p:txBody>
          <a:bodyPr/>
          <a:lstStyle/>
          <a:p>
            <a:r>
              <a:rPr lang="pl-PL" dirty="0"/>
              <a:t>Działa magnetyczne mogą wyglądać różnie</a:t>
            </a:r>
          </a:p>
        </p:txBody>
      </p:sp>
      <p:sp>
        <p:nvSpPr>
          <p:cNvPr id="3" name="Symbol zastępczy zawartości 2">
            <a:extLst>
              <a:ext uri="{FF2B5EF4-FFF2-40B4-BE49-F238E27FC236}">
                <a16:creationId xmlns:a16="http://schemas.microsoft.com/office/drawing/2014/main" id="{051F90A3-6DCE-D2C9-FFBA-AD6117B5EC8A}"/>
              </a:ext>
            </a:extLst>
          </p:cNvPr>
          <p:cNvSpPr>
            <a:spLocks noGrp="1"/>
          </p:cNvSpPr>
          <p:nvPr>
            <p:ph idx="1"/>
          </p:nvPr>
        </p:nvSpPr>
        <p:spPr>
          <a:xfrm>
            <a:off x="1027291" y="2896229"/>
            <a:ext cx="9601200" cy="841761"/>
          </a:xfrm>
        </p:spPr>
        <p:txBody>
          <a:bodyPr/>
          <a:lstStyle/>
          <a:p>
            <a:r>
              <a:rPr lang="pl-PL" dirty="0"/>
              <a:t>Magnesy w dziale magnetycznym mogą zostać ułożone w różny sposób. Między innymi:</a:t>
            </a:r>
          </a:p>
        </p:txBody>
      </p:sp>
      <p:pic>
        <p:nvPicPr>
          <p:cNvPr id="5" name="Obraz 4">
            <a:extLst>
              <a:ext uri="{FF2B5EF4-FFF2-40B4-BE49-F238E27FC236}">
                <a16:creationId xmlns:a16="http://schemas.microsoft.com/office/drawing/2014/main" id="{1709EB63-BDB5-3716-8EE8-E1EFDF268B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6322" y="3582824"/>
            <a:ext cx="1927871" cy="3429000"/>
          </a:xfrm>
          <a:prstGeom prst="rect">
            <a:avLst/>
          </a:prstGeom>
        </p:spPr>
      </p:pic>
      <p:pic>
        <p:nvPicPr>
          <p:cNvPr id="7" name="Obraz 6">
            <a:extLst>
              <a:ext uri="{FF2B5EF4-FFF2-40B4-BE49-F238E27FC236}">
                <a16:creationId xmlns:a16="http://schemas.microsoft.com/office/drawing/2014/main" id="{C783209F-E089-06F7-5401-CDE6F44A8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2693" y="3582824"/>
            <a:ext cx="1927871" cy="3428999"/>
          </a:xfrm>
          <a:prstGeom prst="rect">
            <a:avLst/>
          </a:prstGeom>
        </p:spPr>
      </p:pic>
      <p:sp>
        <p:nvSpPr>
          <p:cNvPr id="8" name="pole tekstowe 7">
            <a:extLst>
              <a:ext uri="{FF2B5EF4-FFF2-40B4-BE49-F238E27FC236}">
                <a16:creationId xmlns:a16="http://schemas.microsoft.com/office/drawing/2014/main" id="{510EFB37-D019-57CC-CD7A-E1B9682EF413}"/>
              </a:ext>
            </a:extLst>
          </p:cNvPr>
          <p:cNvSpPr txBox="1"/>
          <p:nvPr/>
        </p:nvSpPr>
        <p:spPr>
          <a:xfrm>
            <a:off x="1027291" y="3893156"/>
            <a:ext cx="1474250" cy="369332"/>
          </a:xfrm>
          <a:prstGeom prst="rect">
            <a:avLst/>
          </a:prstGeom>
          <a:noFill/>
        </p:spPr>
        <p:txBody>
          <a:bodyPr wrap="none" rtlCol="0">
            <a:spAutoFit/>
          </a:bodyPr>
          <a:lstStyle/>
          <a:p>
            <a:r>
              <a:rPr lang="pl-PL" dirty="0"/>
              <a:t>1. Pod kątem</a:t>
            </a:r>
          </a:p>
        </p:txBody>
      </p:sp>
      <p:sp>
        <p:nvSpPr>
          <p:cNvPr id="9" name="pole tekstowe 8">
            <a:extLst>
              <a:ext uri="{FF2B5EF4-FFF2-40B4-BE49-F238E27FC236}">
                <a16:creationId xmlns:a16="http://schemas.microsoft.com/office/drawing/2014/main" id="{7ADCF20F-0AE8-830A-4F5A-A4061BD98525}"/>
              </a:ext>
            </a:extLst>
          </p:cNvPr>
          <p:cNvSpPr txBox="1"/>
          <p:nvPr/>
        </p:nvSpPr>
        <p:spPr>
          <a:xfrm>
            <a:off x="3453224" y="3893156"/>
            <a:ext cx="1603259" cy="369332"/>
          </a:xfrm>
          <a:prstGeom prst="rect">
            <a:avLst/>
          </a:prstGeom>
          <a:noFill/>
        </p:spPr>
        <p:txBody>
          <a:bodyPr wrap="none" rtlCol="0">
            <a:spAutoFit/>
          </a:bodyPr>
          <a:lstStyle/>
          <a:p>
            <a:r>
              <a:rPr lang="pl-PL" dirty="0"/>
              <a:t>2. Poprzecznie</a:t>
            </a:r>
          </a:p>
        </p:txBody>
      </p:sp>
      <p:sp>
        <p:nvSpPr>
          <p:cNvPr id="10" name="pole tekstowe 9">
            <a:extLst>
              <a:ext uri="{FF2B5EF4-FFF2-40B4-BE49-F238E27FC236}">
                <a16:creationId xmlns:a16="http://schemas.microsoft.com/office/drawing/2014/main" id="{99BA8147-53AC-451B-11BF-0CEB82C7CA74}"/>
              </a:ext>
            </a:extLst>
          </p:cNvPr>
          <p:cNvSpPr txBox="1"/>
          <p:nvPr/>
        </p:nvSpPr>
        <p:spPr>
          <a:xfrm>
            <a:off x="6461438" y="3893156"/>
            <a:ext cx="2418739" cy="369332"/>
          </a:xfrm>
          <a:prstGeom prst="rect">
            <a:avLst/>
          </a:prstGeom>
          <a:noFill/>
        </p:spPr>
        <p:txBody>
          <a:bodyPr wrap="none" rtlCol="0">
            <a:spAutoFit/>
          </a:bodyPr>
          <a:lstStyle/>
          <a:p>
            <a:r>
              <a:rPr lang="pl-PL" dirty="0"/>
              <a:t>3. W formie pierścienia</a:t>
            </a:r>
          </a:p>
        </p:txBody>
      </p:sp>
      <p:pic>
        <p:nvPicPr>
          <p:cNvPr id="12" name="Obraz 11">
            <a:extLst>
              <a:ext uri="{FF2B5EF4-FFF2-40B4-BE49-F238E27FC236}">
                <a16:creationId xmlns:a16="http://schemas.microsoft.com/office/drawing/2014/main" id="{05E88CF5-DEC8-00E3-868B-02E9A697CF6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278" b="90722" l="9664" r="89916">
                        <a14:foregroundMark x1="30252" y1="88660" x2="44538" y2="90722"/>
                        <a14:foregroundMark x1="44538" y1="90722" x2="65546" y2="88660"/>
                      </a14:backgroundRemoval>
                    </a14:imgEffect>
                  </a14:imgLayer>
                </a14:imgProps>
              </a:ext>
            </a:extLst>
          </a:blip>
          <a:stretch>
            <a:fillRect/>
          </a:stretch>
        </p:blipFill>
        <p:spPr>
          <a:xfrm>
            <a:off x="7440804" y="4472991"/>
            <a:ext cx="3873827" cy="1578829"/>
          </a:xfrm>
          <a:prstGeom prst="rect">
            <a:avLst/>
          </a:prstGeom>
        </p:spPr>
      </p:pic>
    </p:spTree>
    <p:extLst>
      <p:ext uri="{BB962C8B-B14F-4D97-AF65-F5344CB8AC3E}">
        <p14:creationId xmlns:p14="http://schemas.microsoft.com/office/powerpoint/2010/main" val="1810477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2325679-F440-413E-2AE3-1F2271B59549}"/>
              </a:ext>
            </a:extLst>
          </p:cNvPr>
          <p:cNvSpPr>
            <a:spLocks noGrp="1"/>
          </p:cNvSpPr>
          <p:nvPr>
            <p:ph type="title"/>
          </p:nvPr>
        </p:nvSpPr>
        <p:spPr/>
        <p:txBody>
          <a:bodyPr/>
          <a:lstStyle/>
          <a:p>
            <a:r>
              <a:rPr lang="pl-PL" dirty="0"/>
              <a:t>Przykładowy model</a:t>
            </a:r>
          </a:p>
        </p:txBody>
      </p:sp>
      <p:sp>
        <p:nvSpPr>
          <p:cNvPr id="3" name="Symbol zastępczy zawartości 2">
            <a:extLst>
              <a:ext uri="{FF2B5EF4-FFF2-40B4-BE49-F238E27FC236}">
                <a16:creationId xmlns:a16="http://schemas.microsoft.com/office/drawing/2014/main" id="{F84DFAAD-2639-0306-58FB-67273A5522EA}"/>
              </a:ext>
            </a:extLst>
          </p:cNvPr>
          <p:cNvSpPr>
            <a:spLocks noGrp="1"/>
          </p:cNvSpPr>
          <p:nvPr>
            <p:ph idx="1"/>
          </p:nvPr>
        </p:nvSpPr>
        <p:spPr>
          <a:xfrm>
            <a:off x="850307" y="1638300"/>
            <a:ext cx="9601200" cy="3581400"/>
          </a:xfrm>
        </p:spPr>
        <p:txBody>
          <a:bodyPr/>
          <a:lstStyle/>
          <a:p>
            <a:pPr>
              <a:buFont typeface="Arial" panose="020B0604020202020204" pitchFamily="34" charset="0"/>
              <a:buChar char="•"/>
            </a:pPr>
            <a:r>
              <a:rPr lang="pl-PL" dirty="0"/>
              <a:t>Projektując odpowiedni model obudowy, drukując go i umieszczając w nim magnesy neodymowe udało mi się skonstruować prosty model takiego działa. Pocisk zbudowany został z 4 połączonych ze sobą magnesów</a:t>
            </a:r>
          </a:p>
        </p:txBody>
      </p:sp>
      <p:pic>
        <p:nvPicPr>
          <p:cNvPr id="5" name="Obraz 4">
            <a:extLst>
              <a:ext uri="{FF2B5EF4-FFF2-40B4-BE49-F238E27FC236}">
                <a16:creationId xmlns:a16="http://schemas.microsoft.com/office/drawing/2014/main" id="{E5B64F57-DD9E-1EA7-0ED5-225D1A611C85}"/>
              </a:ext>
            </a:extLst>
          </p:cNvPr>
          <p:cNvPicPr>
            <a:picLocks noChangeAspect="1"/>
          </p:cNvPicPr>
          <p:nvPr/>
        </p:nvPicPr>
        <p:blipFill>
          <a:blip r:embed="rId2"/>
          <a:stretch>
            <a:fillRect/>
          </a:stretch>
        </p:blipFill>
        <p:spPr>
          <a:xfrm>
            <a:off x="1097747" y="3429000"/>
            <a:ext cx="4098696" cy="1994827"/>
          </a:xfrm>
          <a:prstGeom prst="rect">
            <a:avLst/>
          </a:prstGeom>
        </p:spPr>
      </p:pic>
      <p:pic>
        <p:nvPicPr>
          <p:cNvPr id="7" name="Obraz 6">
            <a:extLst>
              <a:ext uri="{FF2B5EF4-FFF2-40B4-BE49-F238E27FC236}">
                <a16:creationId xmlns:a16="http://schemas.microsoft.com/office/drawing/2014/main" id="{C93A8EF7-B65F-6E3F-2440-EBF29588A7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5056" y="3249230"/>
            <a:ext cx="3139155" cy="2354366"/>
          </a:xfrm>
          <a:prstGeom prst="rect">
            <a:avLst/>
          </a:prstGeom>
        </p:spPr>
      </p:pic>
      <p:pic>
        <p:nvPicPr>
          <p:cNvPr id="9" name="Obraz 8">
            <a:extLst>
              <a:ext uri="{FF2B5EF4-FFF2-40B4-BE49-F238E27FC236}">
                <a16:creationId xmlns:a16="http://schemas.microsoft.com/office/drawing/2014/main" id="{6C910107-56F9-5CE2-53B7-BFBE0CDA6B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2825" y="2635713"/>
            <a:ext cx="2237363" cy="3581400"/>
          </a:xfrm>
          <a:prstGeom prst="rect">
            <a:avLst/>
          </a:prstGeom>
        </p:spPr>
      </p:pic>
    </p:spTree>
    <p:extLst>
      <p:ext uri="{BB962C8B-B14F-4D97-AF65-F5344CB8AC3E}">
        <p14:creationId xmlns:p14="http://schemas.microsoft.com/office/powerpoint/2010/main" val="3017557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BFC23E-7BB8-B47B-BC9A-192B9FA53913}"/>
              </a:ext>
            </a:extLst>
          </p:cNvPr>
          <p:cNvSpPr>
            <a:spLocks noGrp="1"/>
          </p:cNvSpPr>
          <p:nvPr>
            <p:ph type="title"/>
          </p:nvPr>
        </p:nvSpPr>
        <p:spPr/>
        <p:txBody>
          <a:bodyPr/>
          <a:lstStyle/>
          <a:p>
            <a:r>
              <a:rPr lang="pl-PL" dirty="0"/>
              <a:t>Pocisk w „punkcie 0”:</a:t>
            </a:r>
          </a:p>
        </p:txBody>
      </p:sp>
      <p:pic>
        <p:nvPicPr>
          <p:cNvPr id="5" name="Symbol zastępczy zawartości 4">
            <a:extLst>
              <a:ext uri="{FF2B5EF4-FFF2-40B4-BE49-F238E27FC236}">
                <a16:creationId xmlns:a16="http://schemas.microsoft.com/office/drawing/2014/main" id="{EA9C8F72-F570-B27A-9778-678F2AC7EA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28845" y="1214242"/>
            <a:ext cx="4067798" cy="5428221"/>
          </a:xfrm>
        </p:spPr>
      </p:pic>
      <p:sp>
        <p:nvSpPr>
          <p:cNvPr id="6" name="pole tekstowe 5">
            <a:extLst>
              <a:ext uri="{FF2B5EF4-FFF2-40B4-BE49-F238E27FC236}">
                <a16:creationId xmlns:a16="http://schemas.microsoft.com/office/drawing/2014/main" id="{0FC134A5-0E54-88C0-C2E1-0B2B3D6FAFEB}"/>
              </a:ext>
            </a:extLst>
          </p:cNvPr>
          <p:cNvSpPr txBox="1"/>
          <p:nvPr/>
        </p:nvSpPr>
        <p:spPr>
          <a:xfrm>
            <a:off x="1371601" y="1802367"/>
            <a:ext cx="5371032" cy="646331"/>
          </a:xfrm>
          <a:prstGeom prst="rect">
            <a:avLst/>
          </a:prstGeom>
          <a:noFill/>
        </p:spPr>
        <p:txBody>
          <a:bodyPr wrap="square" rtlCol="0">
            <a:spAutoFit/>
          </a:bodyPr>
          <a:lstStyle/>
          <a:p>
            <a:r>
              <a:rPr lang="pl-PL" dirty="0"/>
              <a:t>W tym miejscu na pocisk nie działają żadne siły. Pozostaje on w miejscu.</a:t>
            </a:r>
          </a:p>
        </p:txBody>
      </p:sp>
    </p:spTree>
    <p:extLst>
      <p:ext uri="{BB962C8B-B14F-4D97-AF65-F5344CB8AC3E}">
        <p14:creationId xmlns:p14="http://schemas.microsoft.com/office/powerpoint/2010/main" val="4033961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714CDC-5A6F-3B88-D241-63FCAC57BC62}"/>
              </a:ext>
            </a:extLst>
          </p:cNvPr>
          <p:cNvSpPr>
            <a:spLocks noGrp="1"/>
          </p:cNvSpPr>
          <p:nvPr>
            <p:ph type="title"/>
          </p:nvPr>
        </p:nvSpPr>
        <p:spPr/>
        <p:txBody>
          <a:bodyPr>
            <a:normAutofit/>
          </a:bodyPr>
          <a:lstStyle/>
          <a:p>
            <a:r>
              <a:rPr lang="pl-PL" dirty="0"/>
              <a:t>Co się stanie, gdy włożymy pocisk nieodpowiednio?</a:t>
            </a:r>
          </a:p>
        </p:txBody>
      </p:sp>
      <p:sp>
        <p:nvSpPr>
          <p:cNvPr id="3" name="Symbol zastępczy zawartości 2">
            <a:extLst>
              <a:ext uri="{FF2B5EF4-FFF2-40B4-BE49-F238E27FC236}">
                <a16:creationId xmlns:a16="http://schemas.microsoft.com/office/drawing/2014/main" id="{FBC7E2AF-2372-471B-F544-15F905C3A3FA}"/>
              </a:ext>
            </a:extLst>
          </p:cNvPr>
          <p:cNvSpPr>
            <a:spLocks noGrp="1"/>
          </p:cNvSpPr>
          <p:nvPr>
            <p:ph idx="1"/>
          </p:nvPr>
        </p:nvSpPr>
        <p:spPr>
          <a:xfrm>
            <a:off x="1295400" y="2012534"/>
            <a:ext cx="9601200" cy="3581400"/>
          </a:xfrm>
        </p:spPr>
        <p:txBody>
          <a:bodyPr/>
          <a:lstStyle/>
          <a:p>
            <a:pPr marL="457200" indent="-457200">
              <a:buFont typeface="+mj-lt"/>
              <a:buAutoNum type="arabicPeriod"/>
            </a:pPr>
            <a:r>
              <a:rPr lang="pl-PL" dirty="0"/>
              <a:t>Przy umieszczeniu pocisku obróconego o 90</a:t>
            </a:r>
            <a:r>
              <a:rPr lang="pl-PL" b="0" i="0" dirty="0">
                <a:solidFill>
                  <a:schemeClr val="accent6">
                    <a:lumMod val="50000"/>
                  </a:schemeClr>
                </a:solidFill>
                <a:effectLst/>
                <a:latin typeface="Google Sans"/>
              </a:rPr>
              <a:t>°</a:t>
            </a:r>
            <a:r>
              <a:rPr lang="pl-PL" dirty="0"/>
              <a:t> w lufie, przyczepi się on do jednej ze ścianek i nie wystrzeli. Dzieje się tak ze względu na wytwarzane przez magnesy pole magnetyczne, które przyciąga pocisk.</a:t>
            </a:r>
          </a:p>
          <a:p>
            <a:pPr marL="457200" indent="-457200">
              <a:buFont typeface="+mj-lt"/>
              <a:buAutoNum type="arabicPeriod"/>
            </a:pPr>
            <a:r>
              <a:rPr lang="pl-PL" dirty="0"/>
              <a:t>Natomiast jeśli umieścimy go odwrotnym biegunem, zatrzyma się przy końcu lufy.</a:t>
            </a:r>
          </a:p>
        </p:txBody>
      </p:sp>
      <p:pic>
        <p:nvPicPr>
          <p:cNvPr id="5" name="Obraz 4">
            <a:extLst>
              <a:ext uri="{FF2B5EF4-FFF2-40B4-BE49-F238E27FC236}">
                <a16:creationId xmlns:a16="http://schemas.microsoft.com/office/drawing/2014/main" id="{0B3BD67C-B4CA-725E-62EE-4A5DAB7C3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8586" y="3845607"/>
            <a:ext cx="2257426" cy="3012393"/>
          </a:xfrm>
          <a:prstGeom prst="rect">
            <a:avLst/>
          </a:prstGeom>
        </p:spPr>
      </p:pic>
      <p:pic>
        <p:nvPicPr>
          <p:cNvPr id="7" name="Obraz 6">
            <a:extLst>
              <a:ext uri="{FF2B5EF4-FFF2-40B4-BE49-F238E27FC236}">
                <a16:creationId xmlns:a16="http://schemas.microsoft.com/office/drawing/2014/main" id="{37EC5B9C-59FE-7AD6-A05D-65C2022F58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6409" y="3845606"/>
            <a:ext cx="2257426" cy="3012393"/>
          </a:xfrm>
          <a:prstGeom prst="rect">
            <a:avLst/>
          </a:prstGeom>
        </p:spPr>
      </p:pic>
      <p:pic>
        <p:nvPicPr>
          <p:cNvPr id="9" name="Obraz 8">
            <a:extLst>
              <a:ext uri="{FF2B5EF4-FFF2-40B4-BE49-F238E27FC236}">
                <a16:creationId xmlns:a16="http://schemas.microsoft.com/office/drawing/2014/main" id="{06B1086E-2360-2FBE-5271-9536B0399A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9174" y="3845607"/>
            <a:ext cx="2257426" cy="3012393"/>
          </a:xfrm>
          <a:prstGeom prst="rect">
            <a:avLst/>
          </a:prstGeom>
        </p:spPr>
      </p:pic>
      <p:sp>
        <p:nvSpPr>
          <p:cNvPr id="10" name="pole tekstowe 9">
            <a:extLst>
              <a:ext uri="{FF2B5EF4-FFF2-40B4-BE49-F238E27FC236}">
                <a16:creationId xmlns:a16="http://schemas.microsoft.com/office/drawing/2014/main" id="{F791B908-9E06-358C-9E1F-7CD74CB43E4D}"/>
              </a:ext>
            </a:extLst>
          </p:cNvPr>
          <p:cNvSpPr txBox="1"/>
          <p:nvPr/>
        </p:nvSpPr>
        <p:spPr>
          <a:xfrm>
            <a:off x="712605" y="3613719"/>
            <a:ext cx="1317990" cy="369332"/>
          </a:xfrm>
          <a:prstGeom prst="rect">
            <a:avLst/>
          </a:prstGeom>
          <a:noFill/>
        </p:spPr>
        <p:txBody>
          <a:bodyPr wrap="none" rtlCol="0">
            <a:spAutoFit/>
          </a:bodyPr>
          <a:lstStyle/>
          <a:p>
            <a:r>
              <a:rPr lang="pl-PL" dirty="0"/>
              <a:t>Sytuacja 1.:</a:t>
            </a:r>
          </a:p>
        </p:txBody>
      </p:sp>
      <p:sp>
        <p:nvSpPr>
          <p:cNvPr id="11" name="pole tekstowe 10">
            <a:extLst>
              <a:ext uri="{FF2B5EF4-FFF2-40B4-BE49-F238E27FC236}">
                <a16:creationId xmlns:a16="http://schemas.microsoft.com/office/drawing/2014/main" id="{8F98152E-26A6-C511-4CAE-12B52D7F0B15}"/>
              </a:ext>
            </a:extLst>
          </p:cNvPr>
          <p:cNvSpPr txBox="1"/>
          <p:nvPr/>
        </p:nvSpPr>
        <p:spPr>
          <a:xfrm>
            <a:off x="7171238" y="3618568"/>
            <a:ext cx="1319592" cy="369332"/>
          </a:xfrm>
          <a:prstGeom prst="rect">
            <a:avLst/>
          </a:prstGeom>
          <a:noFill/>
        </p:spPr>
        <p:txBody>
          <a:bodyPr wrap="none" rtlCol="0">
            <a:spAutoFit/>
          </a:bodyPr>
          <a:lstStyle/>
          <a:p>
            <a:r>
              <a:rPr lang="pl-PL" dirty="0"/>
              <a:t>Sytuacja 2.:</a:t>
            </a:r>
          </a:p>
        </p:txBody>
      </p:sp>
    </p:spTree>
    <p:extLst>
      <p:ext uri="{BB962C8B-B14F-4D97-AF65-F5344CB8AC3E}">
        <p14:creationId xmlns:p14="http://schemas.microsoft.com/office/powerpoint/2010/main" val="1653802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8374C5B-C543-AB6E-A69C-DE258CE836D8}"/>
              </a:ext>
            </a:extLst>
          </p:cNvPr>
          <p:cNvSpPr>
            <a:spLocks noGrp="1"/>
          </p:cNvSpPr>
          <p:nvPr>
            <p:ph type="title"/>
          </p:nvPr>
        </p:nvSpPr>
        <p:spPr/>
        <p:txBody>
          <a:bodyPr/>
          <a:lstStyle/>
          <a:p>
            <a:r>
              <a:rPr lang="pl-PL" dirty="0"/>
              <a:t>Czy ilość magnesów w lufie ma wpływ na odległość wyrzutu pocisku?</a:t>
            </a:r>
          </a:p>
        </p:txBody>
      </p:sp>
      <p:sp>
        <p:nvSpPr>
          <p:cNvPr id="3" name="Symbol zastępczy zawartości 2">
            <a:extLst>
              <a:ext uri="{FF2B5EF4-FFF2-40B4-BE49-F238E27FC236}">
                <a16:creationId xmlns:a16="http://schemas.microsoft.com/office/drawing/2014/main" id="{31C90664-E625-D5D4-5F15-E606EBD6AC8C}"/>
              </a:ext>
            </a:extLst>
          </p:cNvPr>
          <p:cNvSpPr>
            <a:spLocks noGrp="1"/>
          </p:cNvSpPr>
          <p:nvPr>
            <p:ph idx="1"/>
          </p:nvPr>
        </p:nvSpPr>
        <p:spPr/>
        <p:txBody>
          <a:bodyPr/>
          <a:lstStyle/>
          <a:p>
            <a:r>
              <a:rPr lang="pl-PL" dirty="0">
                <a:latin typeface="Arial" panose="020B0604020202020204" pitchFamily="34" charset="0"/>
                <a:cs typeface="Arial" panose="020B0604020202020204" pitchFamily="34" charset="0"/>
              </a:rPr>
              <a:t>Dzięki możliwości łatwego dokładania i wyjmowania magnesów z obudowy skonstruowanego przeze mnie działa można przeprowadzić doświadczenie, podczas którego jesteśmy w stanie sprawdzić, czy ilość magnesów w lufie ma wpływ na odległość wyrzutu pocisku. </a:t>
            </a:r>
          </a:p>
          <a:p>
            <a:r>
              <a:rPr lang="pl-PL" dirty="0">
                <a:latin typeface="Arial" panose="020B0604020202020204" pitchFamily="34" charset="0"/>
                <a:cs typeface="Arial" panose="020B0604020202020204" pitchFamily="34" charset="0"/>
              </a:rPr>
              <a:t>Przebieg doświadczenia:</a:t>
            </a:r>
          </a:p>
          <a:p>
            <a:pPr marL="987552" lvl="1" indent="-457200">
              <a:buFont typeface="+mj-lt"/>
              <a:buAutoNum type="arabicPeriod"/>
            </a:pPr>
            <a:r>
              <a:rPr lang="pl-PL" dirty="0">
                <a:latin typeface="Arial" panose="020B0604020202020204" pitchFamily="34" charset="0"/>
                <a:cs typeface="Arial" panose="020B0604020202020204" pitchFamily="34" charset="0"/>
              </a:rPr>
              <a:t>Włożenie kolejnej pary magnesów do lufy działa.</a:t>
            </a:r>
          </a:p>
          <a:p>
            <a:pPr marL="987552" lvl="1" indent="-457200">
              <a:buFont typeface="+mj-lt"/>
              <a:buAutoNum type="arabicPeriod"/>
            </a:pPr>
            <a:r>
              <a:rPr lang="pl-PL" dirty="0">
                <a:latin typeface="Arial" panose="020B0604020202020204" pitchFamily="34" charset="0"/>
                <a:cs typeface="Arial" panose="020B0604020202020204" pitchFamily="34" charset="0"/>
              </a:rPr>
              <a:t>Przeprowadzenie 3 strzałów (prób) i mierzenie odległości na jaką poleciał pocisk oraz zapisanie ich.</a:t>
            </a:r>
          </a:p>
          <a:p>
            <a:pPr marL="987552" lvl="1" indent="-457200">
              <a:buFont typeface="+mj-lt"/>
              <a:buAutoNum type="arabicPeriod"/>
            </a:pPr>
            <a:r>
              <a:rPr lang="pl-PL" dirty="0">
                <a:latin typeface="Arial" panose="020B0604020202020204" pitchFamily="34" charset="0"/>
                <a:cs typeface="Arial" panose="020B0604020202020204" pitchFamily="34" charset="0"/>
              </a:rPr>
              <a:t>Obliczenie średniej arytmetycznej zmierzonych długości.</a:t>
            </a:r>
          </a:p>
          <a:p>
            <a:pPr marL="457200" indent="-457200">
              <a:buFont typeface="+mj-lt"/>
              <a:buAutoNum type="arabicPeriod"/>
            </a:pPr>
            <a:endParaRPr lang="pl-PL" dirty="0"/>
          </a:p>
        </p:txBody>
      </p:sp>
    </p:spTree>
    <p:extLst>
      <p:ext uri="{BB962C8B-B14F-4D97-AF65-F5344CB8AC3E}">
        <p14:creationId xmlns:p14="http://schemas.microsoft.com/office/powerpoint/2010/main" val="1468140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1597704-3F90-F309-B645-B15D1505CBE4}"/>
              </a:ext>
            </a:extLst>
          </p:cNvPr>
          <p:cNvSpPr>
            <a:spLocks noGrp="1"/>
          </p:cNvSpPr>
          <p:nvPr>
            <p:ph type="title"/>
          </p:nvPr>
        </p:nvSpPr>
        <p:spPr/>
        <p:txBody>
          <a:bodyPr/>
          <a:lstStyle/>
          <a:p>
            <a:r>
              <a:rPr lang="pl-PL" dirty="0"/>
              <a:t>Wyniki doświadczenia:</a:t>
            </a:r>
          </a:p>
        </p:txBody>
      </p:sp>
      <p:graphicFrame>
        <p:nvGraphicFramePr>
          <p:cNvPr id="12" name="Symbol zastępczy zawartości 11">
            <a:extLst>
              <a:ext uri="{FF2B5EF4-FFF2-40B4-BE49-F238E27FC236}">
                <a16:creationId xmlns:a16="http://schemas.microsoft.com/office/drawing/2014/main" id="{F7A42B66-D8E3-05FC-8D13-C7E26DF6BE57}"/>
              </a:ext>
            </a:extLst>
          </p:cNvPr>
          <p:cNvGraphicFramePr>
            <a:graphicFrameLocks noGrp="1"/>
          </p:cNvGraphicFramePr>
          <p:nvPr>
            <p:ph idx="1"/>
            <p:extLst>
              <p:ext uri="{D42A27DB-BD31-4B8C-83A1-F6EECF244321}">
                <p14:modId xmlns:p14="http://schemas.microsoft.com/office/powerpoint/2010/main" val="1184686169"/>
              </p:ext>
            </p:extLst>
          </p:nvPr>
        </p:nvGraphicFramePr>
        <p:xfrm>
          <a:off x="6522349" y="2171700"/>
          <a:ext cx="5194300" cy="2722904"/>
        </p:xfrm>
        <a:graphic>
          <a:graphicData uri="http://schemas.openxmlformats.org/drawingml/2006/table">
            <a:tbl>
              <a:tblPr>
                <a:tableStyleId>{638B1855-1B75-4FBE-930C-398BA8C253C6}</a:tableStyleId>
              </a:tblPr>
              <a:tblGrid>
                <a:gridCol w="1016000">
                  <a:extLst>
                    <a:ext uri="{9D8B030D-6E8A-4147-A177-3AD203B41FA5}">
                      <a16:colId xmlns:a16="http://schemas.microsoft.com/office/drawing/2014/main" val="99229389"/>
                    </a:ext>
                  </a:extLst>
                </a:gridCol>
                <a:gridCol w="762000">
                  <a:extLst>
                    <a:ext uri="{9D8B030D-6E8A-4147-A177-3AD203B41FA5}">
                      <a16:colId xmlns:a16="http://schemas.microsoft.com/office/drawing/2014/main" val="3372698325"/>
                    </a:ext>
                  </a:extLst>
                </a:gridCol>
                <a:gridCol w="762000">
                  <a:extLst>
                    <a:ext uri="{9D8B030D-6E8A-4147-A177-3AD203B41FA5}">
                      <a16:colId xmlns:a16="http://schemas.microsoft.com/office/drawing/2014/main" val="3701795113"/>
                    </a:ext>
                  </a:extLst>
                </a:gridCol>
                <a:gridCol w="762000">
                  <a:extLst>
                    <a:ext uri="{9D8B030D-6E8A-4147-A177-3AD203B41FA5}">
                      <a16:colId xmlns:a16="http://schemas.microsoft.com/office/drawing/2014/main" val="2402894815"/>
                    </a:ext>
                  </a:extLst>
                </a:gridCol>
                <a:gridCol w="1892300">
                  <a:extLst>
                    <a:ext uri="{9D8B030D-6E8A-4147-A177-3AD203B41FA5}">
                      <a16:colId xmlns:a16="http://schemas.microsoft.com/office/drawing/2014/main" val="3363112641"/>
                    </a:ext>
                  </a:extLst>
                </a:gridCol>
              </a:tblGrid>
              <a:tr h="190500">
                <a:tc>
                  <a:txBody>
                    <a:bodyPr/>
                    <a:lstStyle/>
                    <a:p>
                      <a:pPr algn="ctr" fontAlgn="ctr"/>
                      <a:r>
                        <a:rPr lang="pl-PL" sz="1100" u="none" strike="noStrike">
                          <a:effectLst/>
                        </a:rPr>
                        <a:t>Ilość magnesów</a:t>
                      </a:r>
                      <a:endParaRPr lang="pl-PL"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Próba 1 [m]</a:t>
                      </a:r>
                      <a:endParaRPr lang="pl-PL"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Próba 2 [m]</a:t>
                      </a:r>
                      <a:endParaRPr lang="pl-PL"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Próba 3 [m]</a:t>
                      </a:r>
                      <a:endParaRPr lang="pl-PL"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Średnia odległość wyrzutu [m]</a:t>
                      </a:r>
                      <a:endParaRPr lang="pl-PL"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47024837"/>
                  </a:ext>
                </a:extLst>
              </a:tr>
              <a:tr h="190500">
                <a:tc>
                  <a:txBody>
                    <a:bodyPr/>
                    <a:lstStyle/>
                    <a:p>
                      <a:pPr algn="ctr" fontAlgn="ctr"/>
                      <a:r>
                        <a:rPr lang="pl-PL" sz="1100" u="none" strike="noStrike">
                          <a:effectLst/>
                        </a:rPr>
                        <a:t>2</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0,5</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0,51</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0,55</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0,52</a:t>
                      </a:r>
                      <a:endParaRPr lang="pl-PL"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88469379"/>
                  </a:ext>
                </a:extLst>
              </a:tr>
              <a:tr h="190500">
                <a:tc>
                  <a:txBody>
                    <a:bodyPr/>
                    <a:lstStyle/>
                    <a:p>
                      <a:pPr algn="ctr" fontAlgn="ctr"/>
                      <a:r>
                        <a:rPr lang="pl-PL" sz="1100" u="none" strike="noStrike">
                          <a:effectLst/>
                        </a:rPr>
                        <a:t>4</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0,7</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1,1</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1,02</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0,94</a:t>
                      </a:r>
                      <a:endParaRPr lang="pl-PL"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59929086"/>
                  </a:ext>
                </a:extLst>
              </a:tr>
              <a:tr h="190500">
                <a:tc>
                  <a:txBody>
                    <a:bodyPr/>
                    <a:lstStyle/>
                    <a:p>
                      <a:pPr algn="ctr" fontAlgn="ctr"/>
                      <a:r>
                        <a:rPr lang="pl-PL" sz="1100" u="none" strike="noStrike">
                          <a:effectLst/>
                        </a:rPr>
                        <a:t>6</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1,3</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1,04</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1,2</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1,18</a:t>
                      </a:r>
                      <a:endParaRPr lang="pl-PL"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06361627"/>
                  </a:ext>
                </a:extLst>
              </a:tr>
              <a:tr h="190500">
                <a:tc>
                  <a:txBody>
                    <a:bodyPr/>
                    <a:lstStyle/>
                    <a:p>
                      <a:pPr algn="ctr" fontAlgn="ctr"/>
                      <a:r>
                        <a:rPr lang="pl-PL" sz="1100" u="none" strike="noStrike">
                          <a:effectLst/>
                        </a:rPr>
                        <a:t>8</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1,38</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1,6</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1,3</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1,43</a:t>
                      </a:r>
                      <a:endParaRPr lang="pl-PL"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2441906"/>
                  </a:ext>
                </a:extLst>
              </a:tr>
              <a:tr h="190500">
                <a:tc>
                  <a:txBody>
                    <a:bodyPr/>
                    <a:lstStyle/>
                    <a:p>
                      <a:pPr algn="ctr" fontAlgn="ctr"/>
                      <a:r>
                        <a:rPr lang="pl-PL" sz="1100" u="none" strike="noStrike">
                          <a:effectLst/>
                        </a:rPr>
                        <a:t>10</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1,55</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1,4</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1,6</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1,52</a:t>
                      </a:r>
                      <a:endParaRPr lang="pl-PL"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90771042"/>
                  </a:ext>
                </a:extLst>
              </a:tr>
              <a:tr h="190500">
                <a:tc>
                  <a:txBody>
                    <a:bodyPr/>
                    <a:lstStyle/>
                    <a:p>
                      <a:pPr algn="ctr" fontAlgn="ctr"/>
                      <a:r>
                        <a:rPr lang="pl-PL" sz="1100" u="none" strike="noStrike">
                          <a:effectLst/>
                        </a:rPr>
                        <a:t>12</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1,68</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1,7</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1,66</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1,68</a:t>
                      </a:r>
                      <a:endParaRPr lang="pl-PL"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26162192"/>
                  </a:ext>
                </a:extLst>
              </a:tr>
              <a:tr h="246404">
                <a:tc>
                  <a:txBody>
                    <a:bodyPr/>
                    <a:lstStyle/>
                    <a:p>
                      <a:pPr algn="ctr" fontAlgn="ctr"/>
                      <a:r>
                        <a:rPr lang="pl-PL" sz="1100" u="none" strike="noStrike">
                          <a:effectLst/>
                        </a:rPr>
                        <a:t>14</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1,7</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1,9</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1,7</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1,77</a:t>
                      </a:r>
                      <a:endParaRPr lang="pl-PL"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51076483"/>
                  </a:ext>
                </a:extLst>
              </a:tr>
              <a:tr h="190500">
                <a:tc>
                  <a:txBody>
                    <a:bodyPr/>
                    <a:lstStyle/>
                    <a:p>
                      <a:pPr algn="ctr" fontAlgn="ctr"/>
                      <a:r>
                        <a:rPr lang="pl-PL" sz="1100" u="none" strike="noStrike" dirty="0">
                          <a:solidFill>
                            <a:schemeClr val="tx2"/>
                          </a:solidFill>
                          <a:effectLst/>
                        </a:rPr>
                        <a:t>16</a:t>
                      </a:r>
                      <a:endParaRPr lang="pl-PL" sz="1100" b="0" i="0" u="none" strike="noStrike" dirty="0">
                        <a:solidFill>
                          <a:schemeClr val="tx2"/>
                        </a:solidFill>
                        <a:effectLst/>
                        <a:latin typeface="Calibri" panose="020F0502020204030204" pitchFamily="34" charset="0"/>
                      </a:endParaRPr>
                    </a:p>
                  </a:txBody>
                  <a:tcPr marL="9525" marR="9525" marT="9525" marB="0" anchor="ctr">
                    <a:solidFill>
                      <a:srgbClr val="FFFF00"/>
                    </a:solidFill>
                  </a:tcPr>
                </a:tc>
                <a:tc>
                  <a:txBody>
                    <a:bodyPr/>
                    <a:lstStyle/>
                    <a:p>
                      <a:pPr algn="ctr" fontAlgn="ctr"/>
                      <a:r>
                        <a:rPr lang="pl-PL" sz="1100" u="none" strike="noStrike" dirty="0">
                          <a:solidFill>
                            <a:schemeClr val="tx2"/>
                          </a:solidFill>
                          <a:effectLst/>
                        </a:rPr>
                        <a:t>1,92</a:t>
                      </a:r>
                      <a:endParaRPr lang="pl-PL" sz="1100" b="0" i="0" u="none" strike="noStrike" dirty="0">
                        <a:solidFill>
                          <a:schemeClr val="tx2"/>
                        </a:solidFill>
                        <a:effectLst/>
                        <a:latin typeface="Calibri" panose="020F0502020204030204" pitchFamily="34" charset="0"/>
                      </a:endParaRPr>
                    </a:p>
                  </a:txBody>
                  <a:tcPr marL="9525" marR="9525" marT="9525" marB="0" anchor="ctr">
                    <a:solidFill>
                      <a:srgbClr val="FFFF00"/>
                    </a:solidFill>
                  </a:tcPr>
                </a:tc>
                <a:tc>
                  <a:txBody>
                    <a:bodyPr/>
                    <a:lstStyle/>
                    <a:p>
                      <a:pPr algn="ctr" fontAlgn="ctr"/>
                      <a:r>
                        <a:rPr lang="pl-PL" sz="1100" u="none" strike="noStrike" dirty="0">
                          <a:solidFill>
                            <a:schemeClr val="tx2"/>
                          </a:solidFill>
                          <a:effectLst/>
                        </a:rPr>
                        <a:t>1,81</a:t>
                      </a:r>
                      <a:endParaRPr lang="pl-PL" sz="1100" b="0" i="0" u="none" strike="noStrike" dirty="0">
                        <a:solidFill>
                          <a:schemeClr val="tx2"/>
                        </a:solidFill>
                        <a:effectLst/>
                        <a:latin typeface="Calibri" panose="020F0502020204030204" pitchFamily="34" charset="0"/>
                      </a:endParaRPr>
                    </a:p>
                  </a:txBody>
                  <a:tcPr marL="9525" marR="9525" marT="9525" marB="0" anchor="ctr">
                    <a:solidFill>
                      <a:srgbClr val="FFFF00"/>
                    </a:solidFill>
                  </a:tcPr>
                </a:tc>
                <a:tc>
                  <a:txBody>
                    <a:bodyPr/>
                    <a:lstStyle/>
                    <a:p>
                      <a:pPr algn="ctr" fontAlgn="ctr"/>
                      <a:r>
                        <a:rPr lang="pl-PL" sz="1100" u="none" strike="noStrike" dirty="0">
                          <a:solidFill>
                            <a:schemeClr val="tx2"/>
                          </a:solidFill>
                          <a:effectLst/>
                        </a:rPr>
                        <a:t>1,85</a:t>
                      </a:r>
                      <a:endParaRPr lang="pl-PL" sz="1100" b="0" i="0" u="none" strike="noStrike" dirty="0">
                        <a:solidFill>
                          <a:schemeClr val="tx2"/>
                        </a:solidFill>
                        <a:effectLst/>
                        <a:latin typeface="Calibri" panose="020F0502020204030204" pitchFamily="34" charset="0"/>
                      </a:endParaRPr>
                    </a:p>
                  </a:txBody>
                  <a:tcPr marL="9525" marR="9525" marT="9525" marB="0" anchor="ctr">
                    <a:solidFill>
                      <a:srgbClr val="FFFF00"/>
                    </a:solidFill>
                  </a:tcPr>
                </a:tc>
                <a:tc>
                  <a:txBody>
                    <a:bodyPr/>
                    <a:lstStyle/>
                    <a:p>
                      <a:pPr algn="ctr" fontAlgn="ctr"/>
                      <a:r>
                        <a:rPr lang="pl-PL" sz="1100" u="none" strike="noStrike" dirty="0">
                          <a:solidFill>
                            <a:schemeClr val="tx2"/>
                          </a:solidFill>
                          <a:effectLst/>
                        </a:rPr>
                        <a:t>1,86</a:t>
                      </a:r>
                      <a:endParaRPr lang="pl-PL" sz="1100" b="0" i="0" u="none" strike="noStrike" dirty="0">
                        <a:solidFill>
                          <a:schemeClr val="tx2"/>
                        </a:solidFill>
                        <a:effectLst/>
                        <a:latin typeface="Calibri" panose="020F0502020204030204" pitchFamily="34" charset="0"/>
                      </a:endParaRPr>
                    </a:p>
                  </a:txBody>
                  <a:tcPr marL="9525" marR="9525" marT="9525" marB="0" anchor="ctr">
                    <a:solidFill>
                      <a:srgbClr val="FFFF00"/>
                    </a:solidFill>
                  </a:tcPr>
                </a:tc>
                <a:extLst>
                  <a:ext uri="{0D108BD9-81ED-4DB2-BD59-A6C34878D82A}">
                    <a16:rowId xmlns:a16="http://schemas.microsoft.com/office/drawing/2014/main" val="371747977"/>
                  </a:ext>
                </a:extLst>
              </a:tr>
              <a:tr h="190500">
                <a:tc>
                  <a:txBody>
                    <a:bodyPr/>
                    <a:lstStyle/>
                    <a:p>
                      <a:pPr algn="ctr" fontAlgn="ctr"/>
                      <a:r>
                        <a:rPr lang="pl-PL" sz="1100" u="none" strike="noStrike">
                          <a:effectLst/>
                        </a:rPr>
                        <a:t>18</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1,7</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1,84</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1,83</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1,79</a:t>
                      </a:r>
                      <a:endParaRPr lang="pl-PL"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93661946"/>
                  </a:ext>
                </a:extLst>
              </a:tr>
              <a:tr h="190500">
                <a:tc>
                  <a:txBody>
                    <a:bodyPr/>
                    <a:lstStyle/>
                    <a:p>
                      <a:pPr algn="ctr" fontAlgn="ctr"/>
                      <a:r>
                        <a:rPr lang="pl-PL" sz="1100" u="none" strike="noStrike" dirty="0">
                          <a:effectLst/>
                        </a:rPr>
                        <a:t>20</a:t>
                      </a:r>
                      <a:endParaRPr lang="pl-P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1,76</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1,6</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1,77</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dirty="0">
                          <a:effectLst/>
                        </a:rPr>
                        <a:t>1,71</a:t>
                      </a:r>
                      <a:endParaRPr lang="pl-PL"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45468613"/>
                  </a:ext>
                </a:extLst>
              </a:tr>
              <a:tr h="190500">
                <a:tc>
                  <a:txBody>
                    <a:bodyPr/>
                    <a:lstStyle/>
                    <a:p>
                      <a:pPr algn="ctr" fontAlgn="ctr"/>
                      <a:r>
                        <a:rPr lang="pl-PL" sz="1100" u="none" strike="noStrike">
                          <a:effectLst/>
                        </a:rPr>
                        <a:t>22</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1,62</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1,6</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1,52</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1,58</a:t>
                      </a:r>
                      <a:endParaRPr lang="pl-PL"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87190031"/>
                  </a:ext>
                </a:extLst>
              </a:tr>
              <a:tr h="190500">
                <a:tc>
                  <a:txBody>
                    <a:bodyPr/>
                    <a:lstStyle/>
                    <a:p>
                      <a:pPr algn="ctr" fontAlgn="ctr"/>
                      <a:r>
                        <a:rPr lang="pl-PL" sz="1100" u="none" strike="noStrike">
                          <a:effectLst/>
                        </a:rPr>
                        <a:t>24</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1,58</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1,53</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1,43</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1,51</a:t>
                      </a:r>
                      <a:endParaRPr lang="pl-PL"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62857925"/>
                  </a:ext>
                </a:extLst>
              </a:tr>
              <a:tr h="190500">
                <a:tc>
                  <a:txBody>
                    <a:bodyPr/>
                    <a:lstStyle/>
                    <a:p>
                      <a:pPr algn="ctr" fontAlgn="ctr"/>
                      <a:r>
                        <a:rPr lang="pl-PL" sz="1100" u="none" strike="noStrike">
                          <a:effectLst/>
                        </a:rPr>
                        <a:t>26</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1,4</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1,43</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a:effectLst/>
                        </a:rPr>
                        <a:t>1,59</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100" u="none" strike="noStrike" dirty="0">
                          <a:effectLst/>
                        </a:rPr>
                        <a:t>1,47</a:t>
                      </a:r>
                      <a:endParaRPr lang="pl-PL"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03553711"/>
                  </a:ext>
                </a:extLst>
              </a:tr>
            </a:tbl>
          </a:graphicData>
        </a:graphic>
      </p:graphicFrame>
      <p:graphicFrame>
        <p:nvGraphicFramePr>
          <p:cNvPr id="11" name="Wykres 10">
            <a:extLst>
              <a:ext uri="{FF2B5EF4-FFF2-40B4-BE49-F238E27FC236}">
                <a16:creationId xmlns:a16="http://schemas.microsoft.com/office/drawing/2014/main" id="{7D4C1BA5-80D0-6D88-527E-B6C71CA5211A}"/>
              </a:ext>
            </a:extLst>
          </p:cNvPr>
          <p:cNvGraphicFramePr>
            <a:graphicFrameLocks/>
          </p:cNvGraphicFramePr>
          <p:nvPr>
            <p:extLst>
              <p:ext uri="{D42A27DB-BD31-4B8C-83A1-F6EECF244321}">
                <p14:modId xmlns:p14="http://schemas.microsoft.com/office/powerpoint/2010/main" val="1975802904"/>
              </p:ext>
            </p:extLst>
          </p:nvPr>
        </p:nvGraphicFramePr>
        <p:xfrm>
          <a:off x="1606402" y="3505200"/>
          <a:ext cx="4489598" cy="24764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4624990"/>
      </p:ext>
    </p:extLst>
  </p:cSld>
  <p:clrMapOvr>
    <a:masterClrMapping/>
  </p:clrMapOvr>
</p:sld>
</file>

<file path=ppt/theme/theme1.xml><?xml version="1.0" encoding="utf-8"?>
<a:theme xmlns:a="http://schemas.openxmlformats.org/drawingml/2006/main" name="Przycinanie">
  <a:themeElements>
    <a:clrScheme name="Odcienie szarości">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rzycinani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rzycinani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docProps/app.xml><?xml version="1.0" encoding="utf-8"?>
<Properties xmlns="http://schemas.openxmlformats.org/officeDocument/2006/extended-properties" xmlns:vt="http://schemas.openxmlformats.org/officeDocument/2006/docPropsVTypes">
  <Template>TM10001105[[fn=Przycinanie]]</Template>
  <TotalTime>648</TotalTime>
  <Words>1302</Words>
  <Application>Microsoft Office PowerPoint</Application>
  <PresentationFormat>Panoramiczny</PresentationFormat>
  <Paragraphs>136</Paragraphs>
  <Slides>15</Slides>
  <Notes>0</Notes>
  <HiddenSlides>0</HiddenSlides>
  <MMClips>1</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15</vt:i4>
      </vt:variant>
    </vt:vector>
  </HeadingPairs>
  <TitlesOfParts>
    <vt:vector size="22" baseType="lpstr">
      <vt:lpstr>Arial</vt:lpstr>
      <vt:lpstr>Calibri</vt:lpstr>
      <vt:lpstr>Franklin Gothic Book</vt:lpstr>
      <vt:lpstr>Google Sans</vt:lpstr>
      <vt:lpstr>Segoe UI</vt:lpstr>
      <vt:lpstr>Söhne</vt:lpstr>
      <vt:lpstr>Przycinanie</vt:lpstr>
      <vt:lpstr>Działo magnetyczne</vt:lpstr>
      <vt:lpstr> Czym jest działo magnetyczne?</vt:lpstr>
      <vt:lpstr>Opis działania</vt:lpstr>
      <vt:lpstr>Działa magnetyczne mogą wyglądać różnie</vt:lpstr>
      <vt:lpstr>Przykładowy model</vt:lpstr>
      <vt:lpstr>Pocisk w „punkcie 0”:</vt:lpstr>
      <vt:lpstr>Co się stanie, gdy włożymy pocisk nieodpowiednio?</vt:lpstr>
      <vt:lpstr>Czy ilość magnesów w lufie ma wpływ na odległość wyrzutu pocisku?</vt:lpstr>
      <vt:lpstr>Wyniki doświadczenia:</vt:lpstr>
      <vt:lpstr>Wnioski</vt:lpstr>
      <vt:lpstr>Czy jest to źródło darmowej energii?</vt:lpstr>
      <vt:lpstr>Działo Gaussa </vt:lpstr>
      <vt:lpstr>Czym działo magnetyczne różni się od działa Gaussa.</vt:lpstr>
      <vt:lpstr>W czym działo magnetyczne jest podobne do działa Gaussa?</vt:lpstr>
      <vt:lpstr>Podsumowując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Dawid Drygas</dc:creator>
  <cp:lastModifiedBy>D3jviq ‎</cp:lastModifiedBy>
  <cp:revision>9</cp:revision>
  <dcterms:created xsi:type="dcterms:W3CDTF">2023-07-11T12:02:25Z</dcterms:created>
  <dcterms:modified xsi:type="dcterms:W3CDTF">2023-08-28T12:44:03Z</dcterms:modified>
</cp:coreProperties>
</file>