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7" r:id="rId11"/>
    <p:sldId id="264" r:id="rId12"/>
    <p:sldId id="265" r:id="rId13"/>
    <p:sldId id="268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14. 4. 2016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14. 4. 2016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14. 4. 2016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14. 4. 2016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14. 4. 2016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14. 4. 2016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14. 4. 2016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14. 4. 2016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14. 4. 2016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14. 4. 2016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14. 4. 2016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14. 4. 2016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ŠTÁTY ARABSKÉHO POLOOSTROVA</a:t>
            </a:r>
            <a:r>
              <a:rPr lang="en-US" b="1" dirty="0" smtClean="0"/>
              <a:t> A PERZSK</a:t>
            </a:r>
            <a:r>
              <a:rPr lang="sk-SK" b="1" dirty="0" smtClean="0"/>
              <a:t>É</a:t>
            </a:r>
            <a:r>
              <a:rPr lang="en-US" b="1" dirty="0" smtClean="0"/>
              <a:t>HO </a:t>
            </a:r>
            <a:r>
              <a:rPr lang="sk-SK" b="1" dirty="0" smtClean="0"/>
              <a:t>ZÁ</a:t>
            </a:r>
            <a:r>
              <a:rPr lang="en-US" b="1" dirty="0" smtClean="0"/>
              <a:t>LIVU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467600" cy="1752600"/>
          </a:xfrm>
        </p:spPr>
        <p:txBody>
          <a:bodyPr>
            <a:normAutofit/>
          </a:bodyPr>
          <a:lstStyle/>
          <a:p>
            <a:r>
              <a:rPr lang="sk-SK" sz="3600" b="1" dirty="0" smtClean="0"/>
              <a:t>IZRAEL, JORDÁNSKO, LIBANON, SÝRIA</a:t>
            </a:r>
            <a:endParaRPr lang="sk-SK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saudskaarabia.sk/wp-content/uploads/2011/02/med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8358" y="3886200"/>
            <a:ext cx="4417042" cy="247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http://www.klingenburg-usa.com/fileadmin/user_upload/germany/Referenzen/Mekka_1256331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1519">
            <a:off x="4529995" y="547953"/>
            <a:ext cx="4363793" cy="2903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8" name="Picture 2" descr="http://img.topky.sk/cestovky/320px/1060328.jpg/zaujimavosti-den-Azia-Saudska-Arab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601" y="533400"/>
            <a:ext cx="3479799" cy="2609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s://a-static.projektn.sk/2015/01/salman-e1422004805260-690x4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98501">
            <a:off x="381000" y="3505200"/>
            <a:ext cx="4229836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Autofit/>
          </a:bodyPr>
          <a:lstStyle/>
          <a:p>
            <a:r>
              <a:rPr lang="sk-SK" sz="3600" b="1" dirty="0" smtClean="0"/>
              <a:t>IRAK (Bagdad), IRÁN (Teherán) a </a:t>
            </a:r>
            <a:r>
              <a:rPr lang="sk-SK" sz="3600" b="1" dirty="0" smtClean="0"/>
              <a:t/>
            </a:r>
            <a:br>
              <a:rPr lang="sk-SK" sz="3600" b="1" dirty="0" smtClean="0"/>
            </a:br>
            <a:r>
              <a:rPr lang="sk-SK" sz="3600" b="1" dirty="0" smtClean="0"/>
              <a:t>KUVAJT </a:t>
            </a:r>
            <a:r>
              <a:rPr lang="sk-SK" sz="3600" b="1" dirty="0" smtClean="0"/>
              <a:t>(Kuvajt)</a:t>
            </a:r>
            <a:endParaRPr lang="sk-SK" sz="36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sk-SK" dirty="0" smtClean="0"/>
              <a:t>Ťažba ropy – Perzský záliv (polovica svetových zásob ropy)</a:t>
            </a:r>
          </a:p>
          <a:p>
            <a:r>
              <a:rPr lang="sk-SK" dirty="0" smtClean="0"/>
              <a:t>vojny o ropu v </a:t>
            </a:r>
            <a:r>
              <a:rPr lang="sk-SK" dirty="0" smtClean="0"/>
              <a:t>r. </a:t>
            </a:r>
            <a:r>
              <a:rPr lang="sk-SK" dirty="0" smtClean="0"/>
              <a:t>1980-88 (Irak a Irán</a:t>
            </a:r>
            <a:r>
              <a:rPr lang="sk-SK" dirty="0" smtClean="0"/>
              <a:t>), s Kuvajtom od r. 1990</a:t>
            </a:r>
            <a:endParaRPr lang="sk-SK" dirty="0" smtClean="0"/>
          </a:p>
          <a:p>
            <a:r>
              <a:rPr lang="sk-SK" dirty="0" smtClean="0"/>
              <a:t>diktátor </a:t>
            </a:r>
            <a:r>
              <a:rPr lang="sk-SK" dirty="0" err="1" smtClean="0"/>
              <a:t>Saddám</a:t>
            </a:r>
            <a:r>
              <a:rPr lang="sk-SK" dirty="0" smtClean="0"/>
              <a:t> </a:t>
            </a:r>
            <a:r>
              <a:rPr lang="sk-SK" dirty="0" err="1" smtClean="0"/>
              <a:t>Husajn</a:t>
            </a:r>
            <a:r>
              <a:rPr lang="sk-SK" dirty="0" smtClean="0"/>
              <a:t> (Irak) – zvrhnutý </a:t>
            </a:r>
            <a:r>
              <a:rPr lang="sk-SK" dirty="0" smtClean="0"/>
              <a:t>USA</a:t>
            </a:r>
          </a:p>
          <a:p>
            <a:r>
              <a:rPr lang="sk-SK" dirty="0" smtClean="0"/>
              <a:t>Arabská jar (od r. 2010)</a:t>
            </a:r>
            <a:endParaRPr lang="sk-SK" dirty="0" smtClean="0"/>
          </a:p>
          <a:p>
            <a:r>
              <a:rPr lang="sk-SK" dirty="0" smtClean="0"/>
              <a:t>boli tam ríše: </a:t>
            </a:r>
            <a:r>
              <a:rPr lang="sk-SK" u="sng" dirty="0" smtClean="0"/>
              <a:t>1.Perzia</a:t>
            </a:r>
            <a:r>
              <a:rPr lang="sk-SK" dirty="0" smtClean="0"/>
              <a:t> </a:t>
            </a:r>
            <a:r>
              <a:rPr lang="sk-SK" dirty="0" smtClean="0"/>
              <a:t>– Irán </a:t>
            </a:r>
            <a:r>
              <a:rPr lang="sk-SK" dirty="0" smtClean="0"/>
              <a:t>(</a:t>
            </a:r>
            <a:r>
              <a:rPr lang="sk-SK" dirty="0" err="1" smtClean="0"/>
              <a:t>Semiramidine</a:t>
            </a:r>
            <a:r>
              <a:rPr lang="sk-SK" dirty="0" smtClean="0"/>
              <a:t> 					</a:t>
            </a:r>
            <a:r>
              <a:rPr lang="sk-SK" dirty="0" err="1" smtClean="0"/>
              <a:t>vysuté</a:t>
            </a:r>
            <a:r>
              <a:rPr lang="sk-SK" dirty="0" smtClean="0"/>
              <a:t> záhrady)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	</a:t>
            </a:r>
            <a:r>
              <a:rPr lang="sk-SK" dirty="0" smtClean="0"/>
              <a:t>		       </a:t>
            </a:r>
            <a:r>
              <a:rPr lang="sk-SK" dirty="0" smtClean="0"/>
              <a:t> 		</a:t>
            </a:r>
            <a:r>
              <a:rPr lang="sk-SK" u="sng" dirty="0" smtClean="0"/>
              <a:t>2.Mezopotámia</a:t>
            </a:r>
            <a:r>
              <a:rPr lang="sk-SK" dirty="0" smtClean="0"/>
              <a:t> – Irak (</a:t>
            </a:r>
            <a:r>
              <a:rPr lang="sk-SK" dirty="0" err="1" smtClean="0"/>
              <a:t>Zagros</a:t>
            </a:r>
            <a:r>
              <a:rPr lang="sk-SK" dirty="0" smtClean="0"/>
              <a:t>)</a:t>
            </a:r>
            <a:endParaRPr lang="sk-SK" dirty="0"/>
          </a:p>
        </p:txBody>
      </p:sp>
      <p:pic>
        <p:nvPicPr>
          <p:cNvPr id="3074" name="Picture 2" descr="http://procproto.cz/wp-content/uploads/visute-zahra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238868"/>
            <a:ext cx="2877116" cy="1619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arabske-emiraty-web.cz/sites/arabske-emiraty-web.cz/files/styles/zmenit_velikost_hlavni/public/sae-ropa.jpg?itok=zT0YH9O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838200"/>
            <a:ext cx="3276600" cy="212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/>
              <a:t>SAE – Spojené arabské emiráty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/>
          <a:lstStyle/>
          <a:p>
            <a:r>
              <a:rPr lang="sk-SK" dirty="0" smtClean="0"/>
              <a:t>Perzský záliv</a:t>
            </a:r>
          </a:p>
          <a:p>
            <a:r>
              <a:rPr lang="sk-SK" dirty="0" smtClean="0"/>
              <a:t>Bohatá </a:t>
            </a:r>
            <a:r>
              <a:rPr lang="sk-SK" dirty="0" smtClean="0"/>
              <a:t>monarchia (</a:t>
            </a:r>
            <a:r>
              <a:rPr lang="sk-SK" sz="3600" dirty="0" smtClean="0"/>
              <a:t>ropa)</a:t>
            </a:r>
            <a:endParaRPr lang="sk-SK" dirty="0" smtClean="0"/>
          </a:p>
          <a:p>
            <a:r>
              <a:rPr lang="sk-SK" dirty="0" smtClean="0"/>
              <a:t>Luxusné hotely – v Dubaji a Abú </a:t>
            </a:r>
            <a:r>
              <a:rPr lang="sk-SK" dirty="0" err="1" smtClean="0"/>
              <a:t>Dabí</a:t>
            </a:r>
            <a:endParaRPr lang="sk-SK" dirty="0"/>
          </a:p>
        </p:txBody>
      </p:sp>
      <p:pic>
        <p:nvPicPr>
          <p:cNvPr id="2050" name="Picture 2" descr="http://www.zlavodom.sk/images/uploads/dubai-05.jpg"/>
          <p:cNvPicPr>
            <a:picLocks noChangeAspect="1" noChangeArrowheads="1"/>
          </p:cNvPicPr>
          <p:nvPr/>
        </p:nvPicPr>
        <p:blipFill>
          <a:blip r:embed="rId3" cstate="print"/>
          <a:srcRect l="10042" t="3125"/>
          <a:stretch>
            <a:fillRect/>
          </a:stretch>
        </p:blipFill>
        <p:spPr bwMode="auto">
          <a:xfrm>
            <a:off x="4648200" y="3352800"/>
            <a:ext cx="409575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www.hyperbydleni.cz/files/clanky-html/cz/2/2427/Muzeme-dal-Vitejte-ve-Spojenych-arabskych-emiratech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886200"/>
            <a:ext cx="4552950" cy="260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Kurdi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2999"/>
          </a:xfrm>
        </p:spPr>
        <p:txBody>
          <a:bodyPr/>
          <a:lstStyle/>
          <a:p>
            <a:r>
              <a:rPr lang="sk-SK" dirty="0" smtClean="0"/>
              <a:t>Národ bez vlastného štátu – Turecko, Irak, Irán, Sýria</a:t>
            </a:r>
            <a:endParaRPr lang="sk-SK" dirty="0"/>
          </a:p>
        </p:txBody>
      </p:sp>
      <p:pic>
        <p:nvPicPr>
          <p:cNvPr id="25602" name="Picture 2" descr="https://encrypted-tbn3.gstatic.com/images?q=tbn:ANd9GcRoWH82y95FdPLAM5eNKgdAe_iriAji1gSyBZXbESKuxP4VUnI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19400"/>
            <a:ext cx="4552950" cy="3276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https://encrypted-tbn2.gstatic.com/images?q=tbn:ANd9GcQcZYYd0Cm2zJsR1RHyCVI1xy5Tvz2PaH7VH7eHijlaIbNx9WDA8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96743">
            <a:off x="4591050" y="3667973"/>
            <a:ext cx="4552950" cy="2562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k-SK" b="1" dirty="0" smtClean="0"/>
              <a:t>IZRAEL 	</a:t>
            </a:r>
            <a:r>
              <a:rPr lang="sk-SK" dirty="0" smtClean="0"/>
              <a:t>(</a:t>
            </a:r>
            <a:r>
              <a:rPr lang="sk-SK" dirty="0" smtClean="0"/>
              <a:t>židovský štát</a:t>
            </a:r>
            <a:r>
              <a:rPr lang="sk-SK" dirty="0" smtClean="0"/>
              <a:t>)</a:t>
            </a:r>
            <a:br>
              <a:rPr lang="sk-SK" dirty="0" smtClean="0"/>
            </a:br>
            <a:r>
              <a:rPr lang="he-IL" dirty="0" smtClean="0"/>
              <a:t> יִשְׂרָאֵל</a:t>
            </a:r>
            <a:r>
              <a:rPr lang="sk-SK" dirty="0" smtClean="0"/>
              <a:t>	 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953000"/>
          </a:xfrm>
        </p:spPr>
        <p:txBody>
          <a:bodyPr>
            <a:normAutofit/>
          </a:bodyPr>
          <a:lstStyle/>
          <a:p>
            <a:r>
              <a:rPr lang="sk-SK" dirty="0" smtClean="0"/>
              <a:t>Svätá </a:t>
            </a:r>
            <a:r>
              <a:rPr lang="sk-SK" dirty="0" smtClean="0"/>
              <a:t>Zem („</a:t>
            </a:r>
            <a:r>
              <a:rPr lang="sk-SK" dirty="0" smtClean="0"/>
              <a:t>piate evanjelium</a:t>
            </a:r>
            <a:r>
              <a:rPr lang="sk-SK" dirty="0" smtClean="0"/>
              <a:t>“)</a:t>
            </a:r>
            <a:endParaRPr lang="sk-SK" dirty="0" smtClean="0"/>
          </a:p>
          <a:p>
            <a:r>
              <a:rPr lang="sk-SK" dirty="0" smtClean="0"/>
              <a:t>Samostatnosť v </a:t>
            </a:r>
            <a:r>
              <a:rPr lang="sk-SK" dirty="0" smtClean="0"/>
              <a:t>r. </a:t>
            </a:r>
            <a:r>
              <a:rPr lang="sk-SK" dirty="0" smtClean="0"/>
              <a:t>1948 , Palestína </a:t>
            </a:r>
            <a:r>
              <a:rPr lang="sk-SK" dirty="0" smtClean="0"/>
              <a:t>sa </a:t>
            </a:r>
            <a:r>
              <a:rPr lang="sk-SK" dirty="0" smtClean="0"/>
              <a:t>rozdelila na židovskú a arabskú časť</a:t>
            </a:r>
          </a:p>
          <a:p>
            <a:r>
              <a:rPr lang="sk-SK" dirty="0" smtClean="0"/>
              <a:t>Nepokoje - </a:t>
            </a:r>
            <a:r>
              <a:rPr lang="sk-SK" dirty="0" err="1" smtClean="0"/>
              <a:t>Golanské</a:t>
            </a:r>
            <a:r>
              <a:rPr lang="sk-SK" dirty="0" smtClean="0"/>
              <a:t> výšiny, pásmo Gazy, Západný breh Jordánu</a:t>
            </a:r>
          </a:p>
          <a:p>
            <a:r>
              <a:rPr lang="sk-SK" dirty="0" smtClean="0"/>
              <a:t>Posvätná </a:t>
            </a:r>
            <a:r>
              <a:rPr lang="sk-SK" dirty="0" smtClean="0"/>
              <a:t>rieka Jordán (pokrstený JK)</a:t>
            </a:r>
          </a:p>
          <a:p>
            <a:r>
              <a:rPr lang="sk-SK" dirty="0" smtClean="0"/>
              <a:t>Mŕtve more -400 m </a:t>
            </a:r>
            <a:r>
              <a:rPr lang="sk-SK" dirty="0" smtClean="0"/>
              <a:t>(najnižšie </a:t>
            </a:r>
            <a:r>
              <a:rPr lang="sk-SK" dirty="0" smtClean="0"/>
              <a:t>položené miesto na svete, vysoká </a:t>
            </a:r>
            <a:r>
              <a:rPr lang="sk-SK" smtClean="0"/>
              <a:t>slanosť) – </a:t>
            </a:r>
            <a:r>
              <a:rPr lang="sk-SK" dirty="0" smtClean="0"/>
              <a:t>nie je tam život, ťažba soli</a:t>
            </a:r>
            <a:endParaRPr lang="sk-SK" dirty="0"/>
          </a:p>
        </p:txBody>
      </p:sp>
      <p:pic>
        <p:nvPicPr>
          <p:cNvPr id="10242" name="Picture 2" descr="http://www.statnevlajky.sk/data/flags/ultra/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66700"/>
            <a:ext cx="2145643" cy="156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>
            <a:normAutofit fontScale="92500"/>
          </a:bodyPr>
          <a:lstStyle/>
          <a:p>
            <a:r>
              <a:rPr lang="sk-SK" dirty="0" smtClean="0"/>
              <a:t>púštny </a:t>
            </a:r>
            <a:r>
              <a:rPr lang="sk-SK" dirty="0" smtClean="0"/>
              <a:t>charakter, subtropické podnebie, nutnosť zavlažovať – málo vody</a:t>
            </a:r>
          </a:p>
          <a:p>
            <a:r>
              <a:rPr lang="sk-SK" dirty="0" smtClean="0"/>
              <a:t>Subtropické ovocie</a:t>
            </a:r>
            <a:r>
              <a:rPr lang="sk-SK" dirty="0" smtClean="0"/>
              <a:t>, vinič, pšenica, olivy</a:t>
            </a:r>
          </a:p>
          <a:p>
            <a:r>
              <a:rPr lang="sk-SK" dirty="0" smtClean="0"/>
              <a:t>Ovce, kozy</a:t>
            </a:r>
          </a:p>
          <a:p>
            <a:r>
              <a:rPr lang="sk-SK" dirty="0" smtClean="0"/>
              <a:t>Ropa – púšť </a:t>
            </a:r>
            <a:r>
              <a:rPr lang="sk-SK" dirty="0" err="1" smtClean="0"/>
              <a:t>Negev</a:t>
            </a:r>
            <a:r>
              <a:rPr lang="sk-SK" dirty="0" smtClean="0"/>
              <a:t>, ťažba </a:t>
            </a:r>
            <a:r>
              <a:rPr lang="sk-SK" dirty="0" smtClean="0"/>
              <a:t>fosfátov</a:t>
            </a:r>
          </a:p>
          <a:p>
            <a:r>
              <a:rPr lang="sk-SK" dirty="0" smtClean="0"/>
              <a:t>Priemysel: elektronika, výroba zbraní</a:t>
            </a:r>
            <a:endParaRPr lang="sk-SK" dirty="0" smtClean="0"/>
          </a:p>
          <a:p>
            <a:r>
              <a:rPr lang="sk-SK" dirty="0" smtClean="0"/>
              <a:t>Brúsenie dovážaných diamantov</a:t>
            </a:r>
          </a:p>
          <a:p>
            <a:r>
              <a:rPr lang="sk-SK" dirty="0" smtClean="0"/>
              <a:t>Židia žijú v </a:t>
            </a:r>
            <a:r>
              <a:rPr lang="sk-SK" b="1" dirty="0" err="1" smtClean="0"/>
              <a:t>kibucoch</a:t>
            </a:r>
            <a:r>
              <a:rPr lang="sk-SK" dirty="0" smtClean="0"/>
              <a:t> – typ vidieckeho sídla, spolu hospodária najmä s vodou, pestujú spolu </a:t>
            </a:r>
            <a:r>
              <a:rPr lang="sk-SK" dirty="0" smtClean="0"/>
              <a:t>plodiny</a:t>
            </a:r>
            <a:endParaRPr lang="sk-SK" dirty="0" smtClean="0"/>
          </a:p>
          <a:p>
            <a:r>
              <a:rPr lang="sk-SK" dirty="0" smtClean="0"/>
              <a:t>Mestá: prístav Haifa – ropná </a:t>
            </a:r>
            <a:r>
              <a:rPr lang="sk-SK" dirty="0" smtClean="0"/>
              <a:t>rafinéria</a:t>
            </a:r>
          </a:p>
          <a:p>
            <a:pPr lvl="3"/>
            <a:r>
              <a:rPr lang="sk-SK" sz="3200" dirty="0" err="1" smtClean="0"/>
              <a:t>Tel-Aviv-Jafo</a:t>
            </a:r>
            <a:r>
              <a:rPr lang="sk-SK" sz="3200" dirty="0" smtClean="0"/>
              <a:t> (</a:t>
            </a:r>
            <a:r>
              <a:rPr lang="sk-SK" sz="3200" dirty="0" err="1" smtClean="0"/>
              <a:t>Mossad</a:t>
            </a:r>
            <a:r>
              <a:rPr lang="sk-SK" sz="3200" dirty="0" smtClean="0"/>
              <a:t>); Jeruzalem</a:t>
            </a:r>
            <a:endParaRPr lang="sk-SK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arafiasucha.pl/wp-content/gallery/ziemia-swieta-2008/hajfa-1_1000x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161925"/>
            <a:ext cx="4552950" cy="3419475"/>
          </a:xfrm>
          <a:prstGeom prst="rect">
            <a:avLst/>
          </a:prstGeom>
          <a:noFill/>
        </p:spPr>
      </p:pic>
      <p:pic>
        <p:nvPicPr>
          <p:cNvPr id="1028" name="Picture 4" descr="https://static-secure.guim.co.uk/sys-images/Travel/Pix/pictures/2007/11/06/TelAvivAlamy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30552">
            <a:off x="4495800" y="1108370"/>
            <a:ext cx="4381500" cy="2628900"/>
          </a:xfrm>
          <a:prstGeom prst="rect">
            <a:avLst/>
          </a:prstGeom>
          <a:noFill/>
        </p:spPr>
      </p:pic>
      <p:pic>
        <p:nvPicPr>
          <p:cNvPr id="1030" name="Picture 6" descr="http://www.traveldiving.eu/fspublic/galleries/jeruzalem/vylety-jeruzalem-n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648074"/>
            <a:ext cx="4552950" cy="3057526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533400" y="457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Haifa</a:t>
            </a:r>
            <a:endParaRPr lang="sk-SK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5638800" y="3810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Tel-Aviv-Jafo</a:t>
            </a:r>
            <a:endParaRPr lang="sk-SK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228600" y="61061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Jeruzalem</a:t>
            </a:r>
            <a:endParaRPr lang="sk-SK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ww.cestujeme.name/FotoGalerie/1164/56228_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495800"/>
            <a:ext cx="2726273" cy="2047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http://media0.webgarden.com/images/media0:49b272f30bbd5.jpg/CHlap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2514600"/>
            <a:ext cx="1409700" cy="2114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731837"/>
            <a:ext cx="8686800" cy="5592763"/>
          </a:xfrm>
        </p:spPr>
        <p:txBody>
          <a:bodyPr/>
          <a:lstStyle/>
          <a:p>
            <a:r>
              <a:rPr lang="sk-SK" dirty="0" smtClean="0"/>
              <a:t>Veľa turistov - pútnikov</a:t>
            </a:r>
          </a:p>
          <a:p>
            <a:r>
              <a:rPr lang="sk-SK" dirty="0" smtClean="0"/>
              <a:t>Betlehem – mesto narodenia JK</a:t>
            </a:r>
          </a:p>
          <a:p>
            <a:r>
              <a:rPr lang="sk-SK" dirty="0" smtClean="0"/>
              <a:t>Jeruzalem – kolíska 3 náboženstiev:</a:t>
            </a:r>
          </a:p>
          <a:p>
            <a:pPr>
              <a:buNone/>
            </a:pPr>
            <a:r>
              <a:rPr lang="sk-SK" dirty="0" smtClean="0"/>
              <a:t>   </a:t>
            </a:r>
            <a:r>
              <a:rPr lang="sk-SK" dirty="0" smtClean="0"/>
              <a:t>		    </a:t>
            </a:r>
            <a:r>
              <a:rPr lang="sk-SK" i="1" u="sng" dirty="0" smtClean="0"/>
              <a:t>židovské</a:t>
            </a:r>
            <a:r>
              <a:rPr lang="sk-SK" dirty="0" smtClean="0"/>
              <a:t> </a:t>
            </a:r>
            <a:r>
              <a:rPr lang="sk-SK" dirty="0" smtClean="0"/>
              <a:t>– Múr nárekov</a:t>
            </a:r>
          </a:p>
          <a:p>
            <a:pPr>
              <a:buNone/>
            </a:pPr>
            <a:r>
              <a:rPr lang="sk-SK" dirty="0" smtClean="0"/>
              <a:t>   </a:t>
            </a:r>
            <a:r>
              <a:rPr lang="sk-SK" dirty="0" smtClean="0"/>
              <a:t>		    </a:t>
            </a:r>
            <a:r>
              <a:rPr lang="sk-SK" i="1" u="sng" dirty="0" smtClean="0"/>
              <a:t>kresťanstvo</a:t>
            </a:r>
            <a:r>
              <a:rPr lang="sk-SK" dirty="0" smtClean="0"/>
              <a:t> </a:t>
            </a:r>
            <a:r>
              <a:rPr lang="sk-SK" dirty="0" smtClean="0"/>
              <a:t>– Olivová </a:t>
            </a:r>
            <a:r>
              <a:rPr lang="sk-SK" dirty="0" smtClean="0"/>
              <a:t>hora</a:t>
            </a:r>
            <a:r>
              <a:rPr lang="sk-SK" dirty="0" smtClean="0"/>
              <a:t>, Golgota</a:t>
            </a:r>
            <a:r>
              <a:rPr lang="sk-SK" dirty="0" smtClean="0"/>
              <a:t>	   	   	</a:t>
            </a:r>
            <a:r>
              <a:rPr lang="sk-SK" dirty="0" err="1" smtClean="0"/>
              <a:t>Getsemanská</a:t>
            </a:r>
            <a:r>
              <a:rPr lang="sk-SK" dirty="0" smtClean="0"/>
              <a:t> záhrada,, </a:t>
            </a:r>
            <a:r>
              <a:rPr lang="sk-SK" dirty="0" smtClean="0"/>
              <a:t>Krížová cesta, </a:t>
            </a:r>
            <a:r>
              <a:rPr lang="sk-SK" dirty="0" smtClean="0"/>
              <a:t>   	   	bazilika Božieho </a:t>
            </a:r>
            <a:r>
              <a:rPr lang="sk-SK" dirty="0" smtClean="0"/>
              <a:t>hrobu, hora Tábor</a:t>
            </a:r>
          </a:p>
          <a:p>
            <a:pPr>
              <a:buNone/>
            </a:pPr>
            <a:r>
              <a:rPr lang="sk-SK" dirty="0" smtClean="0"/>
              <a:t>  </a:t>
            </a:r>
            <a:r>
              <a:rPr lang="sk-SK" dirty="0" smtClean="0"/>
              <a:t>		   		</a:t>
            </a:r>
            <a:r>
              <a:rPr lang="sk-SK" i="1" u="sng" dirty="0" smtClean="0"/>
              <a:t>islam</a:t>
            </a:r>
            <a:r>
              <a:rPr lang="sk-SK" dirty="0" smtClean="0"/>
              <a:t> </a:t>
            </a:r>
            <a:r>
              <a:rPr lang="sk-SK" dirty="0" smtClean="0"/>
              <a:t>– </a:t>
            </a:r>
            <a:r>
              <a:rPr lang="sk-SK" dirty="0" err="1" smtClean="0"/>
              <a:t>Omarova</a:t>
            </a:r>
            <a:r>
              <a:rPr lang="sk-SK" dirty="0" smtClean="0"/>
              <a:t> mešita (krytá </a:t>
            </a:r>
            <a:r>
              <a:rPr lang="sk-SK" dirty="0" smtClean="0"/>
              <a:t>						</a:t>
            </a:r>
            <a:r>
              <a:rPr lang="sk-SK" dirty="0" smtClean="0"/>
              <a:t>	</a:t>
            </a:r>
            <a:r>
              <a:rPr lang="sk-SK" dirty="0" smtClean="0"/>
              <a:t>	        </a:t>
            </a:r>
            <a:r>
              <a:rPr lang="sk-SK" dirty="0" smtClean="0"/>
              <a:t>zlatom</a:t>
            </a:r>
            <a:r>
              <a:rPr lang="sk-SK" dirty="0" smtClean="0"/>
              <a:t>) </a:t>
            </a:r>
            <a:endParaRPr lang="sk-SK" dirty="0"/>
          </a:p>
        </p:txBody>
      </p:sp>
      <p:pic>
        <p:nvPicPr>
          <p:cNvPr id="8198" name="Picture 6" descr="http://i.sme.sk/cdata/3/65/6592523/hcram-r993_s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75243">
            <a:off x="6705600" y="1676400"/>
            <a:ext cx="2209800" cy="1510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/>
              <a:t>JORDÁNSKO (Ammán)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Monarchia</a:t>
            </a:r>
            <a:endParaRPr lang="sk-SK" dirty="0" smtClean="0"/>
          </a:p>
          <a:p>
            <a:r>
              <a:rPr lang="sk-SK" dirty="0" smtClean="0"/>
              <a:t>4/5 </a:t>
            </a:r>
            <a:r>
              <a:rPr lang="sk-SK" dirty="0" smtClean="0"/>
              <a:t>pokrýva Sýrska púšť, suchá, horúčavy</a:t>
            </a:r>
          </a:p>
          <a:p>
            <a:r>
              <a:rPr lang="sk-SK" dirty="0" smtClean="0"/>
              <a:t>chudobný štát, kočovníci, ovce, kozy, ťavy</a:t>
            </a:r>
          </a:p>
          <a:p>
            <a:r>
              <a:rPr lang="sk-SK" dirty="0" smtClean="0"/>
              <a:t>Mŕtve </a:t>
            </a:r>
            <a:r>
              <a:rPr lang="sk-SK" dirty="0" smtClean="0"/>
              <a:t>more, Jordán</a:t>
            </a:r>
          </a:p>
          <a:p>
            <a:r>
              <a:rPr lang="sk-SK" dirty="0" smtClean="0"/>
              <a:t>skalné mesto PETRA (UNESCO)</a:t>
            </a:r>
          </a:p>
        </p:txBody>
      </p:sp>
      <p:pic>
        <p:nvPicPr>
          <p:cNvPr id="7170" name="Picture 2" descr="http://jordansko.svetadily.cz/userfiles/image/zeme%20sveta/jordansko-petr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97822">
            <a:off x="5800725" y="3810000"/>
            <a:ext cx="3048000" cy="3048000"/>
          </a:xfrm>
          <a:prstGeom prst="rect">
            <a:avLst/>
          </a:prstGeom>
          <a:noFill/>
        </p:spPr>
      </p:pic>
      <p:pic>
        <p:nvPicPr>
          <p:cNvPr id="7172" name="Picture 4" descr="Jordánsko, Antický Jera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4495800"/>
            <a:ext cx="29464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www.pekneobliecky.sk/_obchody/www.peknepovleceni.cz/prilohy/13/povleceni-atlas-gradl-prouzek-2-cm-nove-zip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8843">
            <a:off x="7038975" y="2660424"/>
            <a:ext cx="1800225" cy="1644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/>
              <a:t>SÝRIA (Damask)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Sýrska púšť</a:t>
            </a:r>
          </a:p>
          <a:p>
            <a:r>
              <a:rPr lang="sk-SK" dirty="0" smtClean="0"/>
              <a:t>Svätá </a:t>
            </a:r>
            <a:r>
              <a:rPr lang="sk-SK" dirty="0" smtClean="0"/>
              <a:t>cesta z Istanbulu </a:t>
            </a:r>
            <a:r>
              <a:rPr lang="sk-SK" dirty="0" smtClean="0"/>
              <a:t>do </a:t>
            </a:r>
            <a:r>
              <a:rPr lang="sk-SK" dirty="0" smtClean="0"/>
              <a:t>Mekky (</a:t>
            </a:r>
            <a:r>
              <a:rPr lang="sk-SK" dirty="0" err="1" smtClean="0"/>
              <a:t>S.Arábia</a:t>
            </a:r>
            <a:r>
              <a:rPr lang="sk-SK" dirty="0" smtClean="0"/>
              <a:t>)</a:t>
            </a:r>
            <a:endParaRPr lang="sk-SK" dirty="0" smtClean="0"/>
          </a:p>
          <a:p>
            <a:r>
              <a:rPr lang="sk-SK" dirty="0" smtClean="0"/>
              <a:t>kočovníci </a:t>
            </a:r>
            <a:r>
              <a:rPr lang="sk-SK" dirty="0" smtClean="0"/>
              <a:t>– ovce</a:t>
            </a:r>
          </a:p>
          <a:p>
            <a:r>
              <a:rPr lang="sk-SK" dirty="0" smtClean="0"/>
              <a:t>vinič, </a:t>
            </a:r>
            <a:r>
              <a:rPr lang="sk-SK" dirty="0" smtClean="0"/>
              <a:t>tabak, ryža, bavlník, figovník</a:t>
            </a:r>
            <a:endParaRPr lang="sk-SK" dirty="0" smtClean="0"/>
          </a:p>
          <a:p>
            <a:r>
              <a:rPr lang="sk-SK" dirty="0" err="1" smtClean="0"/>
              <a:t>damaškové</a:t>
            </a:r>
            <a:r>
              <a:rPr lang="sk-SK" dirty="0" smtClean="0"/>
              <a:t> látky (posteľná bielizeň), koberce</a:t>
            </a:r>
          </a:p>
          <a:p>
            <a:r>
              <a:rPr lang="sk-SK" dirty="0" smtClean="0"/>
              <a:t>orientálne </a:t>
            </a:r>
            <a:r>
              <a:rPr lang="sk-SK" dirty="0" err="1" smtClean="0"/>
              <a:t>bazáry</a:t>
            </a:r>
            <a:endParaRPr lang="sk-SK" dirty="0" smtClean="0"/>
          </a:p>
          <a:p>
            <a:r>
              <a:rPr lang="sk-SK" dirty="0" smtClean="0"/>
              <a:t>občianska vojna!!!</a:t>
            </a:r>
            <a:endParaRPr lang="sk-SK" dirty="0"/>
          </a:p>
        </p:txBody>
      </p:sp>
      <p:pic>
        <p:nvPicPr>
          <p:cNvPr id="6146" name="Picture 2" descr="http://img.topky.sk/big/1608971.jpg/boje-Sy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724400"/>
            <a:ext cx="2978030" cy="1981200"/>
          </a:xfrm>
          <a:prstGeom prst="rect">
            <a:avLst/>
          </a:prstGeom>
          <a:noFill/>
        </p:spPr>
      </p:pic>
      <p:pic>
        <p:nvPicPr>
          <p:cNvPr id="6148" name="Picture 4" descr="http://www.dobrodruh.sk/sites/default/files/images/rady%20na%20cestu/S%E2%94%9C%C5%BBrska%20p%E2%94%9C%E2%95%91%E2%94%BC%C3%AD%E2%94%BC%C4%85.jpg"/>
          <p:cNvPicPr>
            <a:picLocks noChangeAspect="1" noChangeArrowheads="1"/>
          </p:cNvPicPr>
          <p:nvPr/>
        </p:nvPicPr>
        <p:blipFill>
          <a:blip r:embed="rId4" cstate="print"/>
          <a:srcRect t="27561"/>
          <a:stretch>
            <a:fillRect/>
          </a:stretch>
        </p:blipFill>
        <p:spPr bwMode="auto">
          <a:xfrm>
            <a:off x="4800600" y="304800"/>
            <a:ext cx="379095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cdn.yjc.ir/files/fa/news/1391/8/2/457040_64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80717">
            <a:off x="6289248" y="228600"/>
            <a:ext cx="2626152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/>
              <a:t>LIBANON (Bejrút)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/>
          <a:lstStyle/>
          <a:p>
            <a:r>
              <a:rPr lang="sk-SK" dirty="0" smtClean="0"/>
              <a:t>symbol – strom céder </a:t>
            </a:r>
            <a:r>
              <a:rPr lang="sk-SK" dirty="0" smtClean="0"/>
              <a:t>(až 700 rokov)</a:t>
            </a:r>
            <a:endParaRPr lang="sk-SK" dirty="0" smtClean="0"/>
          </a:p>
          <a:p>
            <a:r>
              <a:rPr lang="sk-SK" dirty="0" smtClean="0"/>
              <a:t>citrusy, olivy, tabak, vinič</a:t>
            </a:r>
          </a:p>
          <a:p>
            <a:r>
              <a:rPr lang="sk-SK" dirty="0" smtClean="0"/>
              <a:t>ovce, </a:t>
            </a:r>
            <a:r>
              <a:rPr lang="sk-SK" dirty="0" smtClean="0"/>
              <a:t>kozy, osly</a:t>
            </a:r>
            <a:endParaRPr lang="sk-SK" dirty="0" smtClean="0"/>
          </a:p>
          <a:p>
            <a:r>
              <a:rPr lang="sk-SK" dirty="0" smtClean="0"/>
              <a:t>gastronómia – jedlá (</a:t>
            </a:r>
            <a:r>
              <a:rPr lang="sk-SK" dirty="0" err="1" smtClean="0"/>
              <a:t>kuskus</a:t>
            </a:r>
            <a:r>
              <a:rPr lang="sk-SK" dirty="0" smtClean="0"/>
              <a:t>, </a:t>
            </a:r>
            <a:r>
              <a:rPr lang="sk-SK" dirty="0" err="1" smtClean="0"/>
              <a:t>baklava</a:t>
            </a:r>
            <a:r>
              <a:rPr lang="sk-SK" dirty="0" smtClean="0"/>
              <a:t>)</a:t>
            </a:r>
          </a:p>
          <a:p>
            <a:r>
              <a:rPr lang="sk-SK" dirty="0" smtClean="0"/>
              <a:t>remeselná výroba</a:t>
            </a:r>
          </a:p>
          <a:p>
            <a:r>
              <a:rPr lang="sk-SK" dirty="0" smtClean="0"/>
              <a:t>chudoba</a:t>
            </a:r>
          </a:p>
          <a:p>
            <a:pPr>
              <a:buNone/>
            </a:pPr>
            <a:endParaRPr lang="sk-SK" dirty="0" smtClean="0"/>
          </a:p>
          <a:p>
            <a:endParaRPr lang="sk-SK" dirty="0"/>
          </a:p>
        </p:txBody>
      </p:sp>
      <p:sp>
        <p:nvSpPr>
          <p:cNvPr id="5122" name="AutoShape 2" descr="data:image/png;base64,iVBORw0KGgoAAAANSUhEUgAAARMAAAC3CAMAAAAGjUrGAAAApVBMVEX5Pyb///8Anj/5OR36dWgAnDkAmzYAmTAAlygAmCwAnTwAmjMAnDgAlyoAliUAlSG93sby+fTc7uHl8umw2Lu33MGf0KxLr2jM5tPW69x/wpFluHx5wIz4/PpAq2A1qFlbtHSPyZ4UoUYkpE6HxZgAkhLP59V9wpBvvITp9O2p1bVht3lPsGuXzabF4s0splP/fXbWXTThZUfj+vBdv4PD6tV+y5ytsVCeAAAIpElEQVR4nO2d2XbiPBKA25pfu3djVgM2hsSQAP8yM+//aCPZZjdJ55yxxEV9V51ukiO+lkqlUpn8+gUAAAAAAAAAAAAAAAAAAAAAAAAAAAAAAAAAAAAAAAAAAAAAwAP/Au759Qdwzy/nNfjnv7ZHcOFVnCyY7RFceBEnA48ObY/hzGs4SRhCcm57FCdewkmEBULkw/YwTryCk61QShDyXmX1vICTMa+VIBSktofSYN9JEaATwWvMFOtOPjm6wEeHF4i0lp3MjxJdg3lQZoPE7qAsOykZw+gWQai/srqI7DpZLnbOx70U7YW6FuOtVSeRCh6h96hEW2G5tchiO8bug04lCtd9szQmu06SBX+mRE2VYG9nVDadxHnQEUuu4J9WxmXRSRVgj5HnRjzqbfyJhYFZcxJjiUgyX19Lwe7VF0TH2MhGqmLLyWHDpFio3bg56wjKKJKflcrgOGt2IrGylbrZcpIOJju2jI7NzPCWoZOySp8H5cFJWim+pRzFZoz9IO2JmIfqqyT4SLY7T4lJTimLX1kZl00nlZ4kkhE+1l+tiQq50lUaZurvCWOeCjjkYGFctpxspyV19frYz/fBOAmnqD0MusTTSoptFBecyyA3H1UsOUkDopeNEImeINyjRNzsw6xJ7NP3zyOamd6P7Tg5NBm9EJHabrtSWXGMrQysxo6TYzMrPDUDolJ0OFGJ/UdkZWiOJSe7ZmqI0tkWrFOJDiz+wMbYHCtOooqdJgNjpzKbkLzeba4PQGxmfnAa406iqe+iewRb7iaVS6dOrqQIt5078milhmLaSeGfDziSnQqPotQRdU8XehNC3rFa+I0VF9kIKmadhKReK9TzMJK7bZTMWiludphxT23MpWA6qd2ezkHEwv5j0sk8bwNqmsQLXDcSjE7xw1UZHM4/pCDT+rW7NtAIf2dwhA0GncQu0f/xEteVIsTURlzQm7CClaHWSXFeYuYjrTknyUYSysR6J32drh+CD2fP0COEZmk8vtp/iBgbG2SNOSfzolrXt1lDvtRf57SkHUrqdeTd/IsIKqP7j42cjdPKmWTqvXYr6Zw7JqOKDSeZ6/r8i0JsC2dXJyFemrvZsOEk/7paf1pBE2dSZ3eSSoLVBjQztYAsODl0RdYHqC486gr2arjbv4+w7wW+oVKKeSdRR2T1HusFsnDqGUWK5tvm8SHcmhmheSfH65WDqQ60PI49ncjfwD8HmdZHC0Mqzhh3sri50KnCpU5YnYipP99NIEwbS9JfZalJL4adhKub2SBGdUXai4eSDpzq2V5Ut6SsjWVuJp3sFgG9y0nIKJqo6eFJRNULKCZPcxZBOJuFRsZpzkm84h17MD4lIVy9JBs5X6YtxKcmrBhzcghOp39JFfJ+QpBMZf0Lp3r0JlxJuceYz9BoaqKGb8pJ2PbeyEW236Vhul/eV9tkWay8ePbgxBXZMHyLt5GxM48hJ4NWydXcX9zPFKGCyePywuZ7UMw42WklgjN5eYfpk0Pxw8pZ7dQkMTLKE0acrH0dMNyDU/Cgyc/j/LcS/FoK5cwnU4OFWQNOYt20JoK6XDaSKiNJdkv/t46BV2JIYO62x4CTKA+ov2yO+iHFnLGHTacLybzrYgEyJ8XI2kkGpy108kWf4w2YFWqVjetKdfMoi7nHNgzn9tXjfVe3kkUTP0qBBFu0HaOBoWKbUSfR529uNnWmrxhwhLE656SNFPZuZJgGnczXt7eimD035OaRrmr7CDfXo/sm56dGkhVzTob87rGUj214uSf1vdvAi9mqrC/Y6++NsNp59FZFSgN7siknSXkfXXGu1oaaKXq2yKEzGd41otSRVZT1NCkxXRWVvmrGtP8TjyEnw+Bx+1Un4YghNh9jpDv7To06twg2mu6OLtfhNaoCVyU6vUdaM04+uh5I0V1KPqIDZygRfrgnvcwnIgVvb9KTWcD5Jut5tCacXB5wkyoNO2ewJHPmPhJIryAWx08fWtH6zlFkfjj0fvgxkcee6o1E7ifJOD+HWnbQ3QN4uRSIrFdf5bbCaHNO/062ou0xOXVFX668+CVNfV50bBaQkQJbS+9OkubdYnY8XW6Ofnj+ayfVyFjzcN9ODp6oT7Wjc5P49DdyWdIxbXCQGaoX9Olku5iOmBLi4fX5/3g7+l6J4NOp4I9WCCt6HO2FXudJGPjcX60vHQHRe1s4wdxn8uFNt1BtMCy9xzUmiYmCQc9r5+3tar6/zYImmSdBHs6jYdfdBmpvzxXhIuD0gtSvFt6y/6Y/Y+eduFg1nZ9CsmmTYsxHnbc5l08RisbpYDcYpGkYhukwr9tIcVD0PVQzTibrVVtcw1wML7nGsmMHFujZT4my+jlTeuw51hpwMs6I1+4jxF/c5BldZTexfP6jkoU+JGDW7zmw//zE99oV4nI6vc8xOqr3+snJ5wzqZoOg10au/ufJwqdSUu7LqiMV7QgoXzvRjcd6t+4z1zewdiaD4XDw5OTm/9iJLkRSd9Nn44XdzysYd8WT43ffNR/Oev0kA7tOZh1l/Of7jimsOtl21kysf8qhVSd5520PM93Td49NJ4eOCItu+jHsYNHJ/Mm1sS7oW8Wik8/m+IMfzPgWny3W2HNS6H1YMJSvPEK4f5XRfr8b94s1J3U3F13qk8s4W4/1Vd8Zaekh2hZrn3+ilfjTq7/5vJLC7XzIR4slJ7qb6+5G77DRgQW7rg4w3OZMseIkXUl1jCvvQumBuAjPstmoZIzS7049PWLeyWEqGZGs7Kis5ry9BN2mS7aylrqZdpKyzeb4Odt3V4WK4NxgUjFu43PINIadZJv8y1P+4FIEmNHAxgcHOaadvG++e5tvlyU1ooGdLN+ok/9s/vnJy//t/uz1/y+M/r6Mv//+0cv//OuvngbyNfB7VR6x/atuAAAAAAAAAAAAAAAAAAAAAAAAAAAAAAAAAAAAAAAAAAAAAOAV+R/BzuBzVvGOiAAAAABJRU5ErkJggg=="/>
          <p:cNvSpPr>
            <a:spLocks noChangeAspect="1" noChangeArrowheads="1"/>
          </p:cNvSpPr>
          <p:nvPr/>
        </p:nvSpPr>
        <p:spPr bwMode="auto">
          <a:xfrm>
            <a:off x="155575" y="-1455738"/>
            <a:ext cx="4552950" cy="3038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124" name="AutoShape 4" descr="data:image/png;base64,iVBORw0KGgoAAAANSUhEUgAAARMAAAC3CAMAAAAGjUrGAAAApVBMVEX5Pyb///8Anj/5OR36dWgAnDkAmzYAmTAAlygAmCwAnTwAmjMAnDgAlyoAliUAlSG93sby+fTc7uHl8umw2Lu33MGf0KxLr2jM5tPW69x/wpFluHx5wIz4/PpAq2A1qFlbtHSPyZ4UoUYkpE6HxZgAkhLP59V9wpBvvITp9O2p1bVht3lPsGuXzabF4s0splP/fXbWXTThZUfj+vBdv4PD6tV+y5ytsVCeAAAIpElEQVR4nO2d2XbiPBKA25pfu3djVgM2hsSQAP8yM+//aCPZZjdJ55yxxEV9V51ukiO+lkqlUpn8+gUAAAAAAAAAAAAAAAAAAAAAAAAAAAAAAAAAAAAAAAAAAAAAwAP/Au759Qdwzy/nNfjnv7ZHcOFVnCyY7RFceBEnA48ObY/hzGs4SRhCcm57FCdewkmEBULkw/YwTryCk61QShDyXmX1vICTMa+VIBSktofSYN9JEaATwWvMFOtOPjm6wEeHF4i0lp3MjxJdg3lQZoPE7qAsOykZw+gWQai/srqI7DpZLnbOx70U7YW6FuOtVSeRCh6h96hEW2G5tchiO8bug04lCtd9szQmu06SBX+mRE2VYG9nVDadxHnQEUuu4J9WxmXRSRVgj5HnRjzqbfyJhYFZcxJjiUgyX19Lwe7VF0TH2MhGqmLLyWHDpFio3bg56wjKKJKflcrgOGt2IrGylbrZcpIOJju2jI7NzPCWoZOySp8H5cFJWim+pRzFZoz9IO2JmIfqqyT4SLY7T4lJTimLX1kZl00nlZ4kkhE+1l+tiQq50lUaZurvCWOeCjjkYGFctpxspyV19frYz/fBOAmnqD0MusTTSoptFBecyyA3H1UsOUkDopeNEImeINyjRNzsw6xJ7NP3zyOamd6P7Tg5NBm9EJHabrtSWXGMrQysxo6TYzMrPDUDolJ0OFGJ/UdkZWiOJSe7ZmqI0tkWrFOJDiz+wMbYHCtOooqdJgNjpzKbkLzeba4PQGxmfnAa406iqe+iewRb7iaVS6dOrqQIt5078milhmLaSeGfDziSnQqPotQRdU8XehNC3rFa+I0VF9kIKmadhKReK9TzMJK7bZTMWiludphxT23MpWA6qd2ezkHEwv5j0sk8bwNqmsQLXDcSjE7xw1UZHM4/pCDT+rW7NtAIf2dwhA0GncQu0f/xEteVIsTURlzQm7CClaHWSXFeYuYjrTknyUYSysR6J32drh+CD2fP0COEZmk8vtp/iBgbG2SNOSfzolrXt1lDvtRf57SkHUrqdeTd/IsIKqP7j42cjdPKmWTqvXYr6Zw7JqOKDSeZ6/r8i0JsC2dXJyFemrvZsOEk/7paf1pBE2dSZ3eSSoLVBjQztYAsODl0RdYHqC486gr2arjbv4+w7wW+oVKKeSdRR2T1HusFsnDqGUWK5tvm8SHcmhmheSfH65WDqQ60PI49ncjfwD8HmdZHC0Mqzhh3sri50KnCpU5YnYipP99NIEwbS9JfZalJL4adhKub2SBGdUXai4eSDpzq2V5Ut6SsjWVuJp3sFgG9y0nIKJqo6eFJRNULKCZPcxZBOJuFRsZpzkm84h17MD4lIVy9JBs5X6YtxKcmrBhzcghOp39JFfJ+QpBMZf0Lp3r0JlxJuceYz9BoaqKGb8pJ2PbeyEW236Vhul/eV9tkWay8ePbgxBXZMHyLt5GxM48hJ4NWydXcX9zPFKGCyePywuZ7UMw42WklgjN5eYfpk0Pxw8pZ7dQkMTLKE0acrH0dMNyDU/Cgyc/j/LcS/FoK5cwnU4OFWQNOYt20JoK6XDaSKiNJdkv/t46BV2JIYO62x4CTKA+ov2yO+iHFnLGHTacLybzrYgEyJ8XI2kkGpy108kWf4w2YFWqVjetKdfMoi7nHNgzn9tXjfVe3kkUTP0qBBFu0HaOBoWKbUSfR529uNnWmrxhwhLE656SNFPZuZJgGnczXt7eimD035OaRrmr7CDfXo/sm56dGkhVzTob87rGUj214uSf1vdvAi9mqrC/Y6++NsNp59FZFSgN7siknSXkfXXGu1oaaKXq2yKEzGd41otSRVZT1NCkxXRWVvmrGtP8TjyEnw+Bx+1Un4YghNh9jpDv7To06twg2mu6OLtfhNaoCVyU6vUdaM04+uh5I0V1KPqIDZygRfrgnvcwnIgVvb9KTWcD5Jut5tCacXB5wkyoNO2ewJHPmPhJIryAWx08fWtH6zlFkfjj0fvgxkcee6o1E7ifJOD+HWnbQ3QN4uRSIrFdf5bbCaHNO/062ou0xOXVFX668+CVNfV50bBaQkQJbS+9OkubdYnY8XW6Ofnj+ayfVyFjzcN9ODp6oT7Wjc5P49DdyWdIxbXCQGaoX9Olku5iOmBLi4fX5/3g7+l6J4NOp4I9WCCt6HO2FXudJGPjcX60vHQHRe1s4wdxn8uFNt1BtMCy9xzUmiYmCQc9r5+3tar6/zYImmSdBHs6jYdfdBmpvzxXhIuD0gtSvFt6y/6Y/Y+eduFg1nZ9CsmmTYsxHnbc5l08RisbpYDcYpGkYhukwr9tIcVD0PVQzTibrVVtcw1wML7nGsmMHFujZT4my+jlTeuw51hpwMs6I1+4jxF/c5BldZTexfP6jkoU+JGDW7zmw//zE99oV4nI6vc8xOqr3+snJ5wzqZoOg10au/ufJwqdSUu7LqiMV7QgoXzvRjcd6t+4z1zewdiaD4XDw5OTm/9iJLkRSd9Nn44XdzysYd8WT43ffNR/Oev0kA7tOZh1l/Of7jimsOtl21kysf8qhVSd5520PM93Td49NJ4eOCItu+jHsYNHJ/Mm1sS7oW8Wik8/m+IMfzPgWny3W2HNS6H1YMJSvPEK4f5XRfr8b94s1J3U3F13qk8s4W4/1Vd8Zaekh2hZrn3+ilfjTq7/5vJLC7XzIR4slJ7qb6+5G77DRgQW7rg4w3OZMseIkXUl1jCvvQumBuAjPstmoZIzS7049PWLeyWEqGZGs7Kis5ry9BN2mS7aylrqZdpKyzeb4Odt3V4WK4NxgUjFu43PINIadZJv8y1P+4FIEmNHAxgcHOaadvG++e5tvlyU1ooGdLN+ok/9s/vnJy//t/uz1/y+M/r6Mv//+0cv//OuvngbyNfB7VR6x/atuAAAAAAAAAAAAAAAAAAAAAAAAAAAAAAAAAAAAAAAAAAAAAOAV+R/BzuBzVvGOiAAAAABJRU5ErkJggg=="/>
          <p:cNvSpPr>
            <a:spLocks noChangeAspect="1" noChangeArrowheads="1"/>
          </p:cNvSpPr>
          <p:nvPr/>
        </p:nvSpPr>
        <p:spPr bwMode="auto">
          <a:xfrm>
            <a:off x="155575" y="-1455738"/>
            <a:ext cx="4552950" cy="3038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5128" name="Picture 8" descr="https://i.ytimg.com/vi/8IIjVmMf5Nw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72274">
            <a:off x="5629666" y="4515852"/>
            <a:ext cx="3114284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0" name="Picture 10" descr="https://encrypted-tbn0.gstatic.com/images?q=tbn:ANd9GcRU3qUK6rEwGf8hLFeaJ_BY8BLqX--RjIc28cPd0cvoy5ZGAH8Ub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04651">
            <a:off x="2971800" y="4495800"/>
            <a:ext cx="2845594" cy="1905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/>
              <a:t>SAUDSKÁ ARÁBIA (</a:t>
            </a:r>
            <a:r>
              <a:rPr lang="sk-SK" b="1" dirty="0" smtClean="0"/>
              <a:t>Rijád </a:t>
            </a:r>
            <a:r>
              <a:rPr lang="sk-SK" dirty="0" smtClean="0"/>
              <a:t>– v oáze</a:t>
            </a:r>
            <a:r>
              <a:rPr lang="sk-SK" b="1" dirty="0" smtClean="0"/>
              <a:t>)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5105400"/>
          </a:xfrm>
        </p:spPr>
        <p:txBody>
          <a:bodyPr>
            <a:normAutofit/>
          </a:bodyPr>
          <a:lstStyle/>
          <a:p>
            <a:r>
              <a:rPr lang="sk-SK" dirty="0" smtClean="0"/>
              <a:t>Arabský polostrov</a:t>
            </a:r>
          </a:p>
          <a:p>
            <a:r>
              <a:rPr lang="sk-SK" dirty="0" smtClean="0"/>
              <a:t>Púšte </a:t>
            </a:r>
            <a:r>
              <a:rPr lang="sk-SK" dirty="0" err="1" smtClean="0"/>
              <a:t>Nafúd</a:t>
            </a:r>
            <a:r>
              <a:rPr lang="sk-SK" dirty="0" smtClean="0"/>
              <a:t> a Rub </a:t>
            </a:r>
            <a:r>
              <a:rPr lang="sk-SK" dirty="0" err="1" smtClean="0"/>
              <a:t>al-Khálí</a:t>
            </a:r>
            <a:r>
              <a:rPr lang="sk-SK" dirty="0" smtClean="0"/>
              <a:t> – minimum zrážok</a:t>
            </a:r>
            <a:endParaRPr lang="sk-SK" dirty="0" smtClean="0"/>
          </a:p>
          <a:p>
            <a:r>
              <a:rPr lang="sk-SK" dirty="0" smtClean="0"/>
              <a:t>monarchia</a:t>
            </a:r>
            <a:endParaRPr lang="sk-SK" dirty="0" smtClean="0"/>
          </a:p>
          <a:p>
            <a:r>
              <a:rPr lang="sk-SK" dirty="0" smtClean="0"/>
              <a:t>Islam</a:t>
            </a:r>
          </a:p>
          <a:p>
            <a:r>
              <a:rPr lang="sk-SK" dirty="0" smtClean="0"/>
              <a:t>bohatý </a:t>
            </a:r>
            <a:r>
              <a:rPr lang="sk-SK" dirty="0" smtClean="0"/>
              <a:t>štát – zdravotníctvo, školstvo</a:t>
            </a:r>
          </a:p>
          <a:p>
            <a:r>
              <a:rPr lang="sk-SK" dirty="0" smtClean="0"/>
              <a:t>ťažba </a:t>
            </a:r>
            <a:r>
              <a:rPr lang="sk-SK" dirty="0" smtClean="0"/>
              <a:t>ropy – 1.miesto na svete</a:t>
            </a:r>
          </a:p>
          <a:p>
            <a:r>
              <a:rPr lang="sk-SK" dirty="0" smtClean="0"/>
              <a:t>Mekka </a:t>
            </a:r>
            <a:r>
              <a:rPr lang="sk-SK" dirty="0" smtClean="0"/>
              <a:t>a Medina – posvätné mestá</a:t>
            </a:r>
          </a:p>
          <a:p>
            <a:r>
              <a:rPr lang="sk-SK" dirty="0" smtClean="0"/>
              <a:t>nerovnoprávne postavenie žien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411</Words>
  <Application>Microsoft Office PowerPoint</Application>
  <PresentationFormat>Prezentácia na obrazovke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Motív Office</vt:lpstr>
      <vt:lpstr>ŠTÁTY ARABSKÉHO POLOOSTROVA A PERZSKÉHO ZÁLIVU</vt:lpstr>
      <vt:lpstr>IZRAEL  (židovský štát)  יִשְׂרָאֵל  </vt:lpstr>
      <vt:lpstr>Snímka 3</vt:lpstr>
      <vt:lpstr>Snímka 4</vt:lpstr>
      <vt:lpstr>Snímka 5</vt:lpstr>
      <vt:lpstr>JORDÁNSKO (Ammán)</vt:lpstr>
      <vt:lpstr>SÝRIA (Damask)</vt:lpstr>
      <vt:lpstr>LIBANON (Bejrút)</vt:lpstr>
      <vt:lpstr>SAUDSKÁ ARÁBIA (Rijád – v oáze)</vt:lpstr>
      <vt:lpstr>Snímka 10</vt:lpstr>
      <vt:lpstr>IRAK (Bagdad), IRÁN (Teherán) a  KUVAJT (Kuvajt)</vt:lpstr>
      <vt:lpstr>SAE – Spojené arabské emiráty</vt:lpstr>
      <vt:lpstr>Kurdi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ŠTÁTY ARABSKÉHO POLOOSTROVA A PERZSKÉHO ZÁLIVU</dc:title>
  <dc:creator>client</dc:creator>
  <cp:lastModifiedBy>client</cp:lastModifiedBy>
  <cp:revision>22</cp:revision>
  <dcterms:created xsi:type="dcterms:W3CDTF">2014-04-11T06:28:42Z</dcterms:created>
  <dcterms:modified xsi:type="dcterms:W3CDTF">2016-04-14T19:31:54Z</dcterms:modified>
</cp:coreProperties>
</file>