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B2F746-D778-4777-A5EA-D50409C4A9AA}" v="362" dt="2023-01-17T15:25:55.010"/>
    <p1510:client id="{242D2D05-2B28-E8C0-7D5D-E2601382139F}" v="1141" dt="2023-01-19T15:59:08.816"/>
    <p1510:client id="{6F4D65BD-A990-609E-1893-58BD9D43B581}" v="34" dt="2023-01-17T11:18:48.841"/>
    <p1510:client id="{CDF98005-7A82-486A-A47B-5E408AC784A0}" v="210" dt="2023-01-20T10:53:31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46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5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79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3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1/24/2023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3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33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1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7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2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4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3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B7F540-B09F-42DB-4FB6-E1909D846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90" r="-1" b="2604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l-PL" sz="4000">
                <a:cs typeface="Calibri Light"/>
              </a:rPr>
              <a:t>Co warto wiedzieć o uzależnieniu? Przyczyny, skutki, profilaktyka </a:t>
            </a:r>
            <a:endParaRPr lang="pl-PL" sz="40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69828" y="6196890"/>
            <a:ext cx="6953250" cy="8623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l-PL" sz="1800" dirty="0">
                <a:ea typeface="Meiryo"/>
              </a:rPr>
              <a:t>Maria Kaszak, pedagog specjalny</a:t>
            </a:r>
            <a:r>
              <a:rPr lang="pl-PL" dirty="0">
                <a:ea typeface="Meiry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9EEE35-01BE-955C-FA5B-878EB367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r>
              <a:rPr lang="pl-PL" dirty="0">
                <a:ea typeface="Meiryo"/>
              </a:rPr>
              <a:t>Narkotyki i dopalacze </a:t>
            </a:r>
          </a:p>
        </p:txBody>
      </p:sp>
      <p:pic>
        <p:nvPicPr>
          <p:cNvPr id="4" name="Grafika 4" descr="Igła z wypełnieniem pełnym">
            <a:extLst>
              <a:ext uri="{FF2B5EF4-FFF2-40B4-BE49-F238E27FC236}">
                <a16:creationId xmlns:a16="http://schemas.microsoft.com/office/drawing/2014/main" id="{34924094-02CD-9A59-B023-AE9EBBC98E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5" y="4012408"/>
            <a:ext cx="1877683" cy="187768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46194E-BAAF-6FD9-5F66-6EA9E612D660}"/>
              </a:ext>
            </a:extLst>
          </p:cNvPr>
          <p:cNvSpPr txBox="1"/>
          <p:nvPr/>
        </p:nvSpPr>
        <p:spPr>
          <a:xfrm>
            <a:off x="4981015" y="5602"/>
            <a:ext cx="6751544" cy="6205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wahania dobowe nastroju (od radości do przygnębienia)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zaburzenia snu (bezsenność lub nadmierna senność)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wychudzenie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męczliwość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drżenie rąk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napady drgawkowe.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zahamowanie wzrostu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utrata zainteresowań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gorsze zapamiętywanie,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trudności w koncentracji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okresy niepamięci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przyśpieszony tok myślenia, gonitwa myśli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problemy z mową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drażliwość, agresywne wypowiedzi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urojenia prześladowcze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iluzje, omamy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mówienie do siebie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napady lęku</a:t>
            </a:r>
            <a:endParaRPr lang="pl-PL" sz="1400" dirty="0">
              <a:ea typeface="Meiryo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1400" dirty="0">
                <a:ea typeface="+mn-lt"/>
                <a:cs typeface="+mn-lt"/>
              </a:rPr>
              <a:t>dziwaczne, nie zrozumiałe dla innych zachowani</a:t>
            </a:r>
            <a:endParaRPr lang="pl-PL" sz="1400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26150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9B8B07-8F81-49AC-8835-B96E502AE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757411-A594-87A3-FE29-917EE9FA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248" y="787548"/>
            <a:ext cx="4871711" cy="1416441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pl-PL" dirty="0">
                <a:ea typeface="Meiryo"/>
              </a:rPr>
              <a:t>Uzależnienia behawioralne </a:t>
            </a:r>
            <a:endParaRPr lang="pl-PL">
              <a:ea typeface="Meiryo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CE32A8-9023-4233-8069-BD496439E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61367" y="4198146"/>
            <a:ext cx="2792336" cy="2659854"/>
          </a:xfrm>
          <a:custGeom>
            <a:avLst/>
            <a:gdLst>
              <a:gd name="connsiteX0" fmla="*/ 1597984 w 2792336"/>
              <a:gd name="connsiteY0" fmla="*/ 0 h 2659854"/>
              <a:gd name="connsiteX1" fmla="*/ 2100304 w 2792336"/>
              <a:gd name="connsiteY1" fmla="*/ 107774 h 2659854"/>
              <a:gd name="connsiteX2" fmla="*/ 2466663 w 2792336"/>
              <a:gd name="connsiteY2" fmla="*/ 398557 h 2659854"/>
              <a:gd name="connsiteX3" fmla="*/ 2792336 w 2792336"/>
              <a:gd name="connsiteY3" fmla="*/ 1428533 h 2659854"/>
              <a:gd name="connsiteX4" fmla="*/ 2647267 w 2792336"/>
              <a:gd name="connsiteY4" fmla="*/ 1850936 h 2659854"/>
              <a:gd name="connsiteX5" fmla="*/ 2217750 w 2792336"/>
              <a:gd name="connsiteY5" fmla="*/ 2244256 h 2659854"/>
              <a:gd name="connsiteX6" fmla="*/ 2123315 w 2792336"/>
              <a:gd name="connsiteY6" fmla="*/ 2319494 h 2659854"/>
              <a:gd name="connsiteX7" fmla="*/ 1642263 w 2792336"/>
              <a:gd name="connsiteY7" fmla="*/ 2638851 h 2659854"/>
              <a:gd name="connsiteX8" fmla="*/ 1581420 w 2792336"/>
              <a:gd name="connsiteY8" fmla="*/ 2659854 h 2659854"/>
              <a:gd name="connsiteX9" fmla="*/ 1036524 w 2792336"/>
              <a:gd name="connsiteY9" fmla="*/ 2659854 h 2659854"/>
              <a:gd name="connsiteX10" fmla="*/ 909297 w 2792336"/>
              <a:gd name="connsiteY10" fmla="*/ 2617352 h 2659854"/>
              <a:gd name="connsiteX11" fmla="*/ 325134 w 2792336"/>
              <a:gd name="connsiteY11" fmla="*/ 2082504 h 2659854"/>
              <a:gd name="connsiteX12" fmla="*/ 216197 w 2792336"/>
              <a:gd name="connsiteY12" fmla="*/ 1924942 h 2659854"/>
              <a:gd name="connsiteX13" fmla="*/ 0 w 2792336"/>
              <a:gd name="connsiteY13" fmla="*/ 1428533 h 2659854"/>
              <a:gd name="connsiteX14" fmla="*/ 130629 w 2792336"/>
              <a:gd name="connsiteY14" fmla="*/ 893920 h 2659854"/>
              <a:gd name="connsiteX15" fmla="*/ 490877 w 2792336"/>
              <a:gd name="connsiteY15" fmla="*/ 434543 h 2659854"/>
              <a:gd name="connsiteX16" fmla="*/ 1011713 w 2792336"/>
              <a:gd name="connsiteY16" fmla="*/ 115969 h 2659854"/>
              <a:gd name="connsiteX17" fmla="*/ 1597984 w 2792336"/>
              <a:gd name="connsiteY17" fmla="*/ 0 h 265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92336" h="2659854">
                <a:moveTo>
                  <a:pt x="1597984" y="0"/>
                </a:moveTo>
                <a:cubicBezTo>
                  <a:pt x="1781583" y="0"/>
                  <a:pt x="1950561" y="36294"/>
                  <a:pt x="2100304" y="107774"/>
                </a:cubicBezTo>
                <a:cubicBezTo>
                  <a:pt x="2240641" y="174816"/>
                  <a:pt x="2363899" y="272668"/>
                  <a:pt x="2466663" y="398557"/>
                </a:cubicBezTo>
                <a:cubicBezTo>
                  <a:pt x="2676688" y="655943"/>
                  <a:pt x="2792336" y="1021718"/>
                  <a:pt x="2792336" y="1428533"/>
                </a:cubicBezTo>
                <a:cubicBezTo>
                  <a:pt x="2792336" y="1590840"/>
                  <a:pt x="2747575" y="1721104"/>
                  <a:pt x="2647267" y="1850936"/>
                </a:cubicBezTo>
                <a:cubicBezTo>
                  <a:pt x="2542344" y="1986747"/>
                  <a:pt x="2384692" y="2111835"/>
                  <a:pt x="2217750" y="2244256"/>
                </a:cubicBezTo>
                <a:cubicBezTo>
                  <a:pt x="2186951" y="2268658"/>
                  <a:pt x="2155132" y="2293922"/>
                  <a:pt x="2123315" y="2319494"/>
                </a:cubicBezTo>
                <a:cubicBezTo>
                  <a:pt x="1945311" y="2462529"/>
                  <a:pt x="1797361" y="2574778"/>
                  <a:pt x="1642263" y="2638851"/>
                </a:cubicBezTo>
                <a:lnTo>
                  <a:pt x="1581420" y="2659854"/>
                </a:lnTo>
                <a:lnTo>
                  <a:pt x="1036524" y="2659854"/>
                </a:lnTo>
                <a:lnTo>
                  <a:pt x="909297" y="2617352"/>
                </a:lnTo>
                <a:cubicBezTo>
                  <a:pt x="689311" y="2525449"/>
                  <a:pt x="503138" y="2352322"/>
                  <a:pt x="325134" y="2082504"/>
                </a:cubicBezTo>
                <a:cubicBezTo>
                  <a:pt x="287863" y="2025998"/>
                  <a:pt x="251430" y="1974608"/>
                  <a:pt x="216197" y="1924942"/>
                </a:cubicBezTo>
                <a:cubicBezTo>
                  <a:pt x="70168" y="1719008"/>
                  <a:pt x="0" y="1611913"/>
                  <a:pt x="0" y="1428533"/>
                </a:cubicBezTo>
                <a:cubicBezTo>
                  <a:pt x="0" y="1246447"/>
                  <a:pt x="43982" y="1066577"/>
                  <a:pt x="130629" y="893920"/>
                </a:cubicBezTo>
                <a:cubicBezTo>
                  <a:pt x="215418" y="725019"/>
                  <a:pt x="336638" y="570416"/>
                  <a:pt x="490877" y="434543"/>
                </a:cubicBezTo>
                <a:cubicBezTo>
                  <a:pt x="642478" y="300951"/>
                  <a:pt x="822541" y="190776"/>
                  <a:pt x="1011713" y="115969"/>
                </a:cubicBezTo>
                <a:cubicBezTo>
                  <a:pt x="1205978" y="39006"/>
                  <a:pt x="1403299" y="0"/>
                  <a:pt x="1597984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0F97ED8-8309-4F86-B4AF-B4CE4380A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275" y="3985048"/>
            <a:ext cx="3193475" cy="2872953"/>
          </a:xfrm>
          <a:custGeom>
            <a:avLst/>
            <a:gdLst>
              <a:gd name="connsiteX0" fmla="*/ 1827545 w 3193475"/>
              <a:gd name="connsiteY0" fmla="*/ 0 h 2872953"/>
              <a:gd name="connsiteX1" fmla="*/ 2402028 w 3193475"/>
              <a:gd name="connsiteY1" fmla="*/ 124796 h 2872953"/>
              <a:gd name="connsiteX2" fmla="*/ 2821017 w 3193475"/>
              <a:gd name="connsiteY2" fmla="*/ 461508 h 2872953"/>
              <a:gd name="connsiteX3" fmla="*/ 3193475 w 3193475"/>
              <a:gd name="connsiteY3" fmla="*/ 1654162 h 2872953"/>
              <a:gd name="connsiteX4" fmla="*/ 3027565 w 3193475"/>
              <a:gd name="connsiteY4" fmla="*/ 2143282 h 2872953"/>
              <a:gd name="connsiteX5" fmla="*/ 2536346 w 3193475"/>
              <a:gd name="connsiteY5" fmla="*/ 2598725 h 2872953"/>
              <a:gd name="connsiteX6" fmla="*/ 2428344 w 3193475"/>
              <a:gd name="connsiteY6" fmla="*/ 2685847 h 2872953"/>
              <a:gd name="connsiteX7" fmla="*/ 2197829 w 3193475"/>
              <a:gd name="connsiteY7" fmla="*/ 2866199 h 2872953"/>
              <a:gd name="connsiteX8" fmla="*/ 2188094 w 3193475"/>
              <a:gd name="connsiteY8" fmla="*/ 2872953 h 2872953"/>
              <a:gd name="connsiteX9" fmla="*/ 777457 w 3193475"/>
              <a:gd name="connsiteY9" fmla="*/ 2872953 h 2872953"/>
              <a:gd name="connsiteX10" fmla="*/ 754702 w 3193475"/>
              <a:gd name="connsiteY10" fmla="*/ 2856756 h 2872953"/>
              <a:gd name="connsiteX11" fmla="*/ 371841 w 3193475"/>
              <a:gd name="connsiteY11" fmla="*/ 2411425 h 2872953"/>
              <a:gd name="connsiteX12" fmla="*/ 247255 w 3193475"/>
              <a:gd name="connsiteY12" fmla="*/ 2228976 h 2872953"/>
              <a:gd name="connsiteX13" fmla="*/ 0 w 3193475"/>
              <a:gd name="connsiteY13" fmla="*/ 1654162 h 2872953"/>
              <a:gd name="connsiteX14" fmla="*/ 149395 w 3193475"/>
              <a:gd name="connsiteY14" fmla="*/ 1035110 h 2872953"/>
              <a:gd name="connsiteX15" fmla="*/ 561394 w 3193475"/>
              <a:gd name="connsiteY15" fmla="*/ 503177 h 2872953"/>
              <a:gd name="connsiteX16" fmla="*/ 1157053 w 3193475"/>
              <a:gd name="connsiteY16" fmla="*/ 134285 h 2872953"/>
              <a:gd name="connsiteX17" fmla="*/ 1827545 w 3193475"/>
              <a:gd name="connsiteY17" fmla="*/ 0 h 287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93475" h="2872953">
                <a:moveTo>
                  <a:pt x="1827545" y="0"/>
                </a:moveTo>
                <a:cubicBezTo>
                  <a:pt x="2037520" y="0"/>
                  <a:pt x="2230773" y="42027"/>
                  <a:pt x="2402028" y="124796"/>
                </a:cubicBezTo>
                <a:cubicBezTo>
                  <a:pt x="2562524" y="202427"/>
                  <a:pt x="2703490" y="315735"/>
                  <a:pt x="2821017" y="461508"/>
                </a:cubicBezTo>
                <a:cubicBezTo>
                  <a:pt x="3061214" y="759545"/>
                  <a:pt x="3193475" y="1183094"/>
                  <a:pt x="3193475" y="1654162"/>
                </a:cubicBezTo>
                <a:cubicBezTo>
                  <a:pt x="3193475" y="1842105"/>
                  <a:pt x="3142283" y="1992944"/>
                  <a:pt x="3027565" y="2143282"/>
                </a:cubicBezTo>
                <a:cubicBezTo>
                  <a:pt x="2907570" y="2300544"/>
                  <a:pt x="2727269" y="2445389"/>
                  <a:pt x="2536346" y="2598725"/>
                </a:cubicBezTo>
                <a:cubicBezTo>
                  <a:pt x="2501122" y="2626981"/>
                  <a:pt x="2464732" y="2656236"/>
                  <a:pt x="2428344" y="2685847"/>
                </a:cubicBezTo>
                <a:cubicBezTo>
                  <a:pt x="2346914" y="2752098"/>
                  <a:pt x="2270983" y="2812645"/>
                  <a:pt x="2197829" y="2866199"/>
                </a:cubicBezTo>
                <a:lnTo>
                  <a:pt x="2188094" y="2872953"/>
                </a:lnTo>
                <a:lnTo>
                  <a:pt x="777457" y="2872953"/>
                </a:lnTo>
                <a:lnTo>
                  <a:pt x="754702" y="2856756"/>
                </a:lnTo>
                <a:cubicBezTo>
                  <a:pt x="619495" y="2746040"/>
                  <a:pt x="493987" y="2598886"/>
                  <a:pt x="371841" y="2411425"/>
                </a:cubicBezTo>
                <a:cubicBezTo>
                  <a:pt x="329216" y="2345995"/>
                  <a:pt x="287550" y="2286487"/>
                  <a:pt x="247255" y="2228976"/>
                </a:cubicBezTo>
                <a:cubicBezTo>
                  <a:pt x="80248" y="1990517"/>
                  <a:pt x="0" y="1866507"/>
                  <a:pt x="0" y="1654162"/>
                </a:cubicBezTo>
                <a:cubicBezTo>
                  <a:pt x="0" y="1443317"/>
                  <a:pt x="50301" y="1235038"/>
                  <a:pt x="149395" y="1035110"/>
                </a:cubicBezTo>
                <a:cubicBezTo>
                  <a:pt x="246364" y="839532"/>
                  <a:pt x="384999" y="660510"/>
                  <a:pt x="561394" y="503177"/>
                </a:cubicBezTo>
                <a:cubicBezTo>
                  <a:pt x="734774" y="348485"/>
                  <a:pt x="940705" y="220908"/>
                  <a:pt x="1157053" y="134285"/>
                </a:cubicBezTo>
                <a:cubicBezTo>
                  <a:pt x="1379225" y="45167"/>
                  <a:pt x="1604893" y="0"/>
                  <a:pt x="1827545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9579F2F-A4FB-4FC7-879A-E4EAAD7C8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4888754" cy="4754698"/>
          </a:xfrm>
          <a:custGeom>
            <a:avLst/>
            <a:gdLst>
              <a:gd name="connsiteX0" fmla="*/ 1882710 w 4888754"/>
              <a:gd name="connsiteY0" fmla="*/ 0 h 4754698"/>
              <a:gd name="connsiteX1" fmla="*/ 3440958 w 4888754"/>
              <a:gd name="connsiteY1" fmla="*/ 0 h 4754698"/>
              <a:gd name="connsiteX2" fmla="*/ 3621403 w 4888754"/>
              <a:gd name="connsiteY2" fmla="*/ 72249 h 4754698"/>
              <a:gd name="connsiteX3" fmla="*/ 4292333 w 4888754"/>
              <a:gd name="connsiteY3" fmla="*/ 597829 h 4754698"/>
              <a:gd name="connsiteX4" fmla="*/ 4888754 w 4888754"/>
              <a:gd name="connsiteY4" fmla="*/ 2459471 h 4754698"/>
              <a:gd name="connsiteX5" fmla="*/ 4623081 w 4888754"/>
              <a:gd name="connsiteY5" fmla="*/ 3222950 h 4754698"/>
              <a:gd name="connsiteX6" fmla="*/ 3836488 w 4888754"/>
              <a:gd name="connsiteY6" fmla="*/ 3933860 h 4754698"/>
              <a:gd name="connsiteX7" fmla="*/ 3663543 w 4888754"/>
              <a:gd name="connsiteY7" fmla="*/ 4069850 h 4754698"/>
              <a:gd name="connsiteX8" fmla="*/ 2242449 w 4888754"/>
              <a:gd name="connsiteY8" fmla="*/ 4754698 h 4754698"/>
              <a:gd name="connsiteX9" fmla="*/ 370446 w 4888754"/>
              <a:gd name="connsiteY9" fmla="*/ 3641499 h 4754698"/>
              <a:gd name="connsiteX10" fmla="*/ 170945 w 4888754"/>
              <a:gd name="connsiteY10" fmla="*/ 3356711 h 4754698"/>
              <a:gd name="connsiteX11" fmla="*/ 77151 w 4888754"/>
              <a:gd name="connsiteY11" fmla="*/ 3224886 h 4754698"/>
              <a:gd name="connsiteX12" fmla="*/ 0 w 4888754"/>
              <a:gd name="connsiteY12" fmla="*/ 3111593 h 4754698"/>
              <a:gd name="connsiteX13" fmla="*/ 0 w 4888754"/>
              <a:gd name="connsiteY13" fmla="*/ 1525442 h 4754698"/>
              <a:gd name="connsiteX14" fmla="*/ 14241 w 4888754"/>
              <a:gd name="connsiteY14" fmla="*/ 1493178 h 4754698"/>
              <a:gd name="connsiteX15" fmla="*/ 673980 w 4888754"/>
              <a:gd name="connsiteY15" fmla="*/ 662872 h 4754698"/>
              <a:gd name="connsiteX16" fmla="*/ 1627813 w 4888754"/>
              <a:gd name="connsiteY16" fmla="*/ 87060 h 475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88754" h="4754698">
                <a:moveTo>
                  <a:pt x="1882710" y="0"/>
                </a:moveTo>
                <a:lnTo>
                  <a:pt x="3440958" y="0"/>
                </a:lnTo>
                <a:lnTo>
                  <a:pt x="3621403" y="72249"/>
                </a:lnTo>
                <a:cubicBezTo>
                  <a:pt x="3878407" y="193425"/>
                  <a:pt x="4104136" y="370289"/>
                  <a:pt x="4292333" y="597829"/>
                </a:cubicBezTo>
                <a:cubicBezTo>
                  <a:pt x="4676963" y="1063043"/>
                  <a:pt x="4888754" y="1724169"/>
                  <a:pt x="4888754" y="2459471"/>
                </a:cubicBezTo>
                <a:cubicBezTo>
                  <a:pt x="4888754" y="2752835"/>
                  <a:pt x="4806780" y="2988283"/>
                  <a:pt x="4623081" y="3222950"/>
                </a:cubicBezTo>
                <a:cubicBezTo>
                  <a:pt x="4430933" y="3468423"/>
                  <a:pt x="4142214" y="3694515"/>
                  <a:pt x="3836488" y="3933860"/>
                </a:cubicBezTo>
                <a:cubicBezTo>
                  <a:pt x="3780082" y="3977965"/>
                  <a:pt x="3721812" y="4023630"/>
                  <a:pt x="3663543" y="4069850"/>
                </a:cubicBezTo>
                <a:cubicBezTo>
                  <a:pt x="3141962" y="4483500"/>
                  <a:pt x="2761284" y="4754698"/>
                  <a:pt x="2242449" y="4754698"/>
                </a:cubicBezTo>
                <a:cubicBezTo>
                  <a:pt x="1451903" y="4754698"/>
                  <a:pt x="892027" y="4421796"/>
                  <a:pt x="370446" y="3641499"/>
                </a:cubicBezTo>
                <a:cubicBezTo>
                  <a:pt x="302191" y="3539368"/>
                  <a:pt x="235470" y="3446482"/>
                  <a:pt x="170945" y="3356711"/>
                </a:cubicBezTo>
                <a:cubicBezTo>
                  <a:pt x="137517" y="3310184"/>
                  <a:pt x="106259" y="3266449"/>
                  <a:pt x="77151" y="3224886"/>
                </a:cubicBezTo>
                <a:lnTo>
                  <a:pt x="0" y="3111593"/>
                </a:lnTo>
                <a:lnTo>
                  <a:pt x="0" y="1525442"/>
                </a:lnTo>
                <a:lnTo>
                  <a:pt x="14241" y="1493178"/>
                </a:lnTo>
                <a:cubicBezTo>
                  <a:pt x="169519" y="1187896"/>
                  <a:pt x="391516" y="908457"/>
                  <a:pt x="673980" y="662872"/>
                </a:cubicBezTo>
                <a:cubicBezTo>
                  <a:pt x="951614" y="421410"/>
                  <a:pt x="1281372" y="222271"/>
                  <a:pt x="1627813" y="8706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19666C0-D5A3-44A4-B225-389ABCB9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5104070" cy="4929100"/>
          </a:xfrm>
          <a:custGeom>
            <a:avLst/>
            <a:gdLst>
              <a:gd name="connsiteX0" fmla="*/ 1377974 w 5104070"/>
              <a:gd name="connsiteY0" fmla="*/ 0 h 4929100"/>
              <a:gd name="connsiteX1" fmla="*/ 3932034 w 5104070"/>
              <a:gd name="connsiteY1" fmla="*/ 0 h 4929100"/>
              <a:gd name="connsiteX2" fmla="*/ 3937299 w 5104070"/>
              <a:gd name="connsiteY2" fmla="*/ 2843 h 4929100"/>
              <a:gd name="connsiteX3" fmla="*/ 4460064 w 5104070"/>
              <a:gd name="connsiteY3" fmla="*/ 459139 h 4929100"/>
              <a:gd name="connsiteX4" fmla="*/ 5104070 w 5104070"/>
              <a:gd name="connsiteY4" fmla="*/ 2460998 h 4929100"/>
              <a:gd name="connsiteX5" fmla="*/ 4817201 w 5104070"/>
              <a:gd name="connsiteY5" fmla="*/ 3281981 h 4929100"/>
              <a:gd name="connsiteX6" fmla="*/ 3967850 w 5104070"/>
              <a:gd name="connsiteY6" fmla="*/ 4046437 h 4929100"/>
              <a:gd name="connsiteX7" fmla="*/ 3781107 w 5104070"/>
              <a:gd name="connsiteY7" fmla="*/ 4192670 h 4929100"/>
              <a:gd name="connsiteX8" fmla="*/ 2246633 w 5104070"/>
              <a:gd name="connsiteY8" fmla="*/ 4929100 h 4929100"/>
              <a:gd name="connsiteX9" fmla="*/ 225276 w 5104070"/>
              <a:gd name="connsiteY9" fmla="*/ 3732056 h 4929100"/>
              <a:gd name="connsiteX10" fmla="*/ 9858 w 5104070"/>
              <a:gd name="connsiteY10" fmla="*/ 3425818 h 4929100"/>
              <a:gd name="connsiteX11" fmla="*/ 0 w 5104070"/>
              <a:gd name="connsiteY11" fmla="*/ 3412020 h 4929100"/>
              <a:gd name="connsiteX12" fmla="*/ 0 w 5104070"/>
              <a:gd name="connsiteY12" fmla="*/ 1153046 h 4929100"/>
              <a:gd name="connsiteX13" fmla="*/ 145339 w 5104070"/>
              <a:gd name="connsiteY13" fmla="*/ 951430 h 4929100"/>
              <a:gd name="connsiteX14" fmla="*/ 553026 w 5104070"/>
              <a:gd name="connsiteY14" fmla="*/ 529081 h 4929100"/>
              <a:gd name="connsiteX15" fmla="*/ 1306374 w 5104070"/>
              <a:gd name="connsiteY15" fmla="*/ 31471 h 492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04070" h="4929100">
                <a:moveTo>
                  <a:pt x="1377974" y="0"/>
                </a:moveTo>
                <a:lnTo>
                  <a:pt x="3932034" y="0"/>
                </a:lnTo>
                <a:lnTo>
                  <a:pt x="3937299" y="2843"/>
                </a:lnTo>
                <a:cubicBezTo>
                  <a:pt x="4132450" y="122773"/>
                  <a:pt x="4307655" y="275630"/>
                  <a:pt x="4460064" y="459139"/>
                </a:cubicBezTo>
                <a:cubicBezTo>
                  <a:pt x="4875381" y="959392"/>
                  <a:pt x="5104070" y="1670314"/>
                  <a:pt x="5104070" y="2460998"/>
                </a:cubicBezTo>
                <a:cubicBezTo>
                  <a:pt x="5104070" y="2776458"/>
                  <a:pt x="5015557" y="3029640"/>
                  <a:pt x="4817201" y="3281981"/>
                </a:cubicBezTo>
                <a:cubicBezTo>
                  <a:pt x="4609722" y="3545944"/>
                  <a:pt x="4297968" y="3789065"/>
                  <a:pt x="3967850" y="4046437"/>
                </a:cubicBezTo>
                <a:cubicBezTo>
                  <a:pt x="3906945" y="4093864"/>
                  <a:pt x="3844025" y="4142969"/>
                  <a:pt x="3781107" y="4192670"/>
                </a:cubicBezTo>
                <a:cubicBezTo>
                  <a:pt x="3217912" y="4637475"/>
                  <a:pt x="2806863" y="4929100"/>
                  <a:pt x="2246633" y="4929100"/>
                </a:cubicBezTo>
                <a:cubicBezTo>
                  <a:pt x="1393015" y="4929100"/>
                  <a:pt x="788471" y="4571125"/>
                  <a:pt x="225276" y="3732056"/>
                </a:cubicBezTo>
                <a:cubicBezTo>
                  <a:pt x="151575" y="3622232"/>
                  <a:pt x="79531" y="3522350"/>
                  <a:pt x="9858" y="3425818"/>
                </a:cubicBezTo>
                <a:lnTo>
                  <a:pt x="0" y="3412020"/>
                </a:lnTo>
                <a:lnTo>
                  <a:pt x="0" y="1153046"/>
                </a:lnTo>
                <a:lnTo>
                  <a:pt x="145339" y="951430"/>
                </a:lnTo>
                <a:cubicBezTo>
                  <a:pt x="264349" y="802264"/>
                  <a:pt x="400526" y="661122"/>
                  <a:pt x="553026" y="529081"/>
                </a:cubicBezTo>
                <a:cubicBezTo>
                  <a:pt x="777865" y="334344"/>
                  <a:pt x="1034363" y="165207"/>
                  <a:pt x="1306374" y="31471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Grafika 5" descr="Spotkanie online z wypełnieniem pełnym">
            <a:extLst>
              <a:ext uri="{FF2B5EF4-FFF2-40B4-BE49-F238E27FC236}">
                <a16:creationId xmlns:a16="http://schemas.microsoft.com/office/drawing/2014/main" id="{327C96DB-6547-5311-A54C-ED077CAFE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167" y="832769"/>
            <a:ext cx="2872953" cy="2872953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15E655C-898A-48D1-A2C9-53B3FCA9A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9928" y="4094328"/>
            <a:ext cx="2982935" cy="2763672"/>
          </a:xfrm>
          <a:custGeom>
            <a:avLst/>
            <a:gdLst>
              <a:gd name="connsiteX0" fmla="*/ 1707059 w 2982935"/>
              <a:gd name="connsiteY0" fmla="*/ 0 h 2763672"/>
              <a:gd name="connsiteX1" fmla="*/ 2243667 w 2982935"/>
              <a:gd name="connsiteY1" fmla="*/ 117307 h 2763672"/>
              <a:gd name="connsiteX2" fmla="*/ 2635032 w 2982935"/>
              <a:gd name="connsiteY2" fmla="*/ 433812 h 2763672"/>
              <a:gd name="connsiteX3" fmla="*/ 2982935 w 2982935"/>
              <a:gd name="connsiteY3" fmla="*/ 1554893 h 2763672"/>
              <a:gd name="connsiteX4" fmla="*/ 2827963 w 2982935"/>
              <a:gd name="connsiteY4" fmla="*/ 2014661 h 2763672"/>
              <a:gd name="connsiteX5" fmla="*/ 2369129 w 2982935"/>
              <a:gd name="connsiteY5" fmla="*/ 2442771 h 2763672"/>
              <a:gd name="connsiteX6" fmla="*/ 2268247 w 2982935"/>
              <a:gd name="connsiteY6" fmla="*/ 2524664 h 2763672"/>
              <a:gd name="connsiteX7" fmla="*/ 2052930 w 2982935"/>
              <a:gd name="connsiteY7" fmla="*/ 2694193 h 2763672"/>
              <a:gd name="connsiteX8" fmla="*/ 1953421 w 2982935"/>
              <a:gd name="connsiteY8" fmla="*/ 2763672 h 2763672"/>
              <a:gd name="connsiteX9" fmla="*/ 814328 w 2982935"/>
              <a:gd name="connsiteY9" fmla="*/ 2763672 h 2763672"/>
              <a:gd name="connsiteX10" fmla="*/ 704946 w 2982935"/>
              <a:gd name="connsiteY10" fmla="*/ 2685317 h 2763672"/>
              <a:gd name="connsiteX11" fmla="*/ 347327 w 2982935"/>
              <a:gd name="connsiteY11" fmla="*/ 2266711 h 2763672"/>
              <a:gd name="connsiteX12" fmla="*/ 230954 w 2982935"/>
              <a:gd name="connsiteY12" fmla="*/ 2095212 h 2763672"/>
              <a:gd name="connsiteX13" fmla="*/ 0 w 2982935"/>
              <a:gd name="connsiteY13" fmla="*/ 1554893 h 2763672"/>
              <a:gd name="connsiteX14" fmla="*/ 139546 w 2982935"/>
              <a:gd name="connsiteY14" fmla="*/ 972991 h 2763672"/>
              <a:gd name="connsiteX15" fmla="*/ 524383 w 2982935"/>
              <a:gd name="connsiteY15" fmla="*/ 472981 h 2763672"/>
              <a:gd name="connsiteX16" fmla="*/ 1080770 w 2982935"/>
              <a:gd name="connsiteY16" fmla="*/ 126226 h 2763672"/>
              <a:gd name="connsiteX17" fmla="*/ 1707059 w 2982935"/>
              <a:gd name="connsiteY17" fmla="*/ 0 h 276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82935" h="2763672">
                <a:moveTo>
                  <a:pt x="1707059" y="0"/>
                </a:moveTo>
                <a:cubicBezTo>
                  <a:pt x="1903190" y="0"/>
                  <a:pt x="2083702" y="39504"/>
                  <a:pt x="2243667" y="117307"/>
                </a:cubicBezTo>
                <a:cubicBezTo>
                  <a:pt x="2393582" y="190279"/>
                  <a:pt x="2525254" y="296787"/>
                  <a:pt x="2635032" y="433812"/>
                </a:cubicBezTo>
                <a:cubicBezTo>
                  <a:pt x="2859393" y="713964"/>
                  <a:pt x="2982935" y="1112094"/>
                  <a:pt x="2982935" y="1554893"/>
                </a:cubicBezTo>
                <a:cubicBezTo>
                  <a:pt x="2982935" y="1731557"/>
                  <a:pt x="2935118" y="1873344"/>
                  <a:pt x="2827963" y="2014661"/>
                </a:cubicBezTo>
                <a:cubicBezTo>
                  <a:pt x="2715879" y="2162485"/>
                  <a:pt x="2547465" y="2298637"/>
                  <a:pt x="2369129" y="2442771"/>
                </a:cubicBezTo>
                <a:cubicBezTo>
                  <a:pt x="2336227" y="2469331"/>
                  <a:pt x="2302237" y="2496831"/>
                  <a:pt x="2268247" y="2524664"/>
                </a:cubicBezTo>
                <a:cubicBezTo>
                  <a:pt x="2192186" y="2586939"/>
                  <a:pt x="2121261" y="2643853"/>
                  <a:pt x="2052930" y="2694193"/>
                </a:cubicBezTo>
                <a:lnTo>
                  <a:pt x="1953421" y="2763672"/>
                </a:lnTo>
                <a:lnTo>
                  <a:pt x="814328" y="2763672"/>
                </a:lnTo>
                <a:lnTo>
                  <a:pt x="704946" y="2685317"/>
                </a:lnTo>
                <a:cubicBezTo>
                  <a:pt x="578653" y="2581245"/>
                  <a:pt x="461419" y="2442922"/>
                  <a:pt x="347327" y="2266711"/>
                </a:cubicBezTo>
                <a:cubicBezTo>
                  <a:pt x="307512" y="2205208"/>
                  <a:pt x="268593" y="2149271"/>
                  <a:pt x="230954" y="2095212"/>
                </a:cubicBezTo>
                <a:cubicBezTo>
                  <a:pt x="74958" y="1871063"/>
                  <a:pt x="0" y="1754495"/>
                  <a:pt x="0" y="1554893"/>
                </a:cubicBezTo>
                <a:cubicBezTo>
                  <a:pt x="0" y="1356701"/>
                  <a:pt x="46984" y="1160921"/>
                  <a:pt x="139546" y="972991"/>
                </a:cubicBezTo>
                <a:cubicBezTo>
                  <a:pt x="230122" y="789150"/>
                  <a:pt x="359617" y="620872"/>
                  <a:pt x="524383" y="472981"/>
                </a:cubicBezTo>
                <a:cubicBezTo>
                  <a:pt x="686332" y="327572"/>
                  <a:pt x="878686" y="207651"/>
                  <a:pt x="1080770" y="126226"/>
                </a:cubicBezTo>
                <a:cubicBezTo>
                  <a:pt x="1288295" y="42456"/>
                  <a:pt x="1499085" y="0"/>
                  <a:pt x="1707059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Grafika 4" descr="Wibracje telefonu z wypełnieniem pełnym">
            <a:extLst>
              <a:ext uri="{FF2B5EF4-FFF2-40B4-BE49-F238E27FC236}">
                <a16:creationId xmlns:a16="http://schemas.microsoft.com/office/drawing/2014/main" id="{E0BAE185-5AD6-C557-DF29-D62BA5E0A7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3801482" y="4635281"/>
            <a:ext cx="1785583" cy="178558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5015A5-D9DE-343A-9D5D-59C98601E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64" y="2065714"/>
            <a:ext cx="5707378" cy="4501966"/>
          </a:xfrm>
        </p:spPr>
        <p:txBody>
          <a:bodyPr anchor="t">
            <a:normAutofit fontScale="77500" lnSpcReduction="20000"/>
          </a:bodyPr>
          <a:lstStyle/>
          <a:p>
            <a:r>
              <a:rPr lang="pl-PL" dirty="0">
                <a:ea typeface="Meiryo"/>
              </a:rPr>
              <a:t>Behawioralne uzależnienie to uzależnienie od dokonywania pewnych czynności, takich jak zakupy, gry komputerowe, używanie telefonu, masturbacja. </a:t>
            </a:r>
          </a:p>
          <a:p>
            <a:r>
              <a:rPr lang="pl-PL" dirty="0">
                <a:ea typeface="Meiryo"/>
              </a:rPr>
              <a:t>Skutki uzależnień behawioralnych </a:t>
            </a: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rozdrażnienie </a:t>
            </a: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problemy ze snem 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agresywne zachowania 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zmiany w wyglądzie (np. wychudzenie, zaniedbanie higieny) 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trudności z koncentracją 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spadek zainteresowań 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brak motywacji </a:t>
            </a:r>
            <a:endParaRPr lang="pl-PL" dirty="0">
              <a:ea typeface="Meiryo"/>
            </a:endParaRPr>
          </a:p>
          <a:p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09476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123B75A-7DC4-3E86-1A68-A1596E6C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543" y="1833229"/>
            <a:ext cx="3577022" cy="2934031"/>
          </a:xfrm>
        </p:spPr>
        <p:txBody>
          <a:bodyPr anchor="ctr">
            <a:normAutofit/>
          </a:bodyPr>
          <a:lstStyle/>
          <a:p>
            <a:r>
              <a:rPr lang="pl-PL" dirty="0">
                <a:ea typeface="Meiryo"/>
              </a:rPr>
              <a:t>Gdzie zgłosić się po pomoc? </a:t>
            </a:r>
            <a:endParaRPr lang="pl-PL">
              <a:ea typeface="Meiryo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3482B6-C190-800C-8FE8-9428EB65F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601" y="487825"/>
            <a:ext cx="6415201" cy="5887709"/>
          </a:xfrm>
        </p:spPr>
        <p:txBody>
          <a:bodyPr vert="horz" lIns="109728" tIns="109728" rIns="109728" bIns="91440" rtlCol="0" anchor="ctr">
            <a:normAutofit lnSpcReduction="10000"/>
          </a:bodyPr>
          <a:lstStyle/>
          <a:p>
            <a:pPr algn="just">
              <a:lnSpc>
                <a:spcPct val="130000"/>
              </a:lnSpc>
            </a:pPr>
            <a:r>
              <a:rPr lang="pl-PL" sz="1200" b="1" dirty="0">
                <a:ea typeface="+mn-lt"/>
                <a:cs typeface="+mn-lt"/>
              </a:rPr>
              <a:t>Dla osób niepełnoletnich</a:t>
            </a:r>
            <a:r>
              <a:rPr lang="pl-PL" sz="1200" dirty="0">
                <a:ea typeface="+mn-lt"/>
                <a:cs typeface="+mn-lt"/>
              </a:rPr>
              <a:t> </a:t>
            </a:r>
          </a:p>
          <a:p>
            <a:pPr marL="285750" indent="-285750" algn="just">
              <a:lnSpc>
                <a:spcPct val="130000"/>
              </a:lnSpc>
              <a:buFont typeface="Arial"/>
              <a:buChar char="•"/>
            </a:pPr>
            <a:r>
              <a:rPr lang="pl-PL" sz="1200" dirty="0">
                <a:ea typeface="+mn-lt"/>
                <a:cs typeface="+mn-lt"/>
              </a:rPr>
              <a:t>Skontaktować się ze szkolnym psychologiem, pedagogiem bądź pedagogiem specjalnym </a:t>
            </a:r>
            <a:endParaRPr lang="en-US" sz="1200">
              <a:ea typeface="Meiryo"/>
            </a:endParaRPr>
          </a:p>
          <a:p>
            <a:pPr marL="285750" indent="-285750" algn="just">
              <a:lnSpc>
                <a:spcPct val="130000"/>
              </a:lnSpc>
              <a:buFont typeface="Arial"/>
              <a:buChar char="•"/>
            </a:pPr>
            <a:r>
              <a:rPr lang="pl-PL" sz="1200" dirty="0">
                <a:ea typeface="+mn-lt"/>
                <a:cs typeface="+mn-lt"/>
              </a:rPr>
              <a:t>Skontaktować się ze Stowarzyszeniem Monar: Oddział dla dzieci i młodzieży tel. 71 337 24 07, Aleja Jarzębinowa 14/1653-120 Wrocław</a:t>
            </a:r>
            <a:endParaRPr lang="pl-PL" sz="1200" dirty="0">
              <a:ea typeface="Meiryo"/>
            </a:endParaRPr>
          </a:p>
          <a:p>
            <a:pPr marL="285750" indent="-285750" algn="just">
              <a:lnSpc>
                <a:spcPct val="130000"/>
              </a:lnSpc>
              <a:buFont typeface="Arial"/>
              <a:buChar char="•"/>
            </a:pPr>
            <a:r>
              <a:rPr lang="pl-PL" sz="1200" dirty="0">
                <a:ea typeface="+mn-lt"/>
                <a:cs typeface="+mn-lt"/>
              </a:rPr>
              <a:t>Skontaktować się z Telefonem Zaufania dla Rodzin </a:t>
            </a:r>
            <a:br>
              <a:rPr lang="pl-PL" sz="1200" dirty="0">
                <a:ea typeface="+mn-lt"/>
                <a:cs typeface="+mn-lt"/>
              </a:rPr>
            </a:br>
            <a:r>
              <a:rPr lang="pl-PL" sz="1200" dirty="0">
                <a:ea typeface="+mn-lt"/>
                <a:cs typeface="+mn-lt"/>
              </a:rPr>
              <a:t>z Problemem Uzależnienia — telefon jest prowadzony przez Warszawskie Towarzystwo Rodzin i Przyjaciół Dzieci, 22 844 44 70 </a:t>
            </a:r>
            <a:endParaRPr lang="pl-PL" sz="1200" dirty="0">
              <a:ea typeface="Meiryo"/>
            </a:endParaRPr>
          </a:p>
          <a:p>
            <a:pPr marL="285750" indent="-285750" algn="just">
              <a:lnSpc>
                <a:spcPct val="130000"/>
              </a:lnSpc>
              <a:buFont typeface="Arial"/>
              <a:buChar char="•"/>
            </a:pPr>
            <a:r>
              <a:rPr lang="pl-PL" sz="1200" dirty="0">
                <a:ea typeface="+mn-lt"/>
                <a:cs typeface="+mn-lt"/>
              </a:rPr>
              <a:t>Skontaktować się z Ośrodkiem Środowiskowej Opieki Psychologicznej i Psychoterapeutycznej dla dzieci </a:t>
            </a:r>
            <a:br>
              <a:rPr lang="pl-PL" sz="1200" dirty="0">
                <a:ea typeface="+mn-lt"/>
                <a:cs typeface="+mn-lt"/>
              </a:rPr>
            </a:br>
            <a:r>
              <a:rPr lang="pl-PL" sz="1200" dirty="0">
                <a:ea typeface="+mn-lt"/>
                <a:cs typeface="+mn-lt"/>
              </a:rPr>
              <a:t>i młodzieży, tel. 71 3556361, 713556518, 713556932, Ośrodek działa w Przychodni Zdrowia Psychicznego</a:t>
            </a:r>
            <a:br>
              <a:rPr lang="pl-PL" sz="1200" dirty="0">
                <a:ea typeface="+mn-lt"/>
                <a:cs typeface="+mn-lt"/>
              </a:rPr>
            </a:br>
            <a:r>
              <a:rPr lang="pl-PL" sz="1200" dirty="0">
                <a:ea typeface="+mn-lt"/>
                <a:cs typeface="+mn-lt"/>
              </a:rPr>
              <a:t> i Leczenia Uzależnień, Wrocław, ul Lindego 19-21</a:t>
            </a:r>
            <a:endParaRPr lang="pl-PL" sz="1200" dirty="0">
              <a:ea typeface="Meiryo"/>
            </a:endParaRPr>
          </a:p>
          <a:p>
            <a:pPr algn="just">
              <a:lnSpc>
                <a:spcPct val="130000"/>
              </a:lnSpc>
            </a:pPr>
            <a:r>
              <a:rPr lang="pl-PL" sz="1200" b="1" dirty="0">
                <a:ea typeface="Meiryo"/>
              </a:rPr>
              <a:t>Dla osób pełnoletnich </a:t>
            </a:r>
          </a:p>
          <a:p>
            <a:pPr marL="171450" indent="-1714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200" dirty="0">
                <a:ea typeface="+mn-lt"/>
                <a:cs typeface="+mn-lt"/>
              </a:rPr>
              <a:t>Stowarzyszenie Katolicki Ruch Antynarkotyczny KARAN, rejestracja telefoniczna (727 577 510) lub osobista </a:t>
            </a:r>
            <a:br>
              <a:rPr lang="pl-PL" sz="1200" dirty="0">
                <a:ea typeface="+mn-lt"/>
                <a:cs typeface="+mn-lt"/>
              </a:rPr>
            </a:br>
            <a:r>
              <a:rPr lang="pl-PL" sz="1200" dirty="0">
                <a:ea typeface="+mn-lt"/>
                <a:cs typeface="+mn-lt"/>
              </a:rPr>
              <a:t>od poniedziałku do piątku w godz. 10:00 – 14:00, </a:t>
            </a:r>
            <a:br>
              <a:rPr lang="pl-PL" sz="1200" dirty="0">
                <a:ea typeface="+mn-lt"/>
                <a:cs typeface="+mn-lt"/>
              </a:rPr>
            </a:br>
            <a:r>
              <a:rPr lang="pl-PL" sz="1200" dirty="0">
                <a:ea typeface="+mn-lt"/>
                <a:cs typeface="+mn-lt"/>
              </a:rPr>
              <a:t>ul. Traugutta 119/1, 50-419 Wrocław</a:t>
            </a:r>
            <a:endParaRPr lang="pl-PL" sz="1200">
              <a:ea typeface="Meiryo"/>
            </a:endParaRPr>
          </a:p>
          <a:p>
            <a:pPr marL="171450" indent="-171450" algn="just">
              <a:buFont typeface="Arial" panose="020B0503020204020204" pitchFamily="34" charset="0"/>
              <a:buChar char="•"/>
            </a:pPr>
            <a:r>
              <a:rPr lang="pl-PL" sz="1200" dirty="0">
                <a:ea typeface="Meiryo"/>
              </a:rPr>
              <a:t>Dolnośląskie Centrum Zdrowia Psychicznego, </a:t>
            </a:r>
            <a:r>
              <a:rPr lang="pl-PL" sz="1200" dirty="0">
                <a:ea typeface="+mn-lt"/>
                <a:cs typeface="+mn-lt"/>
              </a:rPr>
              <a:t>tel. 519 618 112, Wybrzeże J. Conrada-Korzeniowskiego 18, 50-226 Wrocław</a:t>
            </a:r>
            <a:endParaRPr lang="pl-PL" sz="12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859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58D07D-EFAD-DA58-D06C-BB1A569B3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pl-PL" dirty="0">
                <a:ea typeface="Meiryo"/>
              </a:rPr>
              <a:t>Spis treści </a:t>
            </a:r>
            <a:endParaRPr lang="pl-PL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D77898-86BE-CC6D-B752-8701DEBF0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vert="horz" lIns="109728" tIns="109728" rIns="109728" bIns="91440" rtlCol="0" anchor="ctr"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pl-PL" dirty="0">
                <a:ea typeface="Meiryo"/>
              </a:rPr>
              <a:t>Czym jest uzależnienie?</a:t>
            </a:r>
            <a:endParaRPr lang="pl-PL" dirty="0"/>
          </a:p>
          <a:p>
            <a:pPr marL="342900" indent="-342900">
              <a:buAutoNum type="arabicPeriod"/>
            </a:pPr>
            <a:r>
              <a:rPr lang="pl-PL" dirty="0">
                <a:ea typeface="Meiryo"/>
              </a:rPr>
              <a:t>Zachowania, które mogą świadczyć o uzależnieniu u ucznia. </a:t>
            </a:r>
          </a:p>
          <a:p>
            <a:pPr marL="342900" indent="-342900">
              <a:buAutoNum type="arabicPeriod"/>
            </a:pPr>
            <a:r>
              <a:rPr lang="pl-PL" dirty="0">
                <a:ea typeface="Meiryo"/>
              </a:rPr>
              <a:t>Zespół abstynencyjny </a:t>
            </a:r>
          </a:p>
          <a:p>
            <a:pPr marL="342900" indent="-342900">
              <a:buAutoNum type="arabicPeriod"/>
            </a:pPr>
            <a:r>
              <a:rPr lang="pl-PL" dirty="0">
                <a:ea typeface="Meiryo"/>
              </a:rPr>
              <a:t>Długofalowe skutki uzależnienia od: papierosów tradycyjnych, papierosów elektronicznych, alkoholu, narkotyków i dopalaczy, uzależnień behawioralnych.</a:t>
            </a:r>
          </a:p>
          <a:p>
            <a:pPr marL="342900" indent="-342900">
              <a:buAutoNum type="arabicPeriod"/>
            </a:pPr>
            <a:r>
              <a:rPr lang="pl-PL" dirty="0">
                <a:ea typeface="Meiryo"/>
              </a:rPr>
              <a:t>Gdzie zgłosić się po pomoc? </a:t>
            </a:r>
          </a:p>
          <a:p>
            <a:pPr marL="342900" indent="-342900">
              <a:buAutoNum type="arabicPeriod"/>
            </a:pPr>
            <a:endParaRPr lang="pl-PL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93904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D073F5F-94A6-AA0F-0A1D-487E17DC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pPr algn="ctr"/>
            <a:r>
              <a:rPr lang="pl-PL" dirty="0">
                <a:ea typeface="Meiryo"/>
              </a:rPr>
              <a:t>Czym jest </a:t>
            </a:r>
            <a:r>
              <a:rPr lang="pl-PL" dirty="0" err="1">
                <a:ea typeface="Meiryo"/>
              </a:rPr>
              <a:t>użależnienie</a:t>
            </a:r>
            <a:r>
              <a:rPr lang="pl-PL" dirty="0">
                <a:ea typeface="Meiryo"/>
              </a:rPr>
              <a:t>?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023F6C-4220-E47B-A589-3A6B7ED6E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560" y="2032841"/>
            <a:ext cx="9128166" cy="4827867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 algn="just"/>
            <a:r>
              <a:rPr lang="pl-PL" i="1" dirty="0">
                <a:ea typeface="+mn-lt"/>
                <a:cs typeface="+mn-lt"/>
              </a:rPr>
              <a:t>Uzależnienie – nabyty stan zaburzenia zdrowia psychicznego i fizycznego, który charakteryzuje się okresowym lub stałym przymusem wykonywania określonej czynności lub zażywania psychoaktywnej substancji chemicznej. </a:t>
            </a:r>
            <a:br>
              <a:rPr lang="pl-PL" i="1" dirty="0">
                <a:ea typeface="+mn-lt"/>
                <a:cs typeface="+mn-lt"/>
              </a:rPr>
            </a:br>
            <a:r>
              <a:rPr lang="pl-PL" i="1" dirty="0">
                <a:ea typeface="+mn-lt"/>
                <a:cs typeface="+mn-lt"/>
              </a:rPr>
              <a:t>W początkowej fazie środek psychoaktywny </a:t>
            </a:r>
            <a:br>
              <a:rPr lang="pl-PL" i="1" dirty="0">
                <a:ea typeface="+mn-lt"/>
                <a:cs typeface="+mn-lt"/>
              </a:rPr>
            </a:br>
            <a:r>
              <a:rPr lang="pl-PL" i="1" dirty="0">
                <a:ea typeface="+mn-lt"/>
                <a:cs typeface="+mn-lt"/>
              </a:rPr>
              <a:t>czy daną czynność traktuje się jako możliwość doznania przyjemności. W późniejszych etapach dana rzecz przestaje sprawiać przyjemność i pojawia się przymus brania/robienia tego, żeby poczuć się spokojnym. Wtedy też na uzależnienie przeznacza się coraz więcej czasu i środków, co prowadzi </a:t>
            </a:r>
            <a:br>
              <a:rPr lang="pl-PL" i="1" dirty="0">
                <a:ea typeface="+mn-lt"/>
                <a:cs typeface="+mn-lt"/>
              </a:rPr>
            </a:br>
            <a:r>
              <a:rPr lang="pl-PL" i="1" dirty="0">
                <a:ea typeface="+mn-lt"/>
                <a:cs typeface="+mn-lt"/>
              </a:rPr>
              <a:t>do zaniedbań swoich obowiązków, relacji między ludzkich </a:t>
            </a:r>
            <a:br>
              <a:rPr lang="pl-PL" i="1" dirty="0">
                <a:ea typeface="+mn-lt"/>
                <a:cs typeface="+mn-lt"/>
              </a:rPr>
            </a:br>
            <a:r>
              <a:rPr lang="pl-PL" i="1" dirty="0">
                <a:ea typeface="+mn-lt"/>
                <a:cs typeface="+mn-lt"/>
              </a:rPr>
              <a:t>i zdrowia psychicznego i fizycznego.  </a:t>
            </a:r>
            <a:endParaRPr lang="en-US" i="1">
              <a:ea typeface="Meiryo"/>
            </a:endParaRPr>
          </a:p>
          <a:p>
            <a:endParaRPr lang="pl-PL" i="1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38205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9DB17D-5BC9-786B-8A6E-03C81C5F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3000" b="0">
                <a:ea typeface="+mj-lt"/>
                <a:cs typeface="+mj-lt"/>
              </a:rPr>
              <a:t>Zachowania, które mogą świadczyć o uzależnieniu u ucznia. </a:t>
            </a:r>
            <a:endParaRPr lang="pl-PL" sz="3000">
              <a:ea typeface="Meiryo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12BD2-08BC-71ED-F892-02A579F52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714" y="5903"/>
            <a:ext cx="7343821" cy="6865664"/>
          </a:xfrm>
        </p:spPr>
        <p:txBody>
          <a:bodyPr anchor="ctr">
            <a:normAutofit fontScale="62500" lnSpcReduction="20000"/>
          </a:bodyPr>
          <a:lstStyle/>
          <a:p>
            <a:pPr marL="342900" indent="-342900">
              <a:buFont typeface="Arial" panose="020B0503020204020204" pitchFamily="34" charset="0"/>
              <a:buChar char="•"/>
            </a:pPr>
            <a:r>
              <a:rPr lang="pl-PL" sz="1900" dirty="0">
                <a:ea typeface="+mn-lt"/>
                <a:cs typeface="+mn-lt"/>
              </a:rPr>
              <a:t>ospałość, otępienie, apatia</a:t>
            </a:r>
            <a:endParaRPr lang="pl-PL" sz="1900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przygnębienie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nadmierne pobudzenie </a:t>
            </a:r>
            <a:endParaRPr lang="pl-PL" sz="19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agresja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nienaturalna pewność siebie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zaburzenia snu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na przemian występujące pobudzenie i zmęczenie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wypowiedzi i zachowania nie mające związku z realną sytuacją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nieadekwatne do sytuacji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nadmierna gadatliwość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znaczne zwężenie źrenic w jasnym otoczeniu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szkliste oczy, przekrwione białka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brak zainteresowania nauką – niższe wyniki, wagary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nawiązanie nowych znajomości, zmiana dotychczasowej grupy rówieśniczej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zmiana stylu ubierania się, zachowania, słownictwa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kłamstwa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obniżenie aktywności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rezygnacja z dotychczasowych form spędzania czasu wolnego na rzecz nowych </a:t>
            </a:r>
            <a:endParaRPr lang="pl-PL" sz="190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posiadanie dziwnych przedmiotów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118090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C6D404-944E-4258-920E-5BD4FCE3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pl-PL" sz="2200">
                <a:ea typeface="Meiryo"/>
              </a:rPr>
              <a:t>Zespół abstynencyjny 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B978-906E-F9C0-2062-3E4A48A1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3147" y="589762"/>
            <a:ext cx="6464974" cy="6373301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pl-PL" sz="1400" dirty="0">
                <a:ea typeface="+mn-lt"/>
                <a:cs typeface="+mn-lt"/>
              </a:rPr>
              <a:t>Jest zespołem objawów występującym u osób uzależnionych od określonej substancji, do ujawnienia którego dochodzi w sytuacji zaprzestania przyjmowania danej substancji lub zmniejszenia jej dawek. Do najczęstszych objawów należą: </a:t>
            </a:r>
            <a:endParaRPr lang="pl-PL" sz="1400" dirty="0">
              <a:ea typeface="Meiryo"/>
            </a:endParaRPr>
          </a:p>
          <a:p>
            <a:pPr marL="171450" indent="-1714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Duszności </a:t>
            </a:r>
          </a:p>
          <a:p>
            <a:pPr marL="171450" indent="-1714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Potliwość                         </a:t>
            </a:r>
          </a:p>
          <a:p>
            <a:pPr marL="171450" indent="-1714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Drżenie I bóle mięśniowe     </a:t>
            </a:r>
          </a:p>
          <a:p>
            <a:pPr marL="171450" indent="-1714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Bezsenność </a:t>
            </a:r>
          </a:p>
          <a:p>
            <a:pPr marL="171450" indent="-1714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Nadmierna lękliwość             - 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+mn-lt"/>
                <a:cs typeface="+mn-lt"/>
              </a:rPr>
              <a:t>Biegunka 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Dreszcze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Nadwrażliwość na światło 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Zaburzenia świadomości 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Duszności 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r>
              <a:rPr lang="pl-PL" sz="1400" dirty="0">
                <a:ea typeface="Meiryo"/>
              </a:rPr>
              <a:t>Przyśpieszone akcja serca</a:t>
            </a:r>
          </a:p>
          <a:p>
            <a:pPr marL="285750" indent="-285750" algn="just">
              <a:lnSpc>
                <a:spcPct val="130000"/>
              </a:lnSpc>
              <a:buFont typeface="Arial" panose="020B0503020204020204" pitchFamily="34" charset="0"/>
              <a:buChar char="•"/>
            </a:pPr>
            <a:endParaRPr lang="pl-PL" sz="1100" dirty="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Calibri" panose="020B0503020204020204" pitchFamily="34" charset="0"/>
              <a:buChar char="-"/>
            </a:pPr>
            <a:endParaRPr lang="en-US" sz="1100" dirty="0">
              <a:ea typeface="Meiryo"/>
            </a:endParaRPr>
          </a:p>
          <a:p>
            <a:pPr marL="285750" indent="-285750">
              <a:lnSpc>
                <a:spcPct val="130000"/>
              </a:lnSpc>
              <a:buFont typeface="Calibri" panose="020B0503020204020204" pitchFamily="34" charset="0"/>
              <a:buChar char="-"/>
            </a:pPr>
            <a:endParaRPr lang="en-US" sz="110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27826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1F1BD3-05AF-5F56-03CC-0C603D9D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65" y="601064"/>
            <a:ext cx="5185645" cy="1036039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pl-PL" dirty="0"/>
              <a:t>Papierosy</a:t>
            </a:r>
            <a:r>
              <a:rPr lang="en-US" dirty="0"/>
              <a:t> </a:t>
            </a:r>
            <a:r>
              <a:rPr lang="pl-PL" dirty="0"/>
              <a:t>tradycyjne</a:t>
            </a:r>
            <a:endParaRPr lang="pl-PL" dirty="0">
              <a:ea typeface="Meiryo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C3EF00A-5CE1-ACCE-5B2D-B258C9CEB9E9}"/>
              </a:ext>
            </a:extLst>
          </p:cNvPr>
          <p:cNvSpPr txBox="1"/>
          <p:nvPr/>
        </p:nvSpPr>
        <p:spPr>
          <a:xfrm>
            <a:off x="805613" y="1939177"/>
            <a:ext cx="5296964" cy="4536514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t" anchorCtr="0" forceAA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brzydki zapach z ust 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pogorszenie pamięci </a:t>
            </a:r>
            <a:endParaRPr lang="pl-PL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drażliwość </a:t>
            </a:r>
            <a:endParaRPr lang="pl-PL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problemy ze snem w przyszłości problemy z układem krążeniowo-naczyniowym </a:t>
            </a:r>
            <a:endParaRPr lang="pl-PL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problemy z układem hormonalnym</a:t>
            </a:r>
            <a:endParaRPr lang="pl-PL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częstsze infekcje dróg oddechowych</a:t>
            </a:r>
            <a:endParaRPr lang="pl-PL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częstsze problemy dentystyczne</a:t>
            </a:r>
            <a:endParaRPr lang="pl-PL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marL="285750" indent="-285750">
              <a:lnSpc>
                <a:spcPct val="140000"/>
              </a:lnSpc>
              <a:spcBef>
                <a:spcPts val="930"/>
              </a:spcBef>
              <a:buFont typeface="Arial" panose="020B0503020204020204" pitchFamily="34" charset="0"/>
              <a:buChar char="•"/>
            </a:pPr>
            <a:r>
              <a:rPr lang="pl-PL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większe prawdopodobieństwo występowania nowotworu np. krtani, gardła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 </a:t>
            </a:r>
          </a:p>
        </p:txBody>
      </p:sp>
      <p:pic>
        <p:nvPicPr>
          <p:cNvPr id="26" name="Graphic 25" descr="Palenie">
            <a:extLst>
              <a:ext uri="{FF2B5EF4-FFF2-40B4-BE49-F238E27FC236}">
                <a16:creationId xmlns:a16="http://schemas.microsoft.com/office/drawing/2014/main" id="{1EC75A3D-0497-8B9C-6E9D-F3261DF09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7967" y="1934660"/>
            <a:ext cx="2988679" cy="29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1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EF82-7056-0FFD-3501-7CC60E3C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Meiryo"/>
              </a:rPr>
              <a:t>Papierosy elektroniczne</a:t>
            </a:r>
            <a:r>
              <a:rPr lang="en-US" dirty="0">
                <a:ea typeface="Meiryo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6B50E-99A9-FD54-95DC-B8583E9C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7500" lnSpcReduction="20000"/>
          </a:bodyPr>
          <a:lstStyle/>
          <a:p>
            <a:r>
              <a:rPr lang="en-US" b="1" dirty="0"/>
              <a:t>C</a:t>
            </a:r>
            <a:r>
              <a:rPr lang="pl-PL" b="1" dirty="0"/>
              <a:t>o zawierają e-papierosy?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Aerozol z e-papierosa, który użytkownicy wdychają i wydychają z urządzenia, może zawierać szkodliwe i potencjalnie szkodliwe substancje, takie jak: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nikotyna,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bardzo drobne cząsteczki, które mogą być wdychane głęboko do płuc,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aromaty, takie jak </a:t>
            </a:r>
            <a:r>
              <a:rPr lang="pl-PL" dirty="0" err="1">
                <a:ea typeface="+mn-lt"/>
                <a:cs typeface="+mn-lt"/>
              </a:rPr>
              <a:t>diacetyl</a:t>
            </a:r>
            <a:endParaRPr lang="pl-PL" dirty="0" err="1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lotne związki organiczne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substancje chemiczne powodujące raka</a:t>
            </a:r>
            <a:endParaRPr lang="pl-PL" dirty="0">
              <a:ea typeface="Meiryo"/>
            </a:endParaRPr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metale ciężkie, takie jak nikiel, cyna i ołów.</a:t>
            </a:r>
          </a:p>
          <a:p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03791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DA74F4-A575-F59C-918E-74DC767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a typeface="Meiryo"/>
              </a:rPr>
              <a:t>Papierosy elektroniczne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6D59CB-3139-0565-105A-C4493CCF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0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Glikol propylenowy i gliceryna to substancje należące do grupy alkoholi. Są bezpieczne dla zdrowia i wykorzystuje się je do produkcji leków i kosmetyków. W związku z tym, że wszystkie substancje zawarte w płynie do e-papierosa są podgrzewane przez grzałkę, przebadano właściwości gliceryny i glikolu po podgrzaniu. Według badań wyższa temperatura powoduje toksyczność tych związków.</a:t>
            </a:r>
          </a:p>
          <a:p>
            <a:r>
              <a:rPr lang="pl-PL" dirty="0">
                <a:ea typeface="+mn-lt"/>
                <a:cs typeface="+mn-lt"/>
              </a:rPr>
              <a:t>Palenie e-papierosów prowadzi do: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zwężenia dróg oddechowych (w takim samym stopniu jak po zapaleniu zwykłego papierosa),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wzrostu ciśnienia krwi, 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przyspieszenia bicia serca,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zmniejszenia elastyczności naczyń krwionośnych. </a:t>
            </a:r>
            <a:endParaRPr lang="pl-PL" dirty="0"/>
          </a:p>
          <a:p>
            <a:endParaRPr lang="pl-PL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14883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9406BA-1C85-7C50-20E0-7D1E6815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894" y="210388"/>
            <a:ext cx="5624118" cy="926652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pl-P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Alkohol </a:t>
            </a: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Graphic 6" descr="Butelka">
            <a:extLst>
              <a:ext uri="{FF2B5EF4-FFF2-40B4-BE49-F238E27FC236}">
                <a16:creationId xmlns:a16="http://schemas.microsoft.com/office/drawing/2014/main" id="{59C6F32F-160C-2FE8-1F19-26009F387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571" y="1794394"/>
            <a:ext cx="3217333" cy="3217333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EFF3F96-40A1-AEC6-8070-BC3623DB7CC5}"/>
              </a:ext>
            </a:extLst>
          </p:cNvPr>
          <p:cNvSpPr txBox="1"/>
          <p:nvPr/>
        </p:nvSpPr>
        <p:spPr>
          <a:xfrm>
            <a:off x="5770010" y="1389528"/>
            <a:ext cx="5732318" cy="50436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brak sprawności intelektualnej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solidFill>
                  <a:srgbClr val="000000"/>
                </a:solidFill>
                <a:latin typeface="Meiryo"/>
                <a:ea typeface="Meiryo"/>
                <a:cs typeface="Calibri"/>
              </a:rPr>
              <a:t>zaburzenia koncentracji uwagi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solidFill>
                  <a:srgbClr val="000000"/>
                </a:solidFill>
                <a:latin typeface="Meiryo"/>
                <a:ea typeface="Meiryo"/>
                <a:cs typeface="Calibri"/>
              </a:rPr>
              <a:t>zaburzenia pamięci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zwiększoną męczliwość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wzmożoną drażliwość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pobudliwość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skłonność do irytacji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agresywność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obniżenie aktywności psychicznej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problemy w nauce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niezdyscyplinowanie</a:t>
            </a:r>
          </a:p>
          <a:p>
            <a:pPr>
              <a:lnSpc>
                <a:spcPct val="150000"/>
              </a:lnSpc>
              <a:buChar char="•"/>
            </a:pPr>
            <a:r>
              <a:rPr lang="pl-PL" i="1" dirty="0">
                <a:latin typeface="Meiryo"/>
                <a:ea typeface="Meiryo"/>
                <a:cs typeface="Calibri"/>
              </a:rPr>
              <a:t>problemy wychowawcze</a:t>
            </a:r>
          </a:p>
        </p:txBody>
      </p:sp>
    </p:spTree>
    <p:extLst>
      <p:ext uri="{BB962C8B-B14F-4D97-AF65-F5344CB8AC3E}">
        <p14:creationId xmlns:p14="http://schemas.microsoft.com/office/powerpoint/2010/main" val="405441713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SketchLinesVTI</vt:lpstr>
      <vt:lpstr>Co warto wiedzieć o uzależnieniu? Przyczyny, skutki, profilaktyka </vt:lpstr>
      <vt:lpstr>Spis treści </vt:lpstr>
      <vt:lpstr>Czym jest użależnienie? </vt:lpstr>
      <vt:lpstr>Zachowania, które mogą świadczyć o uzależnieniu u ucznia. </vt:lpstr>
      <vt:lpstr>Zespół abstynencyjny </vt:lpstr>
      <vt:lpstr>Papierosy tradycyjne</vt:lpstr>
      <vt:lpstr>Papierosy elektroniczne </vt:lpstr>
      <vt:lpstr>Papierosy elektroniczne </vt:lpstr>
      <vt:lpstr>Alkohol </vt:lpstr>
      <vt:lpstr>Narkotyki i dopalacze </vt:lpstr>
      <vt:lpstr>Uzależnienia behawioralne </vt:lpstr>
      <vt:lpstr>Gdzie zgłosić się po pomoc?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384</cp:revision>
  <dcterms:created xsi:type="dcterms:W3CDTF">2023-01-16T07:06:32Z</dcterms:created>
  <dcterms:modified xsi:type="dcterms:W3CDTF">2023-01-24T12:12:57Z</dcterms:modified>
</cp:coreProperties>
</file>