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5" r:id="rId7"/>
    <p:sldId id="267" r:id="rId8"/>
    <p:sldId id="268" r:id="rId9"/>
    <p:sldId id="263" r:id="rId10"/>
    <p:sldId id="264" r:id="rId11"/>
    <p:sldId id="269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8E6C8D-4244-12C5-D58E-2866BD49E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E524E3A-F2FB-94FB-0653-0648BFA6B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14010C-CC60-9583-EAC2-AA7E4732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15B88F-952A-F7E5-46FB-0A467C7F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294971B-24FF-B29F-FB4E-26F96D066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359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CE7AB5-74CB-E23A-AB88-7E58AB8AD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F610900-1836-B512-A203-E6295FA69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43B724-DFEA-E598-C1C8-F1AE11947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CC1ED6-F663-1415-DA25-353BC9AC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F0BC72-675A-4B0C-3863-C99CF743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667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04C0395-0354-7771-E137-9D5CB2472D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D55D891-D26F-3299-5912-E1734019F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EBB5C8C-364F-F805-0B38-5A0A9980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8E4003-B593-328F-7C61-C1129589E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D38B31-122F-4615-B3B9-C7C03852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002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F0B8CF-3912-65B9-5E45-D6FF225B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901DE5-6E1C-7A24-FFA1-F3AAB9081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C799AA-3C46-BA61-E6A2-60CA1AB84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E929E07-1E0C-7E76-8AC1-A6CCA0CD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0E781F0-1D29-C658-34F1-2DA58232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41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39B85C-DF80-E749-1CB0-911B859E5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BC6576D-1178-E448-8DE1-9AEC419CE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EDD13B-2DCE-D354-F810-54A7CCF81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1E1D129-0DB9-80A4-5B69-C352CB84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7B54D1-398B-B12B-42B5-6333B17C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391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13C355-CB4B-289A-800D-9D9CE7F5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529E31-5877-13C4-6BAB-CCD88B062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E2FD19A-E54B-9016-5E07-278AABA6A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15FCA38-8741-AB24-6127-A22D0AF8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5851811-51C9-44D6-5065-7B560A4A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0D79228-6B36-9807-829A-AE7C006BC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2869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5D6694-4AF7-7ED6-DE96-F82341C2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79172A2-D111-16DE-215E-329F9184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CB6CE2-B405-593E-6948-B04311730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84E78E8-CFFD-03AA-AB9B-B21A700BBA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274273E-05D5-2F1C-3990-942CB4F76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6E3A5C6-F0A4-AD18-1246-7A8E3D514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11C77D2-1C63-9FB7-D298-9E6D04B3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CC39FFE-71FD-1A7B-E5C6-036CECC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47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B96262-AE05-87A5-4A65-32281E2F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9DA56B7-2D7B-6E35-0524-B4B19E3E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228C319-BB74-A958-85A1-2FEEB9952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C929C84-07B5-34D9-E4AD-A3C86D1C3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048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DD6BC32-5C11-2695-7236-8EC6A60D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FA3E913-3A3D-EEDA-954F-AC5DBCCE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6E10D3C-FF6B-4167-5C26-4630A91C9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6665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5D1D32-98CA-2937-B184-8163464A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09E775-3B42-1A3B-A051-1219CEE30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86673F9-4812-6251-2768-008FDD9D7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DF8E616-E2D2-2487-B991-F7085E80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EB7203B-4ED1-DB1E-FA26-88927B0D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8EFAB87-F522-3C90-2324-1E2D327AE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94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13501B-B1F8-9FA1-56E6-60839DCF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4B2A554-7DDD-C7BE-9136-498BF3850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162628-F258-8689-3C53-D3643A3EB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86EDBC6-054F-4E43-C06D-5643614A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F68B00-7236-B95A-E396-9B98E612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29CD17-89E8-BBD7-2309-FDF6ED4B1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307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0929928-3CAE-6AE1-D9D2-562F239FC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CCBEF73-CC6C-E064-875F-0DEDCECCE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C40B5D-1804-B981-7CFD-5F2DA7B0BE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8D302-3098-47CA-983E-8F692A4BB037}" type="datetimeFigureOut">
              <a:rPr lang="pl-PL" smtClean="0"/>
              <a:t>29.02.2024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29CE655-07C8-C840-C8BD-92745C303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1094A5-433F-E224-7B58-B159A5D3B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9279B-AC44-453D-B685-99A739816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05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3DA389B-114E-5CA1-0243-34988ABA7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03191"/>
            <a:ext cx="5383162" cy="3083593"/>
          </a:xfrm>
        </p:spPr>
        <p:txBody>
          <a:bodyPr anchor="b">
            <a:normAutofit/>
          </a:bodyPr>
          <a:lstStyle/>
          <a:p>
            <a:pPr algn="l"/>
            <a:r>
              <a:rPr lang="pl-PL" sz="5400" dirty="0"/>
              <a:t>Stany nagłego zatrzymania krążenia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DC25E10-061E-90D7-7619-833370425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4238874" cy="1572768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Autorzy: Krzysztof Malcherczyk</a:t>
            </a:r>
          </a:p>
          <a:p>
            <a:pPr algn="l"/>
            <a:r>
              <a:rPr lang="pl-PL" dirty="0"/>
              <a:t>                 Franciszek Maciątek  </a:t>
            </a:r>
          </a:p>
        </p:txBody>
      </p:sp>
      <p:sp>
        <p:nvSpPr>
          <p:cNvPr id="105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7C42825-0DD0-41BC-0283-4F501FADB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952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7BC6B1DA-FB6B-7C3E-F97B-3DD4A14B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Teraz czas na ćwiczenia praktyczne </a:t>
            </a:r>
          </a:p>
        </p:txBody>
      </p:sp>
      <p:pic>
        <p:nvPicPr>
          <p:cNvPr id="4" name="Symbol zastępczy zawartości 3" descr="Obraz zawierający strażak, ubranie robocze, Ratownik, osoba&#10;&#10;Opis wygenerowany automatycznie">
            <a:extLst>
              <a:ext uri="{FF2B5EF4-FFF2-40B4-BE49-F238E27FC236}">
                <a16:creationId xmlns:a16="http://schemas.microsoft.com/office/drawing/2014/main" id="{F563CB35-D76A-F780-2154-C3B01B6F7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770" r="-1" b="3673"/>
          <a:stretch/>
        </p:blipFill>
        <p:spPr>
          <a:xfrm>
            <a:off x="1" y="-7623"/>
            <a:ext cx="7760508" cy="6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1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6642E9-B5DF-D85B-4294-FCB4E6083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40" y="838013"/>
            <a:ext cx="4651204" cy="1426217"/>
          </a:xfrm>
        </p:spPr>
        <p:txBody>
          <a:bodyPr anchor="t">
            <a:normAutofit fontScale="90000"/>
          </a:bodyPr>
          <a:lstStyle/>
          <a:p>
            <a:r>
              <a:rPr lang="pl-PL" sz="5400" dirty="0"/>
              <a:t>Egzamin i jego Przebieg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603719-DC77-A66D-C89B-00D3FDDB4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506" y="2264230"/>
            <a:ext cx="5234538" cy="45937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3200" dirty="0"/>
              <a:t>Przebieg </a:t>
            </a:r>
          </a:p>
          <a:p>
            <a:pPr marL="0" indent="0">
              <a:buNone/>
            </a:pPr>
            <a:r>
              <a:rPr lang="pl-PL" sz="3200" dirty="0"/>
              <a:t>- losowanie zadania od 1 do 6 </a:t>
            </a:r>
          </a:p>
          <a:p>
            <a:pPr marL="0" indent="0">
              <a:buNone/>
            </a:pPr>
            <a:r>
              <a:rPr lang="pl-PL" sz="3200" dirty="0"/>
              <a:t>- wykonanie jak najlepiej zadania </a:t>
            </a:r>
          </a:p>
          <a:p>
            <a:pPr marL="0" indent="0">
              <a:buNone/>
            </a:pPr>
            <a:r>
              <a:rPr lang="pl-PL" sz="3200" dirty="0"/>
              <a:t>- ocena instruktorów </a:t>
            </a:r>
          </a:p>
          <a:p>
            <a:pPr marL="0" indent="0">
              <a:buNone/>
            </a:pPr>
            <a:r>
              <a:rPr lang="pl-PL" sz="3200" dirty="0"/>
              <a:t>- zaliczenie z EDB i ocena do  </a:t>
            </a:r>
            <a:r>
              <a:rPr lang="pl-PL" sz="3200" dirty="0" err="1"/>
              <a:t>librusia</a:t>
            </a: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r>
              <a:rPr lang="pl-PL" sz="3200" dirty="0"/>
              <a:t>POWODZENIA </a:t>
            </a:r>
            <a:r>
              <a:rPr lang="pl-PL" sz="3200" dirty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E2118A6-BC15-2E5E-30E4-1B0D362B8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77" b="-3"/>
          <a:stretch/>
        </p:blipFill>
        <p:spPr>
          <a:xfrm>
            <a:off x="6096000" y="838013"/>
            <a:ext cx="5234538" cy="5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5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04E418-5A5E-F56F-EFBC-C185934AD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l-PL" sz="4200"/>
              <a:t>Plan prezentacji, czego się nauczymy:</a:t>
            </a:r>
          </a:p>
        </p:txBody>
      </p:sp>
      <p:sp>
        <p:nvSpPr>
          <p:cNvPr id="206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67CEDD-FD67-A860-ABAA-8811546F5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966813"/>
          </a:xfrm>
        </p:spPr>
        <p:txBody>
          <a:bodyPr>
            <a:normAutofit fontScale="92500" lnSpcReduction="10000"/>
          </a:bodyPr>
          <a:lstStyle/>
          <a:p>
            <a:r>
              <a:rPr lang="pl-PL" sz="2400" dirty="0"/>
              <a:t>Bezpieczeństwo ratowników i miejsca zdarzenia </a:t>
            </a:r>
          </a:p>
          <a:p>
            <a:r>
              <a:rPr lang="pl-PL" sz="2400" dirty="0"/>
              <a:t>Procedury ratownicze </a:t>
            </a:r>
          </a:p>
          <a:p>
            <a:r>
              <a:rPr lang="pl-PL" sz="2400" dirty="0"/>
              <a:t>Jak udrożnić drogi oddechowe</a:t>
            </a:r>
          </a:p>
          <a:p>
            <a:r>
              <a:rPr lang="pl-PL" sz="2400" dirty="0"/>
              <a:t>Częstotliwość dla różnych grup wiekowych  wykonywania RKO </a:t>
            </a:r>
          </a:p>
          <a:p>
            <a:r>
              <a:rPr lang="pl-PL" sz="2400" dirty="0"/>
              <a:t>Kiedy możemy odstąpić od medycznych  czynności ratowniczych</a:t>
            </a:r>
          </a:p>
          <a:p>
            <a:r>
              <a:rPr lang="pl-PL" sz="2400" dirty="0"/>
              <a:t>Ćwiczenia praktyczne</a:t>
            </a:r>
          </a:p>
          <a:p>
            <a:r>
              <a:rPr lang="pl-PL" sz="2400" dirty="0"/>
              <a:t>Egzamin </a:t>
            </a:r>
          </a:p>
          <a:p>
            <a:endParaRPr lang="pl-PL" sz="2400" dirty="0"/>
          </a:p>
          <a:p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endParaRPr lang="pl-PL" sz="1700" dirty="0"/>
          </a:p>
        </p:txBody>
      </p:sp>
      <p:pic>
        <p:nvPicPr>
          <p:cNvPr id="2050" name="Picture 2" descr="Resuscytacja (RKO) - charakterystyka, ogólne zasady, przebieg, przebieg u  dzieci | WP abcZdrowie">
            <a:extLst>
              <a:ext uri="{FF2B5EF4-FFF2-40B4-BE49-F238E27FC236}">
                <a16:creationId xmlns:a16="http://schemas.microsoft.com/office/drawing/2014/main" id="{B0AA1D65-481C-9DBC-A4B8-F58E21538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r="21102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01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274AD7-9EF1-DB63-5A27-37B2B7E9E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Bezpieczeństwo ratowników i miejsca zdarzenia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F01B78-4CC2-7EE4-94F7-A4BE52D70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6244"/>
          </a:xfrm>
        </p:spPr>
        <p:txBody>
          <a:bodyPr/>
          <a:lstStyle/>
          <a:p>
            <a:r>
              <a:rPr lang="pl-PL" sz="3200" dirty="0"/>
              <a:t>Na co zwrócić uwagę przy zabezpieczeniu miejsca zdążenia</a:t>
            </a:r>
          </a:p>
          <a:p>
            <a:r>
              <a:rPr lang="pl-PL" dirty="0"/>
              <a:t>-</a:t>
            </a:r>
            <a:r>
              <a:rPr lang="pl-PL" sz="3200" dirty="0"/>
              <a:t>ilość czynników utrudniających dostęp do poszkodowanego </a:t>
            </a:r>
          </a:p>
          <a:p>
            <a:r>
              <a:rPr lang="pl-PL" sz="3200" dirty="0"/>
              <a:t>-pogoda oraz inne zjawiska atmosferyczne </a:t>
            </a:r>
          </a:p>
          <a:p>
            <a:r>
              <a:rPr lang="pl-PL" sz="3200" dirty="0"/>
              <a:t>-miejsce w którym się rozgrywa zdążenie </a:t>
            </a:r>
          </a:p>
          <a:p>
            <a:r>
              <a:rPr lang="pl-PL" sz="3200" dirty="0"/>
              <a:t>-czy nie ma w około nas żadnej rzeczy która może być zagrożeniem dala nas oraz dla poszkodowanego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01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94A4C59-6D50-7B42-C4E2-83BC697E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Procedury ratownicze</a:t>
            </a:r>
            <a:r>
              <a:rPr lang="pl-PL" sz="3200">
                <a:solidFill>
                  <a:srgbClr val="FFFFFF"/>
                </a:solidFill>
              </a:rPr>
              <a:t> Nr2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5" name="Symbol zastępczy zawartości 4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878713F0-23A9-74BD-CFF3-40BB26D43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68"/>
          <a:stretch/>
        </p:blipFill>
        <p:spPr>
          <a:xfrm>
            <a:off x="1" y="-7623"/>
            <a:ext cx="7760508" cy="6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5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2DF15B45-AB68-7CBD-F58F-0D999872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84" y="739835"/>
            <a:ext cx="3702580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 err="1">
                <a:solidFill>
                  <a:srgbClr val="FFFFFF"/>
                </a:solidFill>
              </a:rPr>
              <a:t>Procedury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Ratownicze</a:t>
            </a:r>
            <a:r>
              <a:rPr lang="en-US" sz="3200" dirty="0">
                <a:solidFill>
                  <a:srgbClr val="FFFFFF"/>
                </a:solidFill>
              </a:rPr>
              <a:t> Nr</a:t>
            </a:r>
            <a:r>
              <a:rPr lang="pl-PL" sz="3200" dirty="0">
                <a:solidFill>
                  <a:srgbClr val="FFFFFF"/>
                </a:solidFill>
              </a:rPr>
              <a:t>.</a:t>
            </a:r>
            <a:r>
              <a:rPr lang="en-US" sz="32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7E68457-FA8D-49D7-44A4-122C64BD0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84" y="2459116"/>
            <a:ext cx="3702579" cy="3524823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6A06B13-872E-54E9-AFF3-5D280EB3E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8" b="-2"/>
          <a:stretch/>
        </p:blipFill>
        <p:spPr>
          <a:xfrm>
            <a:off x="5359400" y="6722"/>
            <a:ext cx="6832600" cy="65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56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60503" y="-18309"/>
            <a:ext cx="4438566" cy="6883029"/>
            <a:chOff x="7760503" y="-18309"/>
            <a:chExt cx="4438566" cy="688302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CCAE06A4-3CA8-859D-0B12-9AC8EE5B0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214" y="1489364"/>
            <a:ext cx="3310215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Procedury ratownicze Nr.4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8597929-85BB-8990-1C23-EDBB43165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7" r="3086" b="2"/>
          <a:stretch/>
        </p:blipFill>
        <p:spPr>
          <a:xfrm>
            <a:off x="1" y="-7623"/>
            <a:ext cx="7760508" cy="6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36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4A8811-034A-7C5E-67A6-ED5ED0EA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pl-PL" sz="3000"/>
              <a:t>Jak udrożnić drogi oddechowe u osoby poszkodowanej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7D2F65-8E37-8318-8ADD-8A8FD205C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pl-PL" sz="2000"/>
          </a:p>
          <a:p>
            <a:pPr marL="0" indent="0">
              <a:buNone/>
            </a:pPr>
            <a:endParaRPr lang="pl-PL" sz="2000"/>
          </a:p>
        </p:txBody>
      </p:sp>
      <p:pic>
        <p:nvPicPr>
          <p:cNvPr id="4" name="EBWM0437">
            <a:hlinkClick r:id="" action="ppaction://media"/>
            <a:extLst>
              <a:ext uri="{FF2B5EF4-FFF2-40B4-BE49-F238E27FC236}">
                <a16:creationId xmlns:a16="http://schemas.microsoft.com/office/drawing/2014/main" id="{4BB9335C-ABBC-CEAA-14D4-97D2EE7C7D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4368" y="0"/>
            <a:ext cx="5584875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390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01524D-47B9-04C4-AE21-568AFE75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3962400" cy="1402470"/>
          </a:xfrm>
        </p:spPr>
        <p:txBody>
          <a:bodyPr anchor="t">
            <a:normAutofit fontScale="90000"/>
          </a:bodyPr>
          <a:lstStyle/>
          <a:p>
            <a:r>
              <a:rPr lang="pl-PL" sz="3200" dirty="0"/>
              <a:t>Częstotliwość dla różnych grup wiekowych wykonywania RKO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9E1079-CD79-21AF-136A-8D03C8C34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2551176"/>
            <a:ext cx="3962400" cy="3591207"/>
          </a:xfrm>
        </p:spPr>
        <p:txBody>
          <a:bodyPr>
            <a:normAutofit fontScale="85000" lnSpcReduction="20000"/>
          </a:bodyPr>
          <a:lstStyle/>
          <a:p>
            <a:r>
              <a:rPr lang="pl-PL" sz="4000" dirty="0"/>
              <a:t>Niemowlę  -  3uciski </a:t>
            </a:r>
          </a:p>
          <a:p>
            <a:pPr marL="0" indent="0">
              <a:buNone/>
            </a:pPr>
            <a:r>
              <a:rPr lang="pl-PL" sz="4000" dirty="0"/>
              <a:t>1wdech </a:t>
            </a:r>
          </a:p>
          <a:p>
            <a:r>
              <a:rPr lang="pl-PL" sz="4000" dirty="0"/>
              <a:t>Nastolatek –  15ucisków   2wdechy </a:t>
            </a:r>
          </a:p>
          <a:p>
            <a:r>
              <a:rPr lang="pl-PL" sz="4000" dirty="0"/>
              <a:t>Dorosły –  30ucisków   2wdechy </a:t>
            </a:r>
          </a:p>
          <a:p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B11B05-5E59-5B88-D8DB-0E975DEA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4727" y="0"/>
            <a:ext cx="6927273" cy="68765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0B0F3D9-6452-4CA6-04FF-98A2A50B5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191" y="1335971"/>
            <a:ext cx="2658860" cy="437672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15E58F9-9433-7588-51C3-B6807EDC5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515" y="80375"/>
            <a:ext cx="3541486" cy="29095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974A895-AB8E-CFF8-B928-0303D9CF3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515" y="3236687"/>
            <a:ext cx="3415297" cy="33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3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C9AB308-02AF-789C-F361-A1F4EC650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34" y="1842448"/>
            <a:ext cx="4490966" cy="3657600"/>
          </a:xfrm>
        </p:spPr>
        <p:txBody>
          <a:bodyPr anchor="ctr">
            <a:normAutofit/>
          </a:bodyPr>
          <a:lstStyle/>
          <a:p>
            <a:r>
              <a:rPr lang="pl-PL" sz="2800" b="1" dirty="0"/>
              <a:t>Kiedy możemy odstąpić od medycznych  czynności ratowniczych</a:t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5" name="VQKD6010">
            <a:hlinkClick r:id="" action="ppaction://media"/>
            <a:extLst>
              <a:ext uri="{FF2B5EF4-FFF2-40B4-BE49-F238E27FC236}">
                <a16:creationId xmlns:a16="http://schemas.microsoft.com/office/drawing/2014/main" id="{DAC51F6D-AF4A-09E0-1EF8-3E03CACF4D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496334" cy="6858000"/>
          </a:xfrm>
        </p:spPr>
      </p:pic>
    </p:spTree>
    <p:extLst>
      <p:ext uri="{BB962C8B-B14F-4D97-AF65-F5344CB8AC3E}">
        <p14:creationId xmlns:p14="http://schemas.microsoft.com/office/powerpoint/2010/main" val="12299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179</Words>
  <Application>Microsoft Office PowerPoint</Application>
  <PresentationFormat>Panoramiczny</PresentationFormat>
  <Paragraphs>38</Paragraphs>
  <Slides>11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Motyw pakietu Office</vt:lpstr>
      <vt:lpstr>Stany nagłego zatrzymania krążenia </vt:lpstr>
      <vt:lpstr>Plan prezentacji, czego się nauczymy:</vt:lpstr>
      <vt:lpstr>Bezpieczeństwo ratowników i miejsca zdarzenia </vt:lpstr>
      <vt:lpstr>Procedury ratownicze Nr2 </vt:lpstr>
      <vt:lpstr>Procedury Ratownicze Nr.3</vt:lpstr>
      <vt:lpstr>Procedury ratownicze Nr.4</vt:lpstr>
      <vt:lpstr>Jak udrożnić drogi oddechowe u osoby poszkodowanej  </vt:lpstr>
      <vt:lpstr>Częstotliwość dla różnych grup wiekowych wykonywania RKO </vt:lpstr>
      <vt:lpstr>Kiedy możemy odstąpić od medycznych  czynności ratowniczych </vt:lpstr>
      <vt:lpstr>Teraz czas na ćwiczenia praktyczne </vt:lpstr>
      <vt:lpstr>Egzamin i jego Przebieg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Resuscytacja krążeniowo-oddechowa u dorosłych</dc:title>
  <dc:creator>Sala108</dc:creator>
  <cp:lastModifiedBy>Nauczyciel</cp:lastModifiedBy>
  <cp:revision>7</cp:revision>
  <dcterms:created xsi:type="dcterms:W3CDTF">2023-11-08T12:44:58Z</dcterms:created>
  <dcterms:modified xsi:type="dcterms:W3CDTF">2024-02-29T10:36:25Z</dcterms:modified>
</cp:coreProperties>
</file>