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5" r:id="rId2"/>
  </p:sldMasterIdLst>
  <p:notesMasterIdLst>
    <p:notesMasterId r:id="rId20"/>
  </p:notesMasterIdLst>
  <p:sldIdLst>
    <p:sldId id="256" r:id="rId3"/>
    <p:sldId id="259" r:id="rId4"/>
    <p:sldId id="258" r:id="rId5"/>
    <p:sldId id="260" r:id="rId6"/>
    <p:sldId id="261" r:id="rId7"/>
    <p:sldId id="262" r:id="rId8"/>
    <p:sldId id="263" r:id="rId9"/>
    <p:sldId id="264" r:id="rId10"/>
    <p:sldId id="266" r:id="rId11"/>
    <p:sldId id="268" r:id="rId12"/>
    <p:sldId id="267" r:id="rId13"/>
    <p:sldId id="269" r:id="rId14"/>
    <p:sldId id="270" r:id="rId15"/>
    <p:sldId id="271" r:id="rId16"/>
    <p:sldId id="272" r:id="rId17"/>
    <p:sldId id="273" r:id="rId18"/>
    <p:sldId id="274"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38E3D-2E72-4BB1-88A2-34D7C4FF6A38}" v="6" dt="2023-12-01T15:52:55.298"/>
    <p1510:client id="{587BCF03-0662-4C56-BF21-D4EEE94A9484}" v="1" dt="2023-12-01T16:01:48.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Bodnar" userId="00ec21ad-43dc-40e2-a0eb-21d8d958bd27" providerId="ADAL" clId="{587BCF03-0662-4C56-BF21-D4EEE94A9484}"/>
    <pc:docChg chg="modSld">
      <pc:chgData name="Damian Bodnar" userId="00ec21ad-43dc-40e2-a0eb-21d8d958bd27" providerId="ADAL" clId="{587BCF03-0662-4C56-BF21-D4EEE94A9484}" dt="2023-12-01T16:01:58.344" v="16" actId="20577"/>
      <pc:docMkLst>
        <pc:docMk/>
      </pc:docMkLst>
      <pc:sldChg chg="modSp mod">
        <pc:chgData name="Damian Bodnar" userId="00ec21ad-43dc-40e2-a0eb-21d8d958bd27" providerId="ADAL" clId="{587BCF03-0662-4C56-BF21-D4EEE94A9484}" dt="2023-12-01T15:55:08.272" v="1" actId="1076"/>
        <pc:sldMkLst>
          <pc:docMk/>
          <pc:sldMk cId="4244915845" sldId="256"/>
        </pc:sldMkLst>
        <pc:spChg chg="mod">
          <ac:chgData name="Damian Bodnar" userId="00ec21ad-43dc-40e2-a0eb-21d8d958bd27" providerId="ADAL" clId="{587BCF03-0662-4C56-BF21-D4EEE94A9484}" dt="2023-12-01T15:55:08.272" v="1" actId="1076"/>
          <ac:spMkLst>
            <pc:docMk/>
            <pc:sldMk cId="4244915845" sldId="256"/>
            <ac:spMk id="4" creationId="{FCA7160B-7F9F-FB9B-F167-D722EE6754BA}"/>
          </ac:spMkLst>
        </pc:spChg>
      </pc:sldChg>
      <pc:sldChg chg="modSp mod">
        <pc:chgData name="Damian Bodnar" userId="00ec21ad-43dc-40e2-a0eb-21d8d958bd27" providerId="ADAL" clId="{587BCF03-0662-4C56-BF21-D4EEE94A9484}" dt="2023-12-01T16:00:04.621" v="5" actId="20577"/>
        <pc:sldMkLst>
          <pc:docMk/>
          <pc:sldMk cId="2061319277" sldId="259"/>
        </pc:sldMkLst>
        <pc:spChg chg="mod">
          <ac:chgData name="Damian Bodnar" userId="00ec21ad-43dc-40e2-a0eb-21d8d958bd27" providerId="ADAL" clId="{587BCF03-0662-4C56-BF21-D4EEE94A9484}" dt="2023-12-01T16:00:04.621" v="5" actId="20577"/>
          <ac:spMkLst>
            <pc:docMk/>
            <pc:sldMk cId="2061319277" sldId="259"/>
            <ac:spMk id="3" creationId="{22164790-D3B8-6FE3-3878-E77299E8C21D}"/>
          </ac:spMkLst>
        </pc:spChg>
      </pc:sldChg>
      <pc:sldChg chg="modSp mod">
        <pc:chgData name="Damian Bodnar" userId="00ec21ad-43dc-40e2-a0eb-21d8d958bd27" providerId="ADAL" clId="{587BCF03-0662-4C56-BF21-D4EEE94A9484}" dt="2023-12-01T16:00:56.826" v="7" actId="20577"/>
        <pc:sldMkLst>
          <pc:docMk/>
          <pc:sldMk cId="2418625291" sldId="266"/>
        </pc:sldMkLst>
        <pc:spChg chg="mod">
          <ac:chgData name="Damian Bodnar" userId="00ec21ad-43dc-40e2-a0eb-21d8d958bd27" providerId="ADAL" clId="{587BCF03-0662-4C56-BF21-D4EEE94A9484}" dt="2023-12-01T16:00:56.826" v="7" actId="20577"/>
          <ac:spMkLst>
            <pc:docMk/>
            <pc:sldMk cId="2418625291" sldId="266"/>
            <ac:spMk id="3" creationId="{69978B2A-1D07-F0A9-11FA-35B0237555D5}"/>
          </ac:spMkLst>
        </pc:spChg>
      </pc:sldChg>
      <pc:sldChg chg="modSp mod">
        <pc:chgData name="Damian Bodnar" userId="00ec21ad-43dc-40e2-a0eb-21d8d958bd27" providerId="ADAL" clId="{587BCF03-0662-4C56-BF21-D4EEE94A9484}" dt="2023-12-01T16:01:39.971" v="14" actId="20577"/>
        <pc:sldMkLst>
          <pc:docMk/>
          <pc:sldMk cId="3503124796" sldId="267"/>
        </pc:sldMkLst>
        <pc:spChg chg="mod">
          <ac:chgData name="Damian Bodnar" userId="00ec21ad-43dc-40e2-a0eb-21d8d958bd27" providerId="ADAL" clId="{587BCF03-0662-4C56-BF21-D4EEE94A9484}" dt="2023-12-01T16:01:39.971" v="14" actId="20577"/>
          <ac:spMkLst>
            <pc:docMk/>
            <pc:sldMk cId="3503124796" sldId="267"/>
            <ac:spMk id="2" creationId="{6B70010D-245D-108B-CC1B-A3155FAED1FE}"/>
          </ac:spMkLst>
        </pc:spChg>
      </pc:sldChg>
      <pc:sldChg chg="modSp mod">
        <pc:chgData name="Damian Bodnar" userId="00ec21ad-43dc-40e2-a0eb-21d8d958bd27" providerId="ADAL" clId="{587BCF03-0662-4C56-BF21-D4EEE94A9484}" dt="2023-12-01T16:01:33.999" v="12" actId="20577"/>
        <pc:sldMkLst>
          <pc:docMk/>
          <pc:sldMk cId="3744891013" sldId="268"/>
        </pc:sldMkLst>
        <pc:spChg chg="mod">
          <ac:chgData name="Damian Bodnar" userId="00ec21ad-43dc-40e2-a0eb-21d8d958bd27" providerId="ADAL" clId="{587BCF03-0662-4C56-BF21-D4EEE94A9484}" dt="2023-12-01T16:01:33.999" v="12" actId="20577"/>
          <ac:spMkLst>
            <pc:docMk/>
            <pc:sldMk cId="3744891013" sldId="268"/>
            <ac:spMk id="3" creationId="{33385126-71B0-FA7B-324B-6BD51078402B}"/>
          </ac:spMkLst>
        </pc:spChg>
      </pc:sldChg>
      <pc:sldChg chg="modSp mod">
        <pc:chgData name="Damian Bodnar" userId="00ec21ad-43dc-40e2-a0eb-21d8d958bd27" providerId="ADAL" clId="{587BCF03-0662-4C56-BF21-D4EEE94A9484}" dt="2023-12-01T16:01:58.344" v="16" actId="20577"/>
        <pc:sldMkLst>
          <pc:docMk/>
          <pc:sldMk cId="467159076" sldId="271"/>
        </pc:sldMkLst>
        <pc:spChg chg="mod">
          <ac:chgData name="Damian Bodnar" userId="00ec21ad-43dc-40e2-a0eb-21d8d958bd27" providerId="ADAL" clId="{587BCF03-0662-4C56-BF21-D4EEE94A9484}" dt="2023-12-01T16:01:58.344" v="16" actId="20577"/>
          <ac:spMkLst>
            <pc:docMk/>
            <pc:sldMk cId="467159076" sldId="271"/>
            <ac:spMk id="2" creationId="{DF40B43D-FEF6-D454-F60F-28E9EEB4DB3A}"/>
          </ac:spMkLst>
        </pc:spChg>
      </pc:sldChg>
    </pc:docChg>
  </pc:docChgLst>
  <pc:docChgLst>
    <pc:chgData name="Damian Bodnar" userId="S::dbodnar@uczen.eduwarszawa.pl::00ec21ad-43dc-40e2-a0eb-21d8d958bd27" providerId="AD" clId="Web-{38F38E3D-2E72-4BB1-88A2-34D7C4FF6A38}"/>
    <pc:docChg chg="modSld">
      <pc:chgData name="Damian Bodnar" userId="S::dbodnar@uczen.eduwarszawa.pl::00ec21ad-43dc-40e2-a0eb-21d8d958bd27" providerId="AD" clId="Web-{38F38E3D-2E72-4BB1-88A2-34D7C4FF6A38}" dt="2023-12-01T15:52:55.298" v="5" actId="20577"/>
      <pc:docMkLst>
        <pc:docMk/>
      </pc:docMkLst>
      <pc:sldChg chg="modSp">
        <pc:chgData name="Damian Bodnar" userId="S::dbodnar@uczen.eduwarszawa.pl::00ec21ad-43dc-40e2-a0eb-21d8d958bd27" providerId="AD" clId="Web-{38F38E3D-2E72-4BB1-88A2-34D7C4FF6A38}" dt="2023-12-01T15:52:55.298" v="5" actId="20577"/>
        <pc:sldMkLst>
          <pc:docMk/>
          <pc:sldMk cId="3503124796" sldId="267"/>
        </pc:sldMkLst>
        <pc:spChg chg="mod">
          <ac:chgData name="Damian Bodnar" userId="S::dbodnar@uczen.eduwarszawa.pl::00ec21ad-43dc-40e2-a0eb-21d8d958bd27" providerId="AD" clId="Web-{38F38E3D-2E72-4BB1-88A2-34D7C4FF6A38}" dt="2023-12-01T15:52:55.298" v="5" actId="20577"/>
          <ac:spMkLst>
            <pc:docMk/>
            <pc:sldMk cId="3503124796" sldId="267"/>
            <ac:spMk id="3" creationId="{4C823749-4446-33B1-D910-A191C5F74C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F7285-5F23-4B12-9775-FDE82A26CB5A}" type="datetimeFigureOut">
              <a:rPr lang="pl-PL" smtClean="0"/>
              <a:t>01.12.2023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3C6F3-F96B-4A9B-BA85-79287041191B}" type="slidenum">
              <a:rPr lang="pl-PL" smtClean="0"/>
              <a:t>‹#›</a:t>
            </a:fld>
            <a:endParaRPr lang="pl-PL"/>
          </a:p>
        </p:txBody>
      </p:sp>
    </p:spTree>
    <p:extLst>
      <p:ext uri="{BB962C8B-B14F-4D97-AF65-F5344CB8AC3E}">
        <p14:creationId xmlns:p14="http://schemas.microsoft.com/office/powerpoint/2010/main" val="270408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F61464-E9BF-6FB3-3317-C6DB85666A0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A1AF1725-5741-604E-8417-69222D5577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57744DFD-F240-23CB-691A-67BB6657908E}"/>
              </a:ext>
            </a:extLst>
          </p:cNvPr>
          <p:cNvSpPr>
            <a:spLocks noGrp="1"/>
          </p:cNvSpPr>
          <p:nvPr>
            <p:ph type="dt" sz="half" idx="10"/>
          </p:nvPr>
        </p:nvSpPr>
        <p:spPr/>
        <p:txBody>
          <a:bodyPr/>
          <a:lstStyle/>
          <a:p>
            <a:fld id="{2DBC9E31-D0F9-4799-A3B7-A72170F8DE3A}" type="datetime1">
              <a:rPr lang="en-US" smtClean="0"/>
              <a:t>12/1/2023</a:t>
            </a:fld>
            <a:endParaRPr lang="pl-PL"/>
          </a:p>
        </p:txBody>
      </p:sp>
      <p:sp>
        <p:nvSpPr>
          <p:cNvPr id="5" name="Symbol zastępczy stopki 4">
            <a:extLst>
              <a:ext uri="{FF2B5EF4-FFF2-40B4-BE49-F238E27FC236}">
                <a16:creationId xmlns:a16="http://schemas.microsoft.com/office/drawing/2014/main" id="{813682A9-CED2-6D4B-3140-C47EDC52E6A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41AB6DB-3FE7-368F-B040-21AB1B7FDD6B}"/>
              </a:ext>
            </a:extLst>
          </p:cNvPr>
          <p:cNvSpPr>
            <a:spLocks noGrp="1"/>
          </p:cNvSpPr>
          <p:nvPr>
            <p:ph type="sldNum" sz="quarter" idx="12"/>
          </p:nvPr>
        </p:nvSpPr>
        <p:spPr/>
        <p:txBody>
          <a:bodyPr/>
          <a:lstStyle/>
          <a:p>
            <a:fld id="{C2AD933A-5312-4E97-A41C-1021767E4A45}" type="slidenum">
              <a:rPr lang="pl-PL" smtClean="0"/>
              <a:t>‹#›</a:t>
            </a:fld>
            <a:endParaRPr lang="pl-PL"/>
          </a:p>
        </p:txBody>
      </p:sp>
    </p:spTree>
    <p:extLst>
      <p:ext uri="{BB962C8B-B14F-4D97-AF65-F5344CB8AC3E}">
        <p14:creationId xmlns:p14="http://schemas.microsoft.com/office/powerpoint/2010/main" val="148921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3BACA5-E19D-7CBE-CF4F-28DAB6EA15EA}"/>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88F1731A-635F-F676-E981-120395259A97}"/>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C316B0F-6101-21F2-CCEC-6211A7A7705D}"/>
              </a:ext>
            </a:extLst>
          </p:cNvPr>
          <p:cNvSpPr>
            <a:spLocks noGrp="1"/>
          </p:cNvSpPr>
          <p:nvPr>
            <p:ph type="dt" sz="half" idx="10"/>
          </p:nvPr>
        </p:nvSpPr>
        <p:spPr/>
        <p:txBody>
          <a:bodyPr/>
          <a:lstStyle/>
          <a:p>
            <a:fld id="{22DDB83C-A542-4A1D-A4AD-D16FA506F079}" type="datetime1">
              <a:rPr lang="en-US" smtClean="0"/>
              <a:t>12/1/2023</a:t>
            </a:fld>
            <a:endParaRPr lang="pl-PL"/>
          </a:p>
        </p:txBody>
      </p:sp>
      <p:sp>
        <p:nvSpPr>
          <p:cNvPr id="5" name="Symbol zastępczy stopki 4">
            <a:extLst>
              <a:ext uri="{FF2B5EF4-FFF2-40B4-BE49-F238E27FC236}">
                <a16:creationId xmlns:a16="http://schemas.microsoft.com/office/drawing/2014/main" id="{14DD9356-7F08-5511-BCC6-D1BD36ADDEF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9924B78-9F31-30FA-F087-271B47D5648E}"/>
              </a:ext>
            </a:extLst>
          </p:cNvPr>
          <p:cNvSpPr>
            <a:spLocks noGrp="1"/>
          </p:cNvSpPr>
          <p:nvPr>
            <p:ph type="sldNum" sz="quarter" idx="12"/>
          </p:nvPr>
        </p:nvSpPr>
        <p:spPr/>
        <p:txBody>
          <a:bodyPr/>
          <a:lstStyle/>
          <a:p>
            <a:fld id="{C2AD933A-5312-4E97-A41C-1021767E4A45}" type="slidenum">
              <a:rPr lang="pl-PL" smtClean="0"/>
              <a:t>‹#›</a:t>
            </a:fld>
            <a:endParaRPr lang="pl-PL"/>
          </a:p>
        </p:txBody>
      </p:sp>
    </p:spTree>
    <p:extLst>
      <p:ext uri="{BB962C8B-B14F-4D97-AF65-F5344CB8AC3E}">
        <p14:creationId xmlns:p14="http://schemas.microsoft.com/office/powerpoint/2010/main" val="381574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4B9A717B-40B8-1970-3D13-B90E819536F0}"/>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F45B1D0B-8015-1184-BEF5-3C7D168DB76E}"/>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A2D1D6F-4724-2974-1FA0-1412C9245FCB}"/>
              </a:ext>
            </a:extLst>
          </p:cNvPr>
          <p:cNvSpPr>
            <a:spLocks noGrp="1"/>
          </p:cNvSpPr>
          <p:nvPr>
            <p:ph type="dt" sz="half" idx="10"/>
          </p:nvPr>
        </p:nvSpPr>
        <p:spPr/>
        <p:txBody>
          <a:bodyPr/>
          <a:lstStyle/>
          <a:p>
            <a:fld id="{7108DEC3-15A9-4B04-ABCB-4BE5C5DFC948}" type="datetime1">
              <a:rPr lang="en-US" smtClean="0"/>
              <a:t>12/1/2023</a:t>
            </a:fld>
            <a:endParaRPr lang="pl-PL"/>
          </a:p>
        </p:txBody>
      </p:sp>
      <p:sp>
        <p:nvSpPr>
          <p:cNvPr id="5" name="Symbol zastępczy stopki 4">
            <a:extLst>
              <a:ext uri="{FF2B5EF4-FFF2-40B4-BE49-F238E27FC236}">
                <a16:creationId xmlns:a16="http://schemas.microsoft.com/office/drawing/2014/main" id="{E7DB5258-B320-C7AE-539F-55492940F55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C2DB0F0-9E9D-F4C4-3B05-0DE02F145BA5}"/>
              </a:ext>
            </a:extLst>
          </p:cNvPr>
          <p:cNvSpPr>
            <a:spLocks noGrp="1"/>
          </p:cNvSpPr>
          <p:nvPr>
            <p:ph type="sldNum" sz="quarter" idx="12"/>
          </p:nvPr>
        </p:nvSpPr>
        <p:spPr/>
        <p:txBody>
          <a:bodyPr/>
          <a:lstStyle/>
          <a:p>
            <a:fld id="{C2AD933A-5312-4E97-A41C-1021767E4A45}" type="slidenum">
              <a:rPr lang="pl-PL" smtClean="0"/>
              <a:t>‹#›</a:t>
            </a:fld>
            <a:endParaRPr lang="pl-PL"/>
          </a:p>
        </p:txBody>
      </p:sp>
    </p:spTree>
    <p:extLst>
      <p:ext uri="{BB962C8B-B14F-4D97-AF65-F5344CB8AC3E}">
        <p14:creationId xmlns:p14="http://schemas.microsoft.com/office/powerpoint/2010/main" val="984116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A62E244D-4CCE-465D-B40A-8EFADDEB3817}" type="datetime1">
              <a:rPr lang="en-US" smtClean="0"/>
              <a:t>12/1/2023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7511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66C9AC-F0F2-47BF-D627-8E0D2506E19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05C26BA-5520-9507-7746-99306A07DB0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EE52700-41D2-100C-E98B-92E99CADB37D}"/>
              </a:ext>
            </a:extLst>
          </p:cNvPr>
          <p:cNvSpPr>
            <a:spLocks noGrp="1"/>
          </p:cNvSpPr>
          <p:nvPr>
            <p:ph type="dt" sz="half" idx="10"/>
          </p:nvPr>
        </p:nvSpPr>
        <p:spPr/>
        <p:txBody>
          <a:bodyPr/>
          <a:lstStyle/>
          <a:p>
            <a:fld id="{AB616260-3B52-4197-B1F2-2A865E8AAF92}" type="datetime1">
              <a:rPr lang="en-US" smtClean="0"/>
              <a:t>12/1/2023</a:t>
            </a:fld>
            <a:endParaRPr lang="pl-PL"/>
          </a:p>
        </p:txBody>
      </p:sp>
      <p:sp>
        <p:nvSpPr>
          <p:cNvPr id="5" name="Symbol zastępczy stopki 4">
            <a:extLst>
              <a:ext uri="{FF2B5EF4-FFF2-40B4-BE49-F238E27FC236}">
                <a16:creationId xmlns:a16="http://schemas.microsoft.com/office/drawing/2014/main" id="{8E0E4A2C-ACBE-94FF-F2D3-EF425923AAD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87A1C0E-902D-D62B-4647-0D0245B2E6C7}"/>
              </a:ext>
            </a:extLst>
          </p:cNvPr>
          <p:cNvSpPr>
            <a:spLocks noGrp="1"/>
          </p:cNvSpPr>
          <p:nvPr>
            <p:ph type="sldNum" sz="quarter" idx="12"/>
          </p:nvPr>
        </p:nvSpPr>
        <p:spPr/>
        <p:txBody>
          <a:bodyPr/>
          <a:lstStyle/>
          <a:p>
            <a:fld id="{C2AD933A-5312-4E97-A41C-1021767E4A45}" type="slidenum">
              <a:rPr lang="pl-PL" smtClean="0"/>
              <a:t>‹#›</a:t>
            </a:fld>
            <a:endParaRPr lang="pl-PL"/>
          </a:p>
        </p:txBody>
      </p:sp>
    </p:spTree>
    <p:extLst>
      <p:ext uri="{BB962C8B-B14F-4D97-AF65-F5344CB8AC3E}">
        <p14:creationId xmlns:p14="http://schemas.microsoft.com/office/powerpoint/2010/main" val="392196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B4380A-BA8E-7DB5-3CDE-86DDC5C0C746}"/>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3AAF58BE-8596-9801-9099-505B4DD2BB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5B6FEEBF-742D-459F-6518-56C3E2AF11CF}"/>
              </a:ext>
            </a:extLst>
          </p:cNvPr>
          <p:cNvSpPr>
            <a:spLocks noGrp="1"/>
          </p:cNvSpPr>
          <p:nvPr>
            <p:ph type="dt" sz="half" idx="10"/>
          </p:nvPr>
        </p:nvSpPr>
        <p:spPr/>
        <p:txBody>
          <a:bodyPr/>
          <a:lstStyle/>
          <a:p>
            <a:fld id="{C739F0D3-D210-461D-9E77-85FA91E1D77B}" type="datetime1">
              <a:rPr lang="en-US" smtClean="0"/>
              <a:t>12/1/2023</a:t>
            </a:fld>
            <a:endParaRPr lang="pl-PL"/>
          </a:p>
        </p:txBody>
      </p:sp>
      <p:sp>
        <p:nvSpPr>
          <p:cNvPr id="5" name="Symbol zastępczy stopki 4">
            <a:extLst>
              <a:ext uri="{FF2B5EF4-FFF2-40B4-BE49-F238E27FC236}">
                <a16:creationId xmlns:a16="http://schemas.microsoft.com/office/drawing/2014/main" id="{51D2BC0F-B8A6-0F21-FE49-DEAE936196F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A7578D3-D84F-CCF0-A93D-46EEECA07F2C}"/>
              </a:ext>
            </a:extLst>
          </p:cNvPr>
          <p:cNvSpPr>
            <a:spLocks noGrp="1"/>
          </p:cNvSpPr>
          <p:nvPr>
            <p:ph type="sldNum" sz="quarter" idx="12"/>
          </p:nvPr>
        </p:nvSpPr>
        <p:spPr/>
        <p:txBody>
          <a:bodyPr/>
          <a:lstStyle/>
          <a:p>
            <a:fld id="{C2AD933A-5312-4E97-A41C-1021767E4A45}" type="slidenum">
              <a:rPr lang="pl-PL" smtClean="0"/>
              <a:t>‹#›</a:t>
            </a:fld>
            <a:endParaRPr lang="pl-PL"/>
          </a:p>
        </p:txBody>
      </p:sp>
    </p:spTree>
    <p:extLst>
      <p:ext uri="{BB962C8B-B14F-4D97-AF65-F5344CB8AC3E}">
        <p14:creationId xmlns:p14="http://schemas.microsoft.com/office/powerpoint/2010/main" val="396683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30A69F-A6B8-94F0-1872-FEE3FED42D7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E0AC0A2-DCEA-977C-BC8F-FBBFDF8F6E0F}"/>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E82C726E-0A9E-AC5B-AB41-363614536BE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5B40E028-8940-05B9-AD3E-6CF0695C6A13}"/>
              </a:ext>
            </a:extLst>
          </p:cNvPr>
          <p:cNvSpPr>
            <a:spLocks noGrp="1"/>
          </p:cNvSpPr>
          <p:nvPr>
            <p:ph type="dt" sz="half" idx="10"/>
          </p:nvPr>
        </p:nvSpPr>
        <p:spPr/>
        <p:txBody>
          <a:bodyPr/>
          <a:lstStyle/>
          <a:p>
            <a:fld id="{55308A29-7253-42FF-B6E2-E29AAE428A81}" type="datetime1">
              <a:rPr lang="en-US" smtClean="0"/>
              <a:t>12/1/2023</a:t>
            </a:fld>
            <a:endParaRPr lang="pl-PL"/>
          </a:p>
        </p:txBody>
      </p:sp>
      <p:sp>
        <p:nvSpPr>
          <p:cNvPr id="6" name="Symbol zastępczy stopki 5">
            <a:extLst>
              <a:ext uri="{FF2B5EF4-FFF2-40B4-BE49-F238E27FC236}">
                <a16:creationId xmlns:a16="http://schemas.microsoft.com/office/drawing/2014/main" id="{9F0847F9-BAE7-8A7C-1D4F-7345A729850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86A3A70-E76F-3472-49BD-F49C8D924A39}"/>
              </a:ext>
            </a:extLst>
          </p:cNvPr>
          <p:cNvSpPr>
            <a:spLocks noGrp="1"/>
          </p:cNvSpPr>
          <p:nvPr>
            <p:ph type="sldNum" sz="quarter" idx="12"/>
          </p:nvPr>
        </p:nvSpPr>
        <p:spPr/>
        <p:txBody>
          <a:bodyPr/>
          <a:lstStyle/>
          <a:p>
            <a:fld id="{C2AD933A-5312-4E97-A41C-1021767E4A45}" type="slidenum">
              <a:rPr lang="pl-PL" smtClean="0"/>
              <a:t>‹#›</a:t>
            </a:fld>
            <a:endParaRPr lang="pl-PL"/>
          </a:p>
        </p:txBody>
      </p:sp>
    </p:spTree>
    <p:extLst>
      <p:ext uri="{BB962C8B-B14F-4D97-AF65-F5344CB8AC3E}">
        <p14:creationId xmlns:p14="http://schemas.microsoft.com/office/powerpoint/2010/main" val="236805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DA47DC-6BAC-F280-2EC9-C88CC954E40D}"/>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BD9A64BB-88CE-35FC-6581-04A957C123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51A41AC-6EBD-30CB-59EF-1E8C896BA6FB}"/>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6838A41-B33F-FA6F-081B-C7CC297810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D982AB53-36F6-4FEF-5D09-4441C4BC6B1D}"/>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298D6786-945F-36D9-5B65-5D6D5D574ED7}"/>
              </a:ext>
            </a:extLst>
          </p:cNvPr>
          <p:cNvSpPr>
            <a:spLocks noGrp="1"/>
          </p:cNvSpPr>
          <p:nvPr>
            <p:ph type="dt" sz="half" idx="10"/>
          </p:nvPr>
        </p:nvSpPr>
        <p:spPr/>
        <p:txBody>
          <a:bodyPr/>
          <a:lstStyle/>
          <a:p>
            <a:fld id="{AFDA62BD-E324-4573-8924-39D295DF54FE}" type="datetime1">
              <a:rPr lang="en-US" smtClean="0"/>
              <a:t>12/1/2023</a:t>
            </a:fld>
            <a:endParaRPr lang="pl-PL"/>
          </a:p>
        </p:txBody>
      </p:sp>
      <p:sp>
        <p:nvSpPr>
          <p:cNvPr id="8" name="Symbol zastępczy stopki 7">
            <a:extLst>
              <a:ext uri="{FF2B5EF4-FFF2-40B4-BE49-F238E27FC236}">
                <a16:creationId xmlns:a16="http://schemas.microsoft.com/office/drawing/2014/main" id="{44071054-7D82-9F0A-6C8B-74EC73E3464D}"/>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7C785446-6052-69B3-A21A-6A112F2DF403}"/>
              </a:ext>
            </a:extLst>
          </p:cNvPr>
          <p:cNvSpPr>
            <a:spLocks noGrp="1"/>
          </p:cNvSpPr>
          <p:nvPr>
            <p:ph type="sldNum" sz="quarter" idx="12"/>
          </p:nvPr>
        </p:nvSpPr>
        <p:spPr/>
        <p:txBody>
          <a:bodyPr/>
          <a:lstStyle/>
          <a:p>
            <a:fld id="{C2AD933A-5312-4E97-A41C-1021767E4A45}" type="slidenum">
              <a:rPr lang="pl-PL" smtClean="0"/>
              <a:t>‹#›</a:t>
            </a:fld>
            <a:endParaRPr lang="pl-PL"/>
          </a:p>
        </p:txBody>
      </p:sp>
    </p:spTree>
    <p:extLst>
      <p:ext uri="{BB962C8B-B14F-4D97-AF65-F5344CB8AC3E}">
        <p14:creationId xmlns:p14="http://schemas.microsoft.com/office/powerpoint/2010/main" val="296179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15CE7C-5F38-E81C-9E04-BEB019301BF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DB9D27F6-3AA7-C847-B59E-EBE6A8953800}"/>
              </a:ext>
            </a:extLst>
          </p:cNvPr>
          <p:cNvSpPr>
            <a:spLocks noGrp="1"/>
          </p:cNvSpPr>
          <p:nvPr>
            <p:ph type="dt" sz="half" idx="10"/>
          </p:nvPr>
        </p:nvSpPr>
        <p:spPr/>
        <p:txBody>
          <a:bodyPr/>
          <a:lstStyle/>
          <a:p>
            <a:fld id="{4C080A83-AE94-4DAF-9476-ECE1E41C27AD}" type="datetime1">
              <a:rPr lang="en-US" smtClean="0"/>
              <a:t>12/1/2023</a:t>
            </a:fld>
            <a:endParaRPr lang="pl-PL"/>
          </a:p>
        </p:txBody>
      </p:sp>
      <p:sp>
        <p:nvSpPr>
          <p:cNvPr id="4" name="Symbol zastępczy stopki 3">
            <a:extLst>
              <a:ext uri="{FF2B5EF4-FFF2-40B4-BE49-F238E27FC236}">
                <a16:creationId xmlns:a16="http://schemas.microsoft.com/office/drawing/2014/main" id="{E36074DE-7C5A-E495-F700-57896F853DD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7FEC692C-2FA5-71BA-391D-C723FB1A9210}"/>
              </a:ext>
            </a:extLst>
          </p:cNvPr>
          <p:cNvSpPr>
            <a:spLocks noGrp="1"/>
          </p:cNvSpPr>
          <p:nvPr>
            <p:ph type="sldNum" sz="quarter" idx="12"/>
          </p:nvPr>
        </p:nvSpPr>
        <p:spPr/>
        <p:txBody>
          <a:bodyPr/>
          <a:lstStyle/>
          <a:p>
            <a:fld id="{C2AD933A-5312-4E97-A41C-1021767E4A45}" type="slidenum">
              <a:rPr lang="pl-PL" smtClean="0"/>
              <a:t>‹#›</a:t>
            </a:fld>
            <a:endParaRPr lang="pl-PL"/>
          </a:p>
        </p:txBody>
      </p:sp>
    </p:spTree>
    <p:extLst>
      <p:ext uri="{BB962C8B-B14F-4D97-AF65-F5344CB8AC3E}">
        <p14:creationId xmlns:p14="http://schemas.microsoft.com/office/powerpoint/2010/main" val="91476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8A109FA6-94B2-FCF6-89A6-F0689F38ED7C}"/>
              </a:ext>
            </a:extLst>
          </p:cNvPr>
          <p:cNvSpPr>
            <a:spLocks noGrp="1"/>
          </p:cNvSpPr>
          <p:nvPr>
            <p:ph type="dt" sz="half" idx="10"/>
          </p:nvPr>
        </p:nvSpPr>
        <p:spPr/>
        <p:txBody>
          <a:bodyPr/>
          <a:lstStyle/>
          <a:p>
            <a:fld id="{DE5A55B4-04AE-4570-9A9F-3323DDF847DB}" type="datetime1">
              <a:rPr lang="en-US" smtClean="0"/>
              <a:t>12/1/2023</a:t>
            </a:fld>
            <a:endParaRPr lang="pl-PL"/>
          </a:p>
        </p:txBody>
      </p:sp>
      <p:sp>
        <p:nvSpPr>
          <p:cNvPr id="3" name="Symbol zastępczy stopki 2">
            <a:extLst>
              <a:ext uri="{FF2B5EF4-FFF2-40B4-BE49-F238E27FC236}">
                <a16:creationId xmlns:a16="http://schemas.microsoft.com/office/drawing/2014/main" id="{640AC8D9-D661-6F25-013D-566001F4F130}"/>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0313B241-8A2A-4C2B-EC3A-45B9313CC116}"/>
              </a:ext>
            </a:extLst>
          </p:cNvPr>
          <p:cNvSpPr>
            <a:spLocks noGrp="1"/>
          </p:cNvSpPr>
          <p:nvPr>
            <p:ph type="sldNum" sz="quarter" idx="12"/>
          </p:nvPr>
        </p:nvSpPr>
        <p:spPr/>
        <p:txBody>
          <a:bodyPr/>
          <a:lstStyle/>
          <a:p>
            <a:fld id="{C2AD933A-5312-4E97-A41C-1021767E4A45}" type="slidenum">
              <a:rPr lang="pl-PL" smtClean="0"/>
              <a:t>‹#›</a:t>
            </a:fld>
            <a:endParaRPr lang="pl-PL"/>
          </a:p>
        </p:txBody>
      </p:sp>
    </p:spTree>
    <p:extLst>
      <p:ext uri="{BB962C8B-B14F-4D97-AF65-F5344CB8AC3E}">
        <p14:creationId xmlns:p14="http://schemas.microsoft.com/office/powerpoint/2010/main" val="275700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81A60F-5977-9089-F1FF-91FA59F540F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64B60C37-5803-3918-9D3D-AD4799201A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63BE714-DF13-C74E-4D93-B535A681B7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4118F8E-69EA-9B96-2263-3E42399AA888}"/>
              </a:ext>
            </a:extLst>
          </p:cNvPr>
          <p:cNvSpPr>
            <a:spLocks noGrp="1"/>
          </p:cNvSpPr>
          <p:nvPr>
            <p:ph type="dt" sz="half" idx="10"/>
          </p:nvPr>
        </p:nvSpPr>
        <p:spPr/>
        <p:txBody>
          <a:bodyPr/>
          <a:lstStyle/>
          <a:p>
            <a:fld id="{6573A4DB-2742-47F5-A379-91582BCCB623}" type="datetime1">
              <a:rPr lang="en-US" smtClean="0"/>
              <a:t>12/1/2023</a:t>
            </a:fld>
            <a:endParaRPr lang="pl-PL"/>
          </a:p>
        </p:txBody>
      </p:sp>
      <p:sp>
        <p:nvSpPr>
          <p:cNvPr id="6" name="Symbol zastępczy stopki 5">
            <a:extLst>
              <a:ext uri="{FF2B5EF4-FFF2-40B4-BE49-F238E27FC236}">
                <a16:creationId xmlns:a16="http://schemas.microsoft.com/office/drawing/2014/main" id="{2C94E2EF-87B2-4085-A1CD-58F887F35B4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7FB8346-D382-D0BC-A7DE-E6631B249BA4}"/>
              </a:ext>
            </a:extLst>
          </p:cNvPr>
          <p:cNvSpPr>
            <a:spLocks noGrp="1"/>
          </p:cNvSpPr>
          <p:nvPr>
            <p:ph type="sldNum" sz="quarter" idx="12"/>
          </p:nvPr>
        </p:nvSpPr>
        <p:spPr/>
        <p:txBody>
          <a:bodyPr/>
          <a:lstStyle/>
          <a:p>
            <a:fld id="{C2AD933A-5312-4E97-A41C-1021767E4A45}" type="slidenum">
              <a:rPr lang="pl-PL" smtClean="0"/>
              <a:t>‹#›</a:t>
            </a:fld>
            <a:endParaRPr lang="pl-PL"/>
          </a:p>
        </p:txBody>
      </p:sp>
    </p:spTree>
    <p:extLst>
      <p:ext uri="{BB962C8B-B14F-4D97-AF65-F5344CB8AC3E}">
        <p14:creationId xmlns:p14="http://schemas.microsoft.com/office/powerpoint/2010/main" val="2725630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A6C88F-C68D-75E7-EA19-4B714C6682E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21E03BB1-7DB9-57E6-36B9-4F15651059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5ED3BAA3-AF0F-E118-1608-0CEE27830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5C94024-084E-3E3C-3827-E4F7261684AC}"/>
              </a:ext>
            </a:extLst>
          </p:cNvPr>
          <p:cNvSpPr>
            <a:spLocks noGrp="1"/>
          </p:cNvSpPr>
          <p:nvPr>
            <p:ph type="dt" sz="half" idx="10"/>
          </p:nvPr>
        </p:nvSpPr>
        <p:spPr/>
        <p:txBody>
          <a:bodyPr/>
          <a:lstStyle/>
          <a:p>
            <a:fld id="{2EEFBCEC-BEDA-4722-BBAD-6781393EB1BC}" type="datetime1">
              <a:rPr lang="en-US" smtClean="0"/>
              <a:t>12/1/2023</a:t>
            </a:fld>
            <a:endParaRPr lang="pl-PL"/>
          </a:p>
        </p:txBody>
      </p:sp>
      <p:sp>
        <p:nvSpPr>
          <p:cNvPr id="6" name="Symbol zastępczy stopki 5">
            <a:extLst>
              <a:ext uri="{FF2B5EF4-FFF2-40B4-BE49-F238E27FC236}">
                <a16:creationId xmlns:a16="http://schemas.microsoft.com/office/drawing/2014/main" id="{9BCC92E1-9450-C6C6-F59C-A37707C3A25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18B646B-1620-4A18-D928-192FCF10DFC7}"/>
              </a:ext>
            </a:extLst>
          </p:cNvPr>
          <p:cNvSpPr>
            <a:spLocks noGrp="1"/>
          </p:cNvSpPr>
          <p:nvPr>
            <p:ph type="sldNum" sz="quarter" idx="12"/>
          </p:nvPr>
        </p:nvSpPr>
        <p:spPr/>
        <p:txBody>
          <a:bodyPr/>
          <a:lstStyle/>
          <a:p>
            <a:fld id="{C2AD933A-5312-4E97-A41C-1021767E4A45}" type="slidenum">
              <a:rPr lang="pl-PL" smtClean="0"/>
              <a:t>‹#›</a:t>
            </a:fld>
            <a:endParaRPr lang="pl-PL"/>
          </a:p>
        </p:txBody>
      </p:sp>
    </p:spTree>
    <p:extLst>
      <p:ext uri="{BB962C8B-B14F-4D97-AF65-F5344CB8AC3E}">
        <p14:creationId xmlns:p14="http://schemas.microsoft.com/office/powerpoint/2010/main" val="361935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7B1D8969-BE86-6EE0-108A-9C49AD919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32A46922-D5F0-7884-03A6-66FBEEA357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33912C9-978E-BEEA-265F-4A35899496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E794B-211E-4ADC-920E-346E3BB92D16}" type="datetime1">
              <a:rPr lang="en-US" smtClean="0"/>
              <a:t>12/1/2023</a:t>
            </a:fld>
            <a:endParaRPr lang="pl-PL"/>
          </a:p>
        </p:txBody>
      </p:sp>
      <p:sp>
        <p:nvSpPr>
          <p:cNvPr id="5" name="Symbol zastępczy stopki 4">
            <a:extLst>
              <a:ext uri="{FF2B5EF4-FFF2-40B4-BE49-F238E27FC236}">
                <a16:creationId xmlns:a16="http://schemas.microsoft.com/office/drawing/2014/main" id="{9409D930-9588-A1C1-A140-51B5DCDD62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ACD76F0F-C340-769D-16B2-00D0328117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D933A-5312-4E97-A41C-1021767E4A45}" type="slidenum">
              <a:rPr lang="pl-PL" smtClean="0"/>
              <a:t>‹#›</a:t>
            </a:fld>
            <a:endParaRPr lang="pl-PL"/>
          </a:p>
        </p:txBody>
      </p:sp>
    </p:spTree>
    <p:extLst>
      <p:ext uri="{BB962C8B-B14F-4D97-AF65-F5344CB8AC3E}">
        <p14:creationId xmlns:p14="http://schemas.microsoft.com/office/powerpoint/2010/main" val="3011864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E27E9-01C9-4F34-811B-7FF376F867DE}" type="datetime1">
              <a:rPr lang="en-US" smtClean="0"/>
              <a:t>12/1/2023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988703034"/>
      </p:ext>
    </p:extLst>
  </p:cSld>
  <p:clrMap bg1="lt1" tx1="dk1" bg2="lt2" tx2="dk2" accent1="accent1" accent2="accent2" accent3="accent3" accent4="accent4" accent5="accent5" accent6="accent6" hlink="hlink" folHlink="folHlink"/>
  <p:sldLayoutIdLst>
    <p:sldLayoutId id="2147483721" r:id="rId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play.kahoot.it/v2/?quizId=dcddfa53-a383-4a4c-9587-f25f718cb07e"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braz 10">
            <a:extLst>
              <a:ext uri="{FF2B5EF4-FFF2-40B4-BE49-F238E27FC236}">
                <a16:creationId xmlns:a16="http://schemas.microsoft.com/office/drawing/2014/main" id="{CFA7CC81-597E-49BA-5020-458655EDB419}"/>
              </a:ext>
              <a:ext uri="{C183D7F6-B498-43B3-948B-1728B52AA6E4}">
                <adec:decorative xmlns:adec="http://schemas.microsoft.com/office/drawing/2017/decorative" val="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055" r="-1" b="12654"/>
          <a:stretch/>
        </p:blipFill>
        <p:spPr>
          <a:xfrm>
            <a:off x="3070" y="10"/>
            <a:ext cx="12188930" cy="6857990"/>
          </a:xfrm>
          <a:prstGeom prst="rect">
            <a:avLst/>
          </a:prstGeom>
          <a:ln w="127000" cap="sq">
            <a:noFill/>
            <a:miter lim="800000"/>
          </a:ln>
          <a:effectLst>
            <a:outerShdw blurRad="57150" dist="50800" dir="2700000" algn="tl" rotWithShape="0">
              <a:srgbClr val="000000">
                <a:alpha val="40000"/>
              </a:srgbClr>
            </a:outerShdw>
          </a:effectLst>
        </p:spPr>
      </p:pic>
      <p:sp>
        <p:nvSpPr>
          <p:cNvPr id="2" name="Tytuł 1">
            <a:extLst>
              <a:ext uri="{FF2B5EF4-FFF2-40B4-BE49-F238E27FC236}">
                <a16:creationId xmlns:a16="http://schemas.microsoft.com/office/drawing/2014/main" id="{EF4CECAC-3B11-B64C-8B5B-F1865E311959}"/>
              </a:ext>
            </a:extLst>
          </p:cNvPr>
          <p:cNvSpPr>
            <a:spLocks noGrp="1"/>
          </p:cNvSpPr>
          <p:nvPr>
            <p:ph type="ctrTitle"/>
          </p:nvPr>
        </p:nvSpPr>
        <p:spPr>
          <a:xfrm>
            <a:off x="1524000" y="1122363"/>
            <a:ext cx="9144000" cy="3063240"/>
          </a:xfrm>
        </p:spPr>
        <p:txBody>
          <a:bodyPr>
            <a:normAutofit/>
          </a:bodyPr>
          <a:lstStyle/>
          <a:p>
            <a:r>
              <a:rPr lang="pl-PL" sz="6600">
                <a:solidFill>
                  <a:schemeClr val="bg1"/>
                </a:solidFill>
                <a:latin typeface="Abadi" panose="020B0604020104020204" pitchFamily="34" charset="0"/>
              </a:rPr>
              <a:t>Kamienie na szaniec</a:t>
            </a:r>
          </a:p>
        </p:txBody>
      </p:sp>
      <p:sp>
        <p:nvSpPr>
          <p:cNvPr id="3" name="Podtytuł 2">
            <a:extLst>
              <a:ext uri="{FF2B5EF4-FFF2-40B4-BE49-F238E27FC236}">
                <a16:creationId xmlns:a16="http://schemas.microsoft.com/office/drawing/2014/main" id="{4F3C60F5-693F-FFF0-F89D-6140D3135FEB}"/>
              </a:ext>
            </a:extLst>
          </p:cNvPr>
          <p:cNvSpPr>
            <a:spLocks noGrp="1"/>
          </p:cNvSpPr>
          <p:nvPr>
            <p:ph type="subTitle" idx="1"/>
          </p:nvPr>
        </p:nvSpPr>
        <p:spPr>
          <a:xfrm>
            <a:off x="1527048" y="4599432"/>
            <a:ext cx="9144000" cy="1536192"/>
          </a:xfrm>
        </p:spPr>
        <p:txBody>
          <a:bodyPr>
            <a:normAutofit/>
          </a:bodyPr>
          <a:lstStyle/>
          <a:p>
            <a:r>
              <a:rPr lang="pl-PL">
                <a:solidFill>
                  <a:schemeClr val="bg1"/>
                </a:solidFill>
                <a:latin typeface="Abadi" panose="020B0604020104020204" pitchFamily="34" charset="0"/>
              </a:rPr>
              <a:t>Autorstwa Aleksandra Kamińskiego</a:t>
            </a:r>
          </a:p>
        </p:txBody>
      </p:sp>
      <p:sp>
        <p:nvSpPr>
          <p:cNvPr id="18"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rostokąt 3">
            <a:extLst>
              <a:ext uri="{FF2B5EF4-FFF2-40B4-BE49-F238E27FC236}">
                <a16:creationId xmlns:a16="http://schemas.microsoft.com/office/drawing/2014/main" id="{FCA7160B-7F9F-FB9B-F167-D722EE6754BA}"/>
              </a:ext>
            </a:extLst>
          </p:cNvPr>
          <p:cNvSpPr/>
          <p:nvPr/>
        </p:nvSpPr>
        <p:spPr>
          <a:xfrm>
            <a:off x="5528" y="10"/>
            <a:ext cx="12188930" cy="685799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numeru slajdu 4">
            <a:extLst>
              <a:ext uri="{FF2B5EF4-FFF2-40B4-BE49-F238E27FC236}">
                <a16:creationId xmlns:a16="http://schemas.microsoft.com/office/drawing/2014/main" id="{C82D512E-6624-3C95-6D98-17994F863F1D}"/>
              </a:ext>
            </a:extLst>
          </p:cNvPr>
          <p:cNvSpPr>
            <a:spLocks noGrp="1"/>
          </p:cNvSpPr>
          <p:nvPr>
            <p:ph type="sldNum" sz="quarter" idx="12"/>
          </p:nvPr>
        </p:nvSpPr>
        <p:spPr/>
        <p:txBody>
          <a:bodyPr/>
          <a:lstStyle/>
          <a:p>
            <a:fld id="{C2AD933A-5312-4E97-A41C-1021767E4A45}" type="slidenum">
              <a:rPr lang="pl-PL" smtClean="0"/>
              <a:t>1</a:t>
            </a:fld>
            <a:endParaRPr lang="pl-PL"/>
          </a:p>
        </p:txBody>
      </p:sp>
      <p:sp>
        <p:nvSpPr>
          <p:cNvPr id="6" name="pole tekstowe 5">
            <a:extLst>
              <a:ext uri="{FF2B5EF4-FFF2-40B4-BE49-F238E27FC236}">
                <a16:creationId xmlns:a16="http://schemas.microsoft.com/office/drawing/2014/main" id="{3331C69F-01BE-3217-79D5-273A3D4284CC}"/>
              </a:ext>
            </a:extLst>
          </p:cNvPr>
          <p:cNvSpPr txBox="1"/>
          <p:nvPr/>
        </p:nvSpPr>
        <p:spPr>
          <a:xfrm>
            <a:off x="3880365" y="6061321"/>
            <a:ext cx="4428200" cy="369332"/>
          </a:xfrm>
          <a:prstGeom prst="rect">
            <a:avLst/>
          </a:prstGeom>
          <a:noFill/>
        </p:spPr>
        <p:txBody>
          <a:bodyPr wrap="none" rtlCol="0">
            <a:spAutoFit/>
          </a:bodyPr>
          <a:lstStyle/>
          <a:p>
            <a:r>
              <a:rPr lang="pl-PL">
                <a:solidFill>
                  <a:schemeClr val="accent2">
                    <a:lumMod val="40000"/>
                    <a:lumOff val="60000"/>
                  </a:schemeClr>
                </a:solidFill>
              </a:rPr>
              <a:t>Narodowy Program Rozwoju Czytelnictwa 2.0</a:t>
            </a:r>
          </a:p>
        </p:txBody>
      </p:sp>
    </p:spTree>
    <p:extLst>
      <p:ext uri="{BB962C8B-B14F-4D97-AF65-F5344CB8AC3E}">
        <p14:creationId xmlns:p14="http://schemas.microsoft.com/office/powerpoint/2010/main" val="424491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A9D6EEA4-51EF-4796-BE5B-F3EB11F23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czarne i białe, tekst, na wolnym powietrzu, ulica&#10;&#10;Opis wygenerowany automatycznie">
            <a:extLst>
              <a:ext uri="{FF2B5EF4-FFF2-40B4-BE49-F238E27FC236}">
                <a16:creationId xmlns:a16="http://schemas.microsoft.com/office/drawing/2014/main" id="{09FA721B-3AC1-5636-0E2E-8F494347E0BB}"/>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l="2222" r="1" b="1"/>
          <a:stretch/>
        </p:blipFill>
        <p:spPr>
          <a:xfrm>
            <a:off x="20" y="-1"/>
            <a:ext cx="12191980" cy="6858001"/>
          </a:xfrm>
          <a:prstGeom prst="rect">
            <a:avLst/>
          </a:prstGeom>
        </p:spPr>
      </p:pic>
      <p:sp>
        <p:nvSpPr>
          <p:cNvPr id="2" name="Tytuł 1">
            <a:extLst>
              <a:ext uri="{FF2B5EF4-FFF2-40B4-BE49-F238E27FC236}">
                <a16:creationId xmlns:a16="http://schemas.microsoft.com/office/drawing/2014/main" id="{815FED61-9C03-740F-4172-8C108FBC9856}"/>
              </a:ext>
            </a:extLst>
          </p:cNvPr>
          <p:cNvSpPr>
            <a:spLocks noGrp="1"/>
          </p:cNvSpPr>
          <p:nvPr>
            <p:ph type="title"/>
          </p:nvPr>
        </p:nvSpPr>
        <p:spPr>
          <a:xfrm>
            <a:off x="838200" y="2140021"/>
            <a:ext cx="6696445" cy="1325563"/>
          </a:xfrm>
        </p:spPr>
        <p:txBody>
          <a:bodyPr>
            <a:normAutofit/>
          </a:bodyPr>
          <a:lstStyle/>
          <a:p>
            <a:r>
              <a:rPr lang="pl-PL" sz="4000">
                <a:solidFill>
                  <a:srgbClr val="FFFFFF"/>
                </a:solidFill>
                <a:latin typeface="Avenir Next LT Pro (Tekst podstawowy)"/>
              </a:rPr>
              <a:t>,,Mały Sabotaż’’</a:t>
            </a:r>
          </a:p>
        </p:txBody>
      </p:sp>
      <p:sp>
        <p:nvSpPr>
          <p:cNvPr id="3" name="Symbol zastępczy zawartości 2">
            <a:extLst>
              <a:ext uri="{FF2B5EF4-FFF2-40B4-BE49-F238E27FC236}">
                <a16:creationId xmlns:a16="http://schemas.microsoft.com/office/drawing/2014/main" id="{33385126-71B0-FA7B-324B-6BD51078402B}"/>
              </a:ext>
            </a:extLst>
          </p:cNvPr>
          <p:cNvSpPr>
            <a:spLocks noGrp="1"/>
          </p:cNvSpPr>
          <p:nvPr>
            <p:ph idx="1"/>
          </p:nvPr>
        </p:nvSpPr>
        <p:spPr>
          <a:xfrm>
            <a:off x="838200" y="3590600"/>
            <a:ext cx="6696452" cy="2433722"/>
          </a:xfrm>
        </p:spPr>
        <p:txBody>
          <a:bodyPr>
            <a:normAutofit/>
          </a:bodyPr>
          <a:lstStyle/>
          <a:p>
            <a:pPr marL="0" indent="0">
              <a:buNone/>
            </a:pPr>
            <a:r>
              <a:rPr lang="pl-PL" sz="2000" dirty="0">
                <a:solidFill>
                  <a:srgbClr val="FFFFFF"/>
                </a:solidFill>
                <a:latin typeface="-apple-system"/>
              </a:rPr>
              <a:t>To k</a:t>
            </a:r>
            <a:r>
              <a:rPr lang="pl-PL" sz="2000" b="0" i="0" dirty="0">
                <a:solidFill>
                  <a:srgbClr val="FFFFFF"/>
                </a:solidFill>
                <a:effectLst/>
                <a:latin typeface="-apple-system"/>
              </a:rPr>
              <a:t>ategoria akcji konspiracyjnych prowadzonych w czasie okupacji </a:t>
            </a:r>
            <a:r>
              <a:rPr lang="pl-PL" sz="2000" dirty="0">
                <a:solidFill>
                  <a:srgbClr val="FFFFFF"/>
                </a:solidFill>
                <a:latin typeface="-apple-system"/>
              </a:rPr>
              <a:t>n</a:t>
            </a:r>
            <a:r>
              <a:rPr lang="pl-PL" sz="2000" b="0" i="0" dirty="0">
                <a:solidFill>
                  <a:srgbClr val="FFFFFF"/>
                </a:solidFill>
                <a:effectLst/>
                <a:latin typeface="-apple-system"/>
              </a:rPr>
              <a:t>iemieckiej (w latach 1939 – 1945), polegająca na pisaniu antyhitlerowskich haseł na murach, wysyłaniu ostrzeżeń, ośmieszaniu zarządzeń okupanta i dezorganizowaniu jego akcji propagandowych.</a:t>
            </a:r>
          </a:p>
          <a:p>
            <a:pPr marL="0" indent="0">
              <a:buNone/>
            </a:pPr>
            <a:r>
              <a:rPr lang="pl-PL" sz="2000" b="0" i="0" dirty="0">
                <a:solidFill>
                  <a:srgbClr val="FFFFFF"/>
                </a:solidFill>
                <a:effectLst/>
                <a:latin typeface="-apple-system"/>
              </a:rPr>
              <a:t>Twórcą pojęcia „mały sabotaż” był prawdopodobnie </a:t>
            </a:r>
            <a:r>
              <a:rPr lang="pl-PL" sz="2000" b="1" dirty="0">
                <a:solidFill>
                  <a:srgbClr val="FFFFFF"/>
                </a:solidFill>
                <a:effectLst/>
                <a:latin typeface="-apple-system"/>
              </a:rPr>
              <a:t>Aleksander Kamiński</a:t>
            </a:r>
            <a:r>
              <a:rPr lang="pl-PL" sz="2000" b="0" i="0" dirty="0">
                <a:solidFill>
                  <a:srgbClr val="FFFFFF"/>
                </a:solidFill>
                <a:effectLst/>
                <a:latin typeface="-apple-system"/>
              </a:rPr>
              <a:t>, który w listopadzie 1940 zamieścił w Biuletynie Informacyjnym artykuł pod takim właśnie tytułem</a:t>
            </a:r>
          </a:p>
          <a:p>
            <a:pPr marL="0" indent="0">
              <a:buNone/>
            </a:pPr>
            <a:endParaRPr lang="pl-PL" sz="2000" dirty="0">
              <a:solidFill>
                <a:srgbClr val="FFFFFF"/>
              </a:solidFill>
            </a:endParaRPr>
          </a:p>
        </p:txBody>
      </p:sp>
      <p:sp>
        <p:nvSpPr>
          <p:cNvPr id="6" name="Prostokąt 5">
            <a:extLst>
              <a:ext uri="{FF2B5EF4-FFF2-40B4-BE49-F238E27FC236}">
                <a16:creationId xmlns:a16="http://schemas.microsoft.com/office/drawing/2014/main" id="{BBBB2C75-3D0F-E723-1C34-A82D2518B395}"/>
              </a:ext>
            </a:extLst>
          </p:cNvPr>
          <p:cNvSpPr/>
          <p:nvPr/>
        </p:nvSpPr>
        <p:spPr>
          <a:xfrm>
            <a:off x="22093" y="-10"/>
            <a:ext cx="12188952" cy="6858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87DD3218-E238-0FFD-D2B3-F377E81926C8}"/>
              </a:ext>
            </a:extLst>
          </p:cNvPr>
          <p:cNvSpPr>
            <a:spLocks noGrp="1"/>
          </p:cNvSpPr>
          <p:nvPr>
            <p:ph type="sldNum" sz="quarter" idx="12"/>
          </p:nvPr>
        </p:nvSpPr>
        <p:spPr/>
        <p:txBody>
          <a:bodyPr/>
          <a:lstStyle/>
          <a:p>
            <a:fld id="{C2AD933A-5312-4E97-A41C-1021767E4A45}" type="slidenum">
              <a:rPr lang="pl-PL" smtClean="0"/>
              <a:t>10</a:t>
            </a:fld>
            <a:endParaRPr lang="pl-PL"/>
          </a:p>
        </p:txBody>
      </p:sp>
    </p:spTree>
    <p:extLst>
      <p:ext uri="{BB962C8B-B14F-4D97-AF65-F5344CB8AC3E}">
        <p14:creationId xmlns:p14="http://schemas.microsoft.com/office/powerpoint/2010/main" val="37448910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na wolnym powietrzu, dom, niebo, budynek&#10;&#10;Opis wygenerowany automatycznie">
            <a:extLst>
              <a:ext uri="{FF2B5EF4-FFF2-40B4-BE49-F238E27FC236}">
                <a16:creationId xmlns:a16="http://schemas.microsoft.com/office/drawing/2014/main" id="{0A881E76-20F1-1306-4343-464759A7616E}"/>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12976" r="9247" b="1"/>
          <a:stretch/>
        </p:blipFill>
        <p:spPr>
          <a:xfrm>
            <a:off x="20" y="10"/>
            <a:ext cx="12191979" cy="6857990"/>
          </a:xfrm>
          <a:prstGeom prst="rect">
            <a:avLst/>
          </a:prstGeom>
        </p:spPr>
      </p:pic>
      <p:sp>
        <p:nvSpPr>
          <p:cNvPr id="2" name="Tytuł 1">
            <a:extLst>
              <a:ext uri="{FF2B5EF4-FFF2-40B4-BE49-F238E27FC236}">
                <a16:creationId xmlns:a16="http://schemas.microsoft.com/office/drawing/2014/main" id="{6B70010D-245D-108B-CC1B-A3155FAED1FE}"/>
              </a:ext>
            </a:extLst>
          </p:cNvPr>
          <p:cNvSpPr>
            <a:spLocks noGrp="1"/>
          </p:cNvSpPr>
          <p:nvPr>
            <p:ph type="title"/>
          </p:nvPr>
        </p:nvSpPr>
        <p:spPr>
          <a:xfrm>
            <a:off x="838200" y="365125"/>
            <a:ext cx="10515600" cy="1325563"/>
          </a:xfrm>
        </p:spPr>
        <p:txBody>
          <a:bodyPr>
            <a:normAutofit fontScale="90000"/>
          </a:bodyPr>
          <a:lstStyle/>
          <a:p>
            <a:r>
              <a:rPr lang="pl-PL" sz="4600" dirty="0">
                <a:solidFill>
                  <a:schemeClr val="bg1"/>
                </a:solidFill>
                <a:latin typeface="Abadi" panose="020B0604020104020204" pitchFamily="34" charset="0"/>
              </a:rPr>
              <a:t>Akcje opisane w </a:t>
            </a:r>
            <a:r>
              <a:rPr lang="pl-PL" sz="4600" dirty="0">
                <a:solidFill>
                  <a:schemeClr val="bg1"/>
                </a:solidFill>
                <a:latin typeface="Avenir Next LT Pro (Tekst podstawowy)"/>
              </a:rPr>
              <a:t>,,Kamieniach na szaniec’’</a:t>
            </a:r>
          </a:p>
        </p:txBody>
      </p:sp>
      <p:sp>
        <p:nvSpPr>
          <p:cNvPr id="12"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4C823749-4446-33B1-D910-A191C5F74C1A}"/>
              </a:ext>
            </a:extLst>
          </p:cNvPr>
          <p:cNvSpPr>
            <a:spLocks noGrp="1"/>
          </p:cNvSpPr>
          <p:nvPr>
            <p:ph idx="1"/>
          </p:nvPr>
        </p:nvSpPr>
        <p:spPr>
          <a:xfrm>
            <a:off x="838200" y="2004446"/>
            <a:ext cx="10515600" cy="4176897"/>
          </a:xfrm>
        </p:spPr>
        <p:txBody>
          <a:bodyPr>
            <a:normAutofit/>
          </a:bodyPr>
          <a:lstStyle/>
          <a:p>
            <a:pPr marL="0" indent="0">
              <a:buNone/>
            </a:pPr>
            <a:r>
              <a:rPr lang="pl-PL" sz="2200">
                <a:solidFill>
                  <a:schemeClr val="bg1"/>
                </a:solidFill>
                <a:latin typeface="Avenir Next LT Pro (Tekst podstawowy)"/>
              </a:rPr>
              <a:t>1. Akcja przeciw warszawskim fotografom - bohaterowie rozpoczęli działania Małego Sabotażu od akcji przeciwko warszawskim fotografom, którzy wystawiali w szafkach wystawowych fotografie żołnierzy niemieckich.</a:t>
            </a:r>
            <a:br>
              <a:rPr lang="pl-PL" sz="2200">
                <a:solidFill>
                  <a:schemeClr val="bg1"/>
                </a:solidFill>
                <a:latin typeface="Avenir Next LT Pro (Tekst podstawowy)"/>
              </a:rPr>
            </a:br>
            <a:br>
              <a:rPr lang="pl-PL" sz="2200">
                <a:solidFill>
                  <a:schemeClr val="bg1"/>
                </a:solidFill>
                <a:latin typeface="Avenir Next LT Pro (Tekst podstawowy)"/>
              </a:rPr>
            </a:br>
            <a:r>
              <a:rPr lang="pl-PL" sz="2200">
                <a:solidFill>
                  <a:schemeClr val="bg1"/>
                </a:solidFill>
                <a:latin typeface="Avenir Next LT Pro (Tekst podstawowy)"/>
              </a:rPr>
              <a:t>2. Akcja w kinach - bohaterowie prowadzili akcję mającą na celu zniechęcenie polskiej publiczności do chodzenia do kin, w których przed seansami wyświetlane były propagandowe filmy.</a:t>
            </a:r>
            <a:br>
              <a:rPr lang="pl-PL" sz="2200">
                <a:solidFill>
                  <a:schemeClr val="bg1"/>
                </a:solidFill>
                <a:latin typeface="Avenir Next LT Pro (Tekst podstawowy)"/>
              </a:rPr>
            </a:br>
            <a:r>
              <a:rPr lang="pl-PL" sz="2200">
                <a:solidFill>
                  <a:schemeClr val="bg1"/>
                </a:solidFill>
                <a:latin typeface="Avenir Next LT Pro (Tekst podstawowy)"/>
              </a:rPr>
              <a:t> </a:t>
            </a:r>
            <a:br>
              <a:rPr lang="pl-PL" sz="2200">
                <a:solidFill>
                  <a:schemeClr val="bg1"/>
                </a:solidFill>
                <a:latin typeface="Avenir Next LT Pro (Tekst podstawowy)"/>
              </a:rPr>
            </a:br>
            <a:r>
              <a:rPr lang="pl-PL" sz="2200">
                <a:solidFill>
                  <a:schemeClr val="bg1"/>
                </a:solidFill>
                <a:latin typeface="Avenir Next LT Pro (Tekst podstawowy)"/>
              </a:rPr>
              <a:t>3. Akcja pod Arsenałem - bohaterowie próbowali uwolnić Rudego, który został aresztowany przez gestapo. </a:t>
            </a:r>
            <a:br>
              <a:rPr lang="pl-PL" sz="2200">
                <a:solidFill>
                  <a:schemeClr val="bg1"/>
                </a:solidFill>
                <a:latin typeface="Avenir Next LT Pro (Tekst podstawowy)"/>
              </a:rPr>
            </a:br>
            <a:br>
              <a:rPr lang="pl-PL" sz="2200">
                <a:solidFill>
                  <a:schemeClr val="bg1"/>
                </a:solidFill>
              </a:rPr>
            </a:br>
            <a:endParaRPr lang="pl-PL" sz="2200">
              <a:solidFill>
                <a:schemeClr val="bg1"/>
              </a:solidFill>
            </a:endParaRPr>
          </a:p>
        </p:txBody>
      </p:sp>
      <p:sp>
        <p:nvSpPr>
          <p:cNvPr id="8" name="Prostokąt 7">
            <a:extLst>
              <a:ext uri="{FF2B5EF4-FFF2-40B4-BE49-F238E27FC236}">
                <a16:creationId xmlns:a16="http://schemas.microsoft.com/office/drawing/2014/main" id="{40E0B673-8739-750A-1542-841EC980BD6B}"/>
              </a:ext>
            </a:extLst>
          </p:cNvPr>
          <p:cNvSpPr/>
          <p:nvPr/>
        </p:nvSpPr>
        <p:spPr>
          <a:xfrm>
            <a:off x="22093" y="-10"/>
            <a:ext cx="12188952" cy="6858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F563E3EC-0F86-72EC-03ED-CF7B9B9C4ED6}"/>
              </a:ext>
            </a:extLst>
          </p:cNvPr>
          <p:cNvSpPr>
            <a:spLocks noGrp="1"/>
          </p:cNvSpPr>
          <p:nvPr>
            <p:ph type="sldNum" sz="quarter" idx="12"/>
          </p:nvPr>
        </p:nvSpPr>
        <p:spPr/>
        <p:txBody>
          <a:bodyPr/>
          <a:lstStyle/>
          <a:p>
            <a:fld id="{C2AD933A-5312-4E97-A41C-1021767E4A45}" type="slidenum">
              <a:rPr lang="pl-PL" smtClean="0"/>
              <a:t>11</a:t>
            </a:fld>
            <a:endParaRPr lang="pl-PL"/>
          </a:p>
        </p:txBody>
      </p:sp>
    </p:spTree>
    <p:extLst>
      <p:ext uri="{BB962C8B-B14F-4D97-AF65-F5344CB8AC3E}">
        <p14:creationId xmlns:p14="http://schemas.microsoft.com/office/powerpoint/2010/main" val="350312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descr="Obraz zawierający na wolnym powietrzu, dom, niebo, budynek&#10;&#10;Opis wygenerowany automatycznie">
            <a:extLst>
              <a:ext uri="{FF2B5EF4-FFF2-40B4-BE49-F238E27FC236}">
                <a16:creationId xmlns:a16="http://schemas.microsoft.com/office/drawing/2014/main" id="{A4D1EFDB-E89D-87B0-5AB7-EA34195587C3}"/>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2974" r="9249" b="1"/>
          <a:stretch/>
        </p:blipFill>
        <p:spPr>
          <a:xfrm>
            <a:off x="20" y="10"/>
            <a:ext cx="12191979" cy="6857990"/>
          </a:xfrm>
          <a:prstGeom prst="rect">
            <a:avLst/>
          </a:prstGeom>
        </p:spPr>
      </p:pic>
      <p:sp>
        <p:nvSpPr>
          <p:cNvPr id="3" name="Symbol zastępczy zawartości 2">
            <a:extLst>
              <a:ext uri="{FF2B5EF4-FFF2-40B4-BE49-F238E27FC236}">
                <a16:creationId xmlns:a16="http://schemas.microsoft.com/office/drawing/2014/main" id="{4C823749-4446-33B1-D910-A191C5F74C1A}"/>
              </a:ext>
            </a:extLst>
          </p:cNvPr>
          <p:cNvSpPr>
            <a:spLocks noGrp="1"/>
          </p:cNvSpPr>
          <p:nvPr>
            <p:ph idx="1"/>
          </p:nvPr>
        </p:nvSpPr>
        <p:spPr>
          <a:xfrm>
            <a:off x="838200" y="1825625"/>
            <a:ext cx="10515600" cy="4351338"/>
          </a:xfrm>
        </p:spPr>
        <p:txBody>
          <a:bodyPr>
            <a:normAutofit/>
          </a:bodyPr>
          <a:lstStyle/>
          <a:p>
            <a:pPr marL="0" indent="0">
              <a:buNone/>
            </a:pPr>
            <a:r>
              <a:rPr lang="pl-PL" sz="2200" dirty="0">
                <a:solidFill>
                  <a:srgbClr val="FFFFFF"/>
                </a:solidFill>
                <a:latin typeface="Abadi" panose="020B0604020104020204" pitchFamily="34" charset="0"/>
              </a:rPr>
              <a:t>4. Akcja pod Kraśnikiem - bohaterowie próbowali wysadzić tory kolejowe.</a:t>
            </a:r>
            <a:br>
              <a:rPr lang="pl-PL" sz="2200" dirty="0">
                <a:solidFill>
                  <a:srgbClr val="FFFFFF"/>
                </a:solidFill>
                <a:latin typeface="Abadi" panose="020B0604020104020204" pitchFamily="34" charset="0"/>
              </a:rPr>
            </a:br>
            <a:br>
              <a:rPr lang="pl-PL" sz="2200" dirty="0">
                <a:solidFill>
                  <a:srgbClr val="FFFFFF"/>
                </a:solidFill>
                <a:latin typeface="Abadi" panose="020B0604020104020204" pitchFamily="34" charset="0"/>
              </a:rPr>
            </a:br>
            <a:r>
              <a:rPr lang="pl-PL" sz="2200" dirty="0">
                <a:solidFill>
                  <a:srgbClr val="FFFFFF"/>
                </a:solidFill>
                <a:latin typeface="Abadi" panose="020B0604020104020204" pitchFamily="34" charset="0"/>
              </a:rPr>
              <a:t>5. Akcja pod Celestynowem - bohaterowie uwolnili więźniów jadących do Majdanka.</a:t>
            </a:r>
            <a:br>
              <a:rPr lang="pl-PL" sz="2200" dirty="0">
                <a:solidFill>
                  <a:srgbClr val="FFFFFF"/>
                </a:solidFill>
                <a:latin typeface="Abadi" panose="020B0604020104020204" pitchFamily="34" charset="0"/>
              </a:rPr>
            </a:br>
            <a:r>
              <a:rPr lang="pl-PL" sz="2200" dirty="0">
                <a:solidFill>
                  <a:srgbClr val="FFFFFF"/>
                </a:solidFill>
                <a:latin typeface="Abadi" panose="020B0604020104020204" pitchFamily="34" charset="0"/>
              </a:rPr>
              <a:t> </a:t>
            </a:r>
            <a:br>
              <a:rPr lang="pl-PL" sz="2200" dirty="0">
                <a:solidFill>
                  <a:srgbClr val="FFFFFF"/>
                </a:solidFill>
                <a:latin typeface="Abadi" panose="020B0604020104020204" pitchFamily="34" charset="0"/>
              </a:rPr>
            </a:br>
            <a:r>
              <a:rPr lang="pl-PL" sz="2200" dirty="0">
                <a:solidFill>
                  <a:srgbClr val="FFFFFF"/>
                </a:solidFill>
                <a:latin typeface="Abadi" panose="020B0604020104020204" pitchFamily="34" charset="0"/>
              </a:rPr>
              <a:t>6. Akcja pod Czarnocinem - bohaterowie wysadzili pociąg z bronią.</a:t>
            </a:r>
            <a:br>
              <a:rPr lang="pl-PL" sz="2200" dirty="0">
                <a:solidFill>
                  <a:srgbClr val="FFFFFF"/>
                </a:solidFill>
                <a:latin typeface="Abadi" panose="020B0604020104020204" pitchFamily="34" charset="0"/>
              </a:rPr>
            </a:br>
            <a:br>
              <a:rPr lang="pl-PL" sz="2200" dirty="0">
                <a:solidFill>
                  <a:srgbClr val="FFFFFF"/>
                </a:solidFill>
                <a:latin typeface="Abadi" panose="020B0604020104020204" pitchFamily="34" charset="0"/>
              </a:rPr>
            </a:br>
            <a:r>
              <a:rPr lang="pl-PL" sz="2200" dirty="0">
                <a:solidFill>
                  <a:srgbClr val="FFFFFF"/>
                </a:solidFill>
                <a:latin typeface="Abadi" panose="020B0604020104020204" pitchFamily="34" charset="0"/>
              </a:rPr>
              <a:t>7. Atak na posterunek żandarmerii w Sieczychach.</a:t>
            </a:r>
            <a:br>
              <a:rPr lang="pl-PL" dirty="0">
                <a:solidFill>
                  <a:srgbClr val="FFFFFF"/>
                </a:solidFill>
              </a:rPr>
            </a:br>
            <a:endParaRPr lang="pl-PL" dirty="0">
              <a:solidFill>
                <a:srgbClr val="FFFFFF"/>
              </a:solidFill>
            </a:endParaRPr>
          </a:p>
        </p:txBody>
      </p:sp>
      <p:sp>
        <p:nvSpPr>
          <p:cNvPr id="10" name="Prostokąt 9">
            <a:extLst>
              <a:ext uri="{FF2B5EF4-FFF2-40B4-BE49-F238E27FC236}">
                <a16:creationId xmlns:a16="http://schemas.microsoft.com/office/drawing/2014/main" id="{69E5F065-75D3-CD49-B1C2-DC83F6FE4426}"/>
              </a:ext>
            </a:extLst>
          </p:cNvPr>
          <p:cNvSpPr/>
          <p:nvPr/>
        </p:nvSpPr>
        <p:spPr>
          <a:xfrm>
            <a:off x="22093" y="-10"/>
            <a:ext cx="12188952" cy="6858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Symbol zastępczy numeru slajdu 1">
            <a:extLst>
              <a:ext uri="{FF2B5EF4-FFF2-40B4-BE49-F238E27FC236}">
                <a16:creationId xmlns:a16="http://schemas.microsoft.com/office/drawing/2014/main" id="{1F011232-7533-E05A-73C3-90FED518DF5C}"/>
              </a:ext>
            </a:extLst>
          </p:cNvPr>
          <p:cNvSpPr>
            <a:spLocks noGrp="1"/>
          </p:cNvSpPr>
          <p:nvPr>
            <p:ph type="sldNum" sz="quarter" idx="12"/>
          </p:nvPr>
        </p:nvSpPr>
        <p:spPr/>
        <p:txBody>
          <a:bodyPr/>
          <a:lstStyle/>
          <a:p>
            <a:fld id="{C2AD933A-5312-4E97-A41C-1021767E4A45}" type="slidenum">
              <a:rPr lang="pl-PL" smtClean="0"/>
              <a:t>12</a:t>
            </a:fld>
            <a:endParaRPr lang="pl-PL"/>
          </a:p>
        </p:txBody>
      </p:sp>
    </p:spTree>
    <p:extLst>
      <p:ext uri="{BB962C8B-B14F-4D97-AF65-F5344CB8AC3E}">
        <p14:creationId xmlns:p14="http://schemas.microsoft.com/office/powerpoint/2010/main" val="34705365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E4537710-BE72-D4F9-B9EB-6DB8DAE83E6D}"/>
              </a:ext>
            </a:extLst>
          </p:cNvPr>
          <p:cNvSpPr>
            <a:spLocks noGrp="1"/>
          </p:cNvSpPr>
          <p:nvPr>
            <p:ph type="title"/>
          </p:nvPr>
        </p:nvSpPr>
        <p:spPr>
          <a:xfrm>
            <a:off x="838200" y="1412488"/>
            <a:ext cx="2899189" cy="4363844"/>
          </a:xfrm>
        </p:spPr>
        <p:txBody>
          <a:bodyPr anchor="t">
            <a:normAutofit/>
          </a:bodyPr>
          <a:lstStyle/>
          <a:p>
            <a:r>
              <a:rPr lang="pl-PL" sz="4000">
                <a:solidFill>
                  <a:srgbClr val="FFFFFF"/>
                </a:solidFill>
                <a:latin typeface="Avenir Next LT Pro (Tekst podstawowy)"/>
              </a:rPr>
              <a:t>Plan</a:t>
            </a:r>
            <a:r>
              <a:rPr lang="pl-PL" sz="4000">
                <a:solidFill>
                  <a:srgbClr val="FFFFFF"/>
                </a:solidFill>
                <a:latin typeface="Abadi" panose="020B0604020104020204" pitchFamily="34" charset="0"/>
              </a:rPr>
              <a:t> </a:t>
            </a:r>
            <a:r>
              <a:rPr lang="pl-PL" sz="4000">
                <a:solidFill>
                  <a:srgbClr val="FFFFFF"/>
                </a:solidFill>
                <a:latin typeface="Avenir Next LT Pro (Tekst podstawowy)"/>
              </a:rPr>
              <a:t>wydarzeń</a:t>
            </a:r>
          </a:p>
        </p:txBody>
      </p:sp>
      <p:sp>
        <p:nvSpPr>
          <p:cNvPr id="3" name="Symbol zastępczy zawartości 2">
            <a:extLst>
              <a:ext uri="{FF2B5EF4-FFF2-40B4-BE49-F238E27FC236}">
                <a16:creationId xmlns:a16="http://schemas.microsoft.com/office/drawing/2014/main" id="{36905809-2425-A5C2-5AC8-FB87A006EC4D}"/>
              </a:ext>
            </a:extLst>
          </p:cNvPr>
          <p:cNvSpPr>
            <a:spLocks noGrp="1"/>
          </p:cNvSpPr>
          <p:nvPr>
            <p:ph sz="half" idx="1"/>
          </p:nvPr>
        </p:nvSpPr>
        <p:spPr>
          <a:xfrm>
            <a:off x="4380855" y="1412489"/>
            <a:ext cx="3427283" cy="5035936"/>
          </a:xfrm>
        </p:spPr>
        <p:txBody>
          <a:bodyPr>
            <a:normAutofit fontScale="92500" lnSpcReduction="10000"/>
          </a:bodyPr>
          <a:lstStyle/>
          <a:p>
            <a:pPr marL="0" indent="0">
              <a:buNone/>
            </a:pPr>
            <a:r>
              <a:rPr lang="pl-PL" sz="2000">
                <a:latin typeface="Avenir Next LT Pro (Tekst podstawowy)"/>
              </a:rPr>
              <a:t>1. Poznajemy głównych bohaterów: Alka, Rudego i Zośkę.</a:t>
            </a:r>
            <a:br>
              <a:rPr lang="pl-PL" sz="2000">
                <a:latin typeface="Avenir Next LT Pro (Tekst podstawowy)"/>
              </a:rPr>
            </a:br>
            <a:br>
              <a:rPr lang="pl-PL" sz="2000">
                <a:latin typeface="Avenir Next LT Pro (Tekst podstawowy)"/>
              </a:rPr>
            </a:br>
            <a:r>
              <a:rPr lang="pl-PL" sz="2000">
                <a:latin typeface="Avenir Next LT Pro (Tekst podstawowy)"/>
              </a:rPr>
              <a:t>2. Wybuch II wojny światowej - bohaterowie decydują się na walkę.</a:t>
            </a:r>
            <a:br>
              <a:rPr lang="pl-PL" sz="2000">
                <a:latin typeface="Avenir Next LT Pro (Tekst podstawowy)"/>
              </a:rPr>
            </a:br>
            <a:br>
              <a:rPr lang="pl-PL" sz="2000">
                <a:latin typeface="Avenir Next LT Pro (Tekst podstawowy)"/>
              </a:rPr>
            </a:br>
            <a:r>
              <a:rPr lang="pl-PL" sz="2000">
                <a:latin typeface="Avenir Next LT Pro (Tekst podstawowy)"/>
              </a:rPr>
              <a:t>3. Zajęcia chłopców w okupowanej Warszawie</a:t>
            </a:r>
            <a:br>
              <a:rPr lang="pl-PL" sz="2000">
                <a:latin typeface="Avenir Next LT Pro (Tekst podstawowy)"/>
              </a:rPr>
            </a:br>
            <a:br>
              <a:rPr lang="pl-PL" sz="2000">
                <a:latin typeface="Avenir Next LT Pro (Tekst podstawowy)"/>
              </a:rPr>
            </a:br>
            <a:r>
              <a:rPr lang="pl-PL" sz="2000">
                <a:latin typeface="Avenir Next LT Pro (Tekst podstawowy)"/>
              </a:rPr>
              <a:t>4. Działalność sabotażowa </a:t>
            </a:r>
            <a:br>
              <a:rPr lang="pl-PL" sz="2000">
                <a:latin typeface="Avenir Next LT Pro (Tekst podstawowy)"/>
              </a:rPr>
            </a:br>
            <a:br>
              <a:rPr lang="pl-PL" sz="2000">
                <a:latin typeface="Avenir Next LT Pro (Tekst podstawowy)"/>
              </a:rPr>
            </a:br>
            <a:r>
              <a:rPr lang="pl-PL" sz="2000">
                <a:latin typeface="Avenir Next LT Pro (Tekst podstawowy)"/>
              </a:rPr>
              <a:t>5. Działalność dywersyjna</a:t>
            </a:r>
            <a:br>
              <a:rPr lang="pl-PL" sz="2000">
                <a:latin typeface="Avenir Next LT Pro (Tekst podstawowy)"/>
              </a:rPr>
            </a:br>
            <a:br>
              <a:rPr lang="pl-PL" sz="2000">
                <a:latin typeface="Avenir Next LT Pro (Tekst podstawowy)"/>
              </a:rPr>
            </a:br>
            <a:r>
              <a:rPr lang="pl-PL" sz="2000">
                <a:latin typeface="Avenir Next LT Pro (Tekst podstawowy)"/>
              </a:rPr>
              <a:t>6. Aresztowanie Rudego</a:t>
            </a:r>
            <a:br>
              <a:rPr lang="pl-PL" sz="2000">
                <a:latin typeface="Avenir Next LT Pro (Tekst podstawowy)"/>
              </a:rPr>
            </a:br>
            <a:br>
              <a:rPr lang="pl-PL" sz="2000">
                <a:latin typeface="Avenir Next LT Pro (Tekst podstawowy)"/>
              </a:rPr>
            </a:br>
            <a:r>
              <a:rPr lang="pl-PL" sz="2000">
                <a:latin typeface="Avenir Next LT Pro (Tekst podstawowy)"/>
              </a:rPr>
              <a:t>7. Śledztwo - torturowanie Rudego</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Symbol zastępczy zawartości 3">
            <a:extLst>
              <a:ext uri="{FF2B5EF4-FFF2-40B4-BE49-F238E27FC236}">
                <a16:creationId xmlns:a16="http://schemas.microsoft.com/office/drawing/2014/main" id="{30528AD8-5737-3F85-90C2-009914FDB4ED}"/>
              </a:ext>
            </a:extLst>
          </p:cNvPr>
          <p:cNvSpPr>
            <a:spLocks noGrp="1"/>
          </p:cNvSpPr>
          <p:nvPr>
            <p:ph sz="half" idx="2"/>
          </p:nvPr>
        </p:nvSpPr>
        <p:spPr>
          <a:xfrm>
            <a:off x="8451604" y="1412488"/>
            <a:ext cx="3197701" cy="5035935"/>
          </a:xfrm>
        </p:spPr>
        <p:txBody>
          <a:bodyPr>
            <a:normAutofit fontScale="92500" lnSpcReduction="10000"/>
          </a:bodyPr>
          <a:lstStyle/>
          <a:p>
            <a:pPr marL="0" indent="0">
              <a:buNone/>
            </a:pPr>
            <a:r>
              <a:rPr lang="pl-PL" sz="2000" dirty="0">
                <a:latin typeface="Avenir Next LT Pro (Tekst podstawowy)"/>
              </a:rPr>
              <a:t>8. Akcja pod Arsenałem</a:t>
            </a:r>
            <a:br>
              <a:rPr lang="pl-PL" sz="2000" dirty="0">
                <a:latin typeface="Avenir Next LT Pro (Tekst podstawowy)"/>
              </a:rPr>
            </a:br>
            <a:br>
              <a:rPr lang="pl-PL" sz="2000" dirty="0">
                <a:latin typeface="Avenir Next LT Pro (Tekst podstawowy)"/>
              </a:rPr>
            </a:br>
            <a:r>
              <a:rPr lang="pl-PL" sz="2000" dirty="0">
                <a:latin typeface="Avenir Next LT Pro (Tekst podstawowy)"/>
              </a:rPr>
              <a:t>9. Śmierć Rudego i Alka</a:t>
            </a:r>
            <a:br>
              <a:rPr lang="pl-PL" sz="2000" dirty="0">
                <a:latin typeface="Avenir Next LT Pro (Tekst podstawowy)"/>
              </a:rPr>
            </a:br>
            <a:br>
              <a:rPr lang="pl-PL" sz="2000" dirty="0">
                <a:latin typeface="Avenir Next LT Pro (Tekst podstawowy)"/>
              </a:rPr>
            </a:br>
            <a:r>
              <a:rPr lang="pl-PL" sz="2000" dirty="0">
                <a:latin typeface="Avenir Next LT Pro (Tekst podstawowy)"/>
              </a:rPr>
              <a:t>10. Akcja pod Celestynowem</a:t>
            </a:r>
            <a:br>
              <a:rPr lang="pl-PL" sz="2000" dirty="0">
                <a:latin typeface="Avenir Next LT Pro (Tekst podstawowy)"/>
              </a:rPr>
            </a:br>
            <a:br>
              <a:rPr lang="pl-PL" sz="2000" dirty="0">
                <a:latin typeface="Avenir Next LT Pro (Tekst podstawowy)"/>
              </a:rPr>
            </a:br>
            <a:r>
              <a:rPr lang="pl-PL" sz="2000" dirty="0">
                <a:latin typeface="Avenir Next LT Pro (Tekst podstawowy)"/>
              </a:rPr>
              <a:t>11. Nieudana akcja pod</a:t>
            </a:r>
            <a:br>
              <a:rPr lang="pl-PL" sz="2000" dirty="0">
                <a:latin typeface="Avenir Next LT Pro (Tekst podstawowy)"/>
              </a:rPr>
            </a:br>
            <a:r>
              <a:rPr lang="pl-PL" sz="2000" dirty="0">
                <a:latin typeface="Avenir Next LT Pro (Tekst podstawowy)"/>
              </a:rPr>
              <a:t>Czarnocinem</a:t>
            </a:r>
            <a:br>
              <a:rPr lang="pl-PL" sz="2000" dirty="0">
                <a:latin typeface="Avenir Next LT Pro (Tekst podstawowy)"/>
              </a:rPr>
            </a:br>
            <a:br>
              <a:rPr lang="pl-PL" sz="2000" dirty="0">
                <a:latin typeface="Avenir Next LT Pro (Tekst podstawowy)"/>
              </a:rPr>
            </a:br>
            <a:r>
              <a:rPr lang="pl-PL" sz="2000" dirty="0">
                <a:latin typeface="Avenir Next LT Pro (Tekst podstawowy)"/>
              </a:rPr>
              <a:t>12. Likwidacja posterunku żandarmerii w Sieczychach</a:t>
            </a:r>
          </a:p>
        </p:txBody>
      </p:sp>
      <p:sp>
        <p:nvSpPr>
          <p:cNvPr id="5" name="Prostokąt 4">
            <a:extLst>
              <a:ext uri="{FF2B5EF4-FFF2-40B4-BE49-F238E27FC236}">
                <a16:creationId xmlns:a16="http://schemas.microsoft.com/office/drawing/2014/main" id="{DD8EDE20-3C63-272C-4727-91A062B48E76}"/>
              </a:ext>
            </a:extLst>
          </p:cNvPr>
          <p:cNvSpPr/>
          <p:nvPr/>
        </p:nvSpPr>
        <p:spPr>
          <a:xfrm>
            <a:off x="22093" y="-10"/>
            <a:ext cx="12188952" cy="6858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ymbol zastępczy numeru slajdu 5">
            <a:extLst>
              <a:ext uri="{FF2B5EF4-FFF2-40B4-BE49-F238E27FC236}">
                <a16:creationId xmlns:a16="http://schemas.microsoft.com/office/drawing/2014/main" id="{2AFF5896-3B9C-D092-4F6D-5830C708650C}"/>
              </a:ext>
            </a:extLst>
          </p:cNvPr>
          <p:cNvSpPr>
            <a:spLocks noGrp="1"/>
          </p:cNvSpPr>
          <p:nvPr>
            <p:ph type="sldNum" sz="quarter" idx="12"/>
          </p:nvPr>
        </p:nvSpPr>
        <p:spPr/>
        <p:txBody>
          <a:bodyPr/>
          <a:lstStyle/>
          <a:p>
            <a:fld id="{C2AD933A-5312-4E97-A41C-1021767E4A45}" type="slidenum">
              <a:rPr lang="pl-PL" smtClean="0"/>
              <a:t>13</a:t>
            </a:fld>
            <a:endParaRPr lang="pl-PL"/>
          </a:p>
        </p:txBody>
      </p:sp>
    </p:spTree>
    <p:extLst>
      <p:ext uri="{BB962C8B-B14F-4D97-AF65-F5344CB8AC3E}">
        <p14:creationId xmlns:p14="http://schemas.microsoft.com/office/powerpoint/2010/main" val="3076659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DF40B43D-FEF6-D454-F60F-28E9EEB4DB3A}"/>
              </a:ext>
            </a:extLst>
          </p:cNvPr>
          <p:cNvSpPr>
            <a:spLocks noGrp="1"/>
          </p:cNvSpPr>
          <p:nvPr>
            <p:ph type="title"/>
          </p:nvPr>
        </p:nvSpPr>
        <p:spPr>
          <a:xfrm>
            <a:off x="838201" y="643467"/>
            <a:ext cx="3888526" cy="1800526"/>
          </a:xfrm>
        </p:spPr>
        <p:txBody>
          <a:bodyPr>
            <a:normAutofit/>
          </a:bodyPr>
          <a:lstStyle/>
          <a:p>
            <a:r>
              <a:rPr lang="pl-PL" sz="4100" dirty="0"/>
              <a:t>Inscenizacja ,,Kamieni na szaniec’’</a:t>
            </a:r>
          </a:p>
        </p:txBody>
      </p:sp>
      <p:sp>
        <p:nvSpPr>
          <p:cNvPr id="3" name="Symbol zastępczy zawartości 2">
            <a:extLst>
              <a:ext uri="{FF2B5EF4-FFF2-40B4-BE49-F238E27FC236}">
                <a16:creationId xmlns:a16="http://schemas.microsoft.com/office/drawing/2014/main" id="{219E65B4-B5D9-9560-1F4E-5FFE180F2AE7}"/>
              </a:ext>
            </a:extLst>
          </p:cNvPr>
          <p:cNvSpPr>
            <a:spLocks noGrp="1"/>
          </p:cNvSpPr>
          <p:nvPr>
            <p:ph idx="1"/>
          </p:nvPr>
        </p:nvSpPr>
        <p:spPr>
          <a:xfrm>
            <a:off x="838201" y="2623381"/>
            <a:ext cx="3888528" cy="3553581"/>
          </a:xfrm>
        </p:spPr>
        <p:txBody>
          <a:bodyPr>
            <a:normAutofit/>
          </a:bodyPr>
          <a:lstStyle/>
          <a:p>
            <a:pPr marL="0" indent="0">
              <a:buNone/>
            </a:pPr>
            <a:r>
              <a:rPr lang="pl-PL" sz="2000"/>
              <a:t>Najnowszą inscenizacją książki jest film w reżyserii Roberta Glińskiego z 2014 roku. </a:t>
            </a:r>
            <a:r>
              <a:rPr lang="pl-PL" sz="2000" b="0" i="0">
                <a:effectLst/>
                <a:latin typeface="-apple-system"/>
              </a:rPr>
              <a:t>Film nie jest wierną ekranizacją książki Aleksandra Kamińskiego, ale twórcy podkreślają, że istotą tej ekranizacji było zadanie kilku uniwersalnych pytań. Film obejrzało w kinach </a:t>
            </a:r>
            <a:br>
              <a:rPr lang="pl-PL" sz="2000" b="0" i="0">
                <a:effectLst/>
                <a:latin typeface="-apple-system"/>
              </a:rPr>
            </a:br>
            <a:r>
              <a:rPr lang="pl-PL" sz="2000" b="0" i="0">
                <a:effectLst/>
                <a:latin typeface="-apple-system"/>
              </a:rPr>
              <a:t>828 013 widzów.</a:t>
            </a:r>
            <a:endParaRPr lang="pl-PL" sz="2000"/>
          </a:p>
        </p:txBody>
      </p:sp>
      <p:pic>
        <p:nvPicPr>
          <p:cNvPr id="5" name="Obraz 4" descr="Obraz zawierający tekst, ubrania, plakat, człowiek&#10;&#10;Opis wygenerowany automatycznie">
            <a:extLst>
              <a:ext uri="{FF2B5EF4-FFF2-40B4-BE49-F238E27FC236}">
                <a16:creationId xmlns:a16="http://schemas.microsoft.com/office/drawing/2014/main" id="{2DC14901-4343-F34E-EF44-22331376C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802" y="643234"/>
            <a:ext cx="3793915" cy="5599876"/>
          </a:xfrm>
          <a:prstGeom prst="rect">
            <a:avLst/>
          </a:prstGeom>
        </p:spPr>
      </p:pic>
      <p:sp>
        <p:nvSpPr>
          <p:cNvPr id="6" name="Prostokąt 5">
            <a:extLst>
              <a:ext uri="{FF2B5EF4-FFF2-40B4-BE49-F238E27FC236}">
                <a16:creationId xmlns:a16="http://schemas.microsoft.com/office/drawing/2014/main" id="{5EE969D6-3589-2E75-9E88-4616169AC34B}"/>
              </a:ext>
            </a:extLst>
          </p:cNvPr>
          <p:cNvSpPr/>
          <p:nvPr/>
        </p:nvSpPr>
        <p:spPr>
          <a:xfrm>
            <a:off x="3048" y="0"/>
            <a:ext cx="12188952" cy="6858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F7040DEA-8E39-BD6E-746C-1818526C4EC4}"/>
              </a:ext>
            </a:extLst>
          </p:cNvPr>
          <p:cNvSpPr>
            <a:spLocks noGrp="1"/>
          </p:cNvSpPr>
          <p:nvPr>
            <p:ph type="sldNum" sz="quarter" idx="12"/>
          </p:nvPr>
        </p:nvSpPr>
        <p:spPr/>
        <p:txBody>
          <a:bodyPr/>
          <a:lstStyle/>
          <a:p>
            <a:fld id="{C2AD933A-5312-4E97-A41C-1021767E4A45}" type="slidenum">
              <a:rPr lang="pl-PL" smtClean="0"/>
              <a:t>14</a:t>
            </a:fld>
            <a:endParaRPr lang="pl-PL"/>
          </a:p>
        </p:txBody>
      </p:sp>
    </p:spTree>
    <p:extLst>
      <p:ext uri="{BB962C8B-B14F-4D97-AF65-F5344CB8AC3E}">
        <p14:creationId xmlns:p14="http://schemas.microsoft.com/office/powerpoint/2010/main" val="467159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az 4" descr="Obraz zawierający osoba, Ludzka twarz, ubrania, na wolnym powietrzu&#10;&#10;Opis wygenerowany automatycznie">
            <a:extLst>
              <a:ext uri="{FF2B5EF4-FFF2-40B4-BE49-F238E27FC236}">
                <a16:creationId xmlns:a16="http://schemas.microsoft.com/office/drawing/2014/main" id="{80C53954-A465-A257-D0AB-271E18A9102E}"/>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l="13824" r="15065" b="1"/>
          <a:stretch/>
        </p:blipFill>
        <p:spPr>
          <a:xfrm>
            <a:off x="20" y="-9107"/>
            <a:ext cx="12191980" cy="6858000"/>
          </a:xfrm>
          <a:prstGeom prst="rect">
            <a:avLst/>
          </a:prstGeom>
        </p:spPr>
      </p:pic>
      <p:sp>
        <p:nvSpPr>
          <p:cNvPr id="2" name="Tytuł 1">
            <a:extLst>
              <a:ext uri="{FF2B5EF4-FFF2-40B4-BE49-F238E27FC236}">
                <a16:creationId xmlns:a16="http://schemas.microsoft.com/office/drawing/2014/main" id="{EBDC9E71-7647-C035-E05C-76DEE64E738B}"/>
              </a:ext>
            </a:extLst>
          </p:cNvPr>
          <p:cNvSpPr>
            <a:spLocks noGrp="1"/>
          </p:cNvSpPr>
          <p:nvPr>
            <p:ph type="title"/>
          </p:nvPr>
        </p:nvSpPr>
        <p:spPr>
          <a:xfrm>
            <a:off x="686834" y="591344"/>
            <a:ext cx="3200400" cy="5585619"/>
          </a:xfrm>
        </p:spPr>
        <p:txBody>
          <a:bodyPr>
            <a:normAutofit/>
          </a:bodyPr>
          <a:lstStyle/>
          <a:p>
            <a:r>
              <a:rPr lang="pl-PL" sz="3700">
                <a:solidFill>
                  <a:srgbClr val="FFFFFF"/>
                </a:solidFill>
                <a:latin typeface="Avenir Next LT Pro (Tekst podstawowy)"/>
              </a:rPr>
              <a:t>Jak ,,Kamienie na szaniec’’ wpływają na współczesne pokolenie?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946398A1-E931-C6A8-813B-FDCF2CF3FEFA}"/>
              </a:ext>
            </a:extLst>
          </p:cNvPr>
          <p:cNvSpPr>
            <a:spLocks noGrp="1"/>
          </p:cNvSpPr>
          <p:nvPr>
            <p:ph idx="1"/>
          </p:nvPr>
        </p:nvSpPr>
        <p:spPr>
          <a:xfrm>
            <a:off x="4447308" y="591344"/>
            <a:ext cx="6906491" cy="5585619"/>
          </a:xfrm>
        </p:spPr>
        <p:txBody>
          <a:bodyPr anchor="ctr">
            <a:normAutofit/>
          </a:bodyPr>
          <a:lstStyle/>
          <a:p>
            <a:pPr marL="0" indent="0">
              <a:buNone/>
            </a:pPr>
            <a:r>
              <a:rPr lang="pl-PL" sz="1800" b="0" i="0">
                <a:solidFill>
                  <a:srgbClr val="FFFFFF"/>
                </a:solidFill>
                <a:effectLst/>
                <a:latin typeface="Avenir Next LT Pro (Tekst podstawowy)"/>
              </a:rPr>
              <a:t>Powieść ukazuje wpływ wojny na psychikę młodzieży. Kamiński pokazał, jak bardzo zmieniło się życie polskiej młodzieży po wybuchu II wojny światowej. Dzięki tej książce, współczesne pokolenia mają możliwość zrozumienia, jakie ofiary przyniosła wojna i jakie wartości były ważne dla młodych ludzi w tamtym czasie.</a:t>
            </a:r>
          </a:p>
          <a:p>
            <a:pPr marL="0" indent="0">
              <a:buNone/>
            </a:pPr>
            <a:r>
              <a:rPr lang="pl-PL" sz="1800" b="0" i="0">
                <a:solidFill>
                  <a:srgbClr val="FFFFFF"/>
                </a:solidFill>
                <a:effectLst/>
                <a:latin typeface="Avenir Next LT Pro (Tekst podstawowy)"/>
              </a:rPr>
              <a:t>Dzisiejsza młodzież, dzięki bohaterom takim jak Alek, Zośka i Rudy, ma możliwość kierowania swoim życiem w dowolny sposób, niezależnie od jakichkolwiek czynników politycznych, nie zmuszana do rezygnowania z własnych marzeń na rzecz walki o wspólne dobro. Ta wolność wymaga jednak sporej dojrzałości i samodyscypliny, oto bowiem na następne pokolenia spada obowiązek uczynienia jak najlepszego użytku z tego, co wywalczyli dla nas inni.</a:t>
            </a:r>
          </a:p>
          <a:p>
            <a:endParaRPr lang="pl-PL" sz="2200">
              <a:solidFill>
                <a:srgbClr val="FFFFFF"/>
              </a:solidFill>
            </a:endParaRPr>
          </a:p>
        </p:txBody>
      </p:sp>
      <p:sp>
        <p:nvSpPr>
          <p:cNvPr id="6" name="Prostokąt 5">
            <a:extLst>
              <a:ext uri="{FF2B5EF4-FFF2-40B4-BE49-F238E27FC236}">
                <a16:creationId xmlns:a16="http://schemas.microsoft.com/office/drawing/2014/main" id="{D0B4E1F1-2629-B6B2-EED7-1CA352DAB956}"/>
              </a:ext>
            </a:extLst>
          </p:cNvPr>
          <p:cNvSpPr/>
          <p:nvPr/>
        </p:nvSpPr>
        <p:spPr>
          <a:xfrm>
            <a:off x="22093" y="-10"/>
            <a:ext cx="12188952" cy="6858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83946B73-E77A-C628-8B91-818D34E4C46A}"/>
              </a:ext>
            </a:extLst>
          </p:cNvPr>
          <p:cNvSpPr>
            <a:spLocks noGrp="1"/>
          </p:cNvSpPr>
          <p:nvPr>
            <p:ph type="sldNum" sz="quarter" idx="12"/>
          </p:nvPr>
        </p:nvSpPr>
        <p:spPr/>
        <p:txBody>
          <a:bodyPr/>
          <a:lstStyle/>
          <a:p>
            <a:fld id="{C2AD933A-5312-4E97-A41C-1021767E4A45}" type="slidenum">
              <a:rPr lang="pl-PL" smtClean="0"/>
              <a:t>15</a:t>
            </a:fld>
            <a:endParaRPr lang="pl-PL"/>
          </a:p>
        </p:txBody>
      </p:sp>
    </p:spTree>
    <p:extLst>
      <p:ext uri="{BB962C8B-B14F-4D97-AF65-F5344CB8AC3E}">
        <p14:creationId xmlns:p14="http://schemas.microsoft.com/office/powerpoint/2010/main" val="308674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Ludzka twarz, osoba, ubrania, uśmiech">
            <a:extLst>
              <a:ext uri="{FF2B5EF4-FFF2-40B4-BE49-F238E27FC236}">
                <a16:creationId xmlns:a16="http://schemas.microsoft.com/office/drawing/2014/main" id="{E4F8338C-98C3-A034-51B0-B257DD8CCEF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49" r="4" b="4"/>
          <a:stretch/>
        </p:blipFill>
        <p:spPr>
          <a:xfrm>
            <a:off x="20" y="1"/>
            <a:ext cx="12191980" cy="6857999"/>
          </a:xfrm>
          <a:prstGeom prst="rect">
            <a:avLst/>
          </a:prstGeom>
        </p:spPr>
      </p:pic>
      <p:sp>
        <p:nvSpPr>
          <p:cNvPr id="2" name="Tytuł 1">
            <a:extLst>
              <a:ext uri="{FF2B5EF4-FFF2-40B4-BE49-F238E27FC236}">
                <a16:creationId xmlns:a16="http://schemas.microsoft.com/office/drawing/2014/main" id="{C58B7543-4984-C72D-2725-87D7F419D904}"/>
              </a:ext>
            </a:extLst>
          </p:cNvPr>
          <p:cNvSpPr>
            <a:spLocks noGrp="1"/>
          </p:cNvSpPr>
          <p:nvPr>
            <p:ph type="ctrTitle"/>
          </p:nvPr>
        </p:nvSpPr>
        <p:spPr>
          <a:xfrm>
            <a:off x="1524000" y="1978740"/>
            <a:ext cx="9144000" cy="2900518"/>
          </a:xfrm>
        </p:spPr>
        <p:txBody>
          <a:bodyPr>
            <a:normAutofit fontScale="90000"/>
          </a:bodyPr>
          <a:lstStyle/>
          <a:p>
            <a:r>
              <a:rPr lang="pl-PL" sz="4200" b="0" i="0">
                <a:solidFill>
                  <a:srgbClr val="FFFFFF"/>
                </a:solidFill>
                <a:effectLst/>
                <a:latin typeface="Avenir Next LT Pro (Tekst podstawowy)"/>
              </a:rPr>
              <a:t>„Lecz zaklinam, niech żywi nie tracą nadziei .... A kiedy trzeba, na śmierć idą po kolei, Jak kamienie przez Boga rzucane na szaniec..”</a:t>
            </a:r>
            <a:br>
              <a:rPr lang="pl-PL" sz="4200" b="0" i="0">
                <a:solidFill>
                  <a:srgbClr val="FFFFFF"/>
                </a:solidFill>
                <a:effectLst/>
                <a:latin typeface="Avenir Next LT Pro (Tekst podstawowy)"/>
              </a:rPr>
            </a:br>
            <a:br>
              <a:rPr lang="pl-PL" sz="4200">
                <a:solidFill>
                  <a:srgbClr val="FFFFFF"/>
                </a:solidFill>
                <a:latin typeface="Avenir Next LT Pro (Tekst podstawowy)"/>
              </a:rPr>
            </a:br>
            <a:r>
              <a:rPr lang="pl-PL" sz="4200">
                <a:solidFill>
                  <a:srgbClr val="FFFFFF"/>
                </a:solidFill>
                <a:latin typeface="Avenir Next LT Pro (Tekst podstawowy)"/>
              </a:rPr>
              <a:t>Juliusz Słowacki ,,Testament Mój’’</a:t>
            </a:r>
          </a:p>
        </p:txBody>
      </p:sp>
      <p:sp>
        <p:nvSpPr>
          <p:cNvPr id="6" name="Prostokąt 5">
            <a:extLst>
              <a:ext uri="{FF2B5EF4-FFF2-40B4-BE49-F238E27FC236}">
                <a16:creationId xmlns:a16="http://schemas.microsoft.com/office/drawing/2014/main" id="{BAAD2D56-DCBA-537E-44A9-BA3F00FE36E9}"/>
              </a:ext>
            </a:extLst>
          </p:cNvPr>
          <p:cNvSpPr/>
          <p:nvPr/>
        </p:nvSpPr>
        <p:spPr>
          <a:xfrm>
            <a:off x="22093" y="-10"/>
            <a:ext cx="12188952" cy="6858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numeru slajdu 2">
            <a:extLst>
              <a:ext uri="{FF2B5EF4-FFF2-40B4-BE49-F238E27FC236}">
                <a16:creationId xmlns:a16="http://schemas.microsoft.com/office/drawing/2014/main" id="{12B7D55D-37D4-32E0-162D-135ABAAB2C58}"/>
              </a:ext>
            </a:extLst>
          </p:cNvPr>
          <p:cNvSpPr>
            <a:spLocks noGrp="1"/>
          </p:cNvSpPr>
          <p:nvPr>
            <p:ph type="sldNum" sz="quarter" idx="12"/>
          </p:nvPr>
        </p:nvSpPr>
        <p:spPr/>
        <p:txBody>
          <a:bodyPr/>
          <a:lstStyle/>
          <a:p>
            <a:fld id="{C2AD933A-5312-4E97-A41C-1021767E4A45}" type="slidenum">
              <a:rPr lang="pl-PL" smtClean="0"/>
              <a:t>16</a:t>
            </a:fld>
            <a:endParaRPr lang="pl-PL"/>
          </a:p>
        </p:txBody>
      </p:sp>
    </p:spTree>
    <p:extLst>
      <p:ext uri="{BB962C8B-B14F-4D97-AF65-F5344CB8AC3E}">
        <p14:creationId xmlns:p14="http://schemas.microsoft.com/office/powerpoint/2010/main" val="41720274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Rectangle 10">
            <a:extLst>
              <a:ext uri="{FF2B5EF4-FFF2-40B4-BE49-F238E27FC236}">
                <a16:creationId xmlns:a16="http://schemas.microsoft.com/office/drawing/2014/main" id="{A9D6EEA4-51EF-4796-BE5B-F3EB11F23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5" descr="Obraz zawierający Grafika, Czcionka, zrzut ekranu, fioletowy&#10;&#10;Opis wygenerowany automatycznie">
            <a:extLst>
              <a:ext uri="{FF2B5EF4-FFF2-40B4-BE49-F238E27FC236}">
                <a16:creationId xmlns:a16="http://schemas.microsoft.com/office/drawing/2014/main" id="{A1C3E559-079C-5261-20E3-6549B5256D93}"/>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ytuł 1">
            <a:extLst>
              <a:ext uri="{FF2B5EF4-FFF2-40B4-BE49-F238E27FC236}">
                <a16:creationId xmlns:a16="http://schemas.microsoft.com/office/drawing/2014/main" id="{B25423C3-F30E-8FB7-5CC2-0A0743DFDA27}"/>
              </a:ext>
            </a:extLst>
          </p:cNvPr>
          <p:cNvSpPr>
            <a:spLocks noGrp="1"/>
          </p:cNvSpPr>
          <p:nvPr>
            <p:ph type="title"/>
          </p:nvPr>
        </p:nvSpPr>
        <p:spPr>
          <a:xfrm>
            <a:off x="838200" y="2140021"/>
            <a:ext cx="6696445" cy="1325563"/>
          </a:xfrm>
        </p:spPr>
        <p:txBody>
          <a:bodyPr>
            <a:normAutofit/>
          </a:bodyPr>
          <a:lstStyle/>
          <a:p>
            <a:r>
              <a:rPr lang="pl-PL" sz="4000">
                <a:solidFill>
                  <a:srgbClr val="FFFFFF"/>
                </a:solidFill>
              </a:rPr>
              <a:t>Quiz Kahoot do prezentacji</a:t>
            </a:r>
          </a:p>
        </p:txBody>
      </p:sp>
      <p:sp>
        <p:nvSpPr>
          <p:cNvPr id="3" name="Symbol zastępczy zawartości 2">
            <a:extLst>
              <a:ext uri="{FF2B5EF4-FFF2-40B4-BE49-F238E27FC236}">
                <a16:creationId xmlns:a16="http://schemas.microsoft.com/office/drawing/2014/main" id="{D7168F9F-6ACB-F1E8-B5FC-7582D7B75BE3}"/>
              </a:ext>
            </a:extLst>
          </p:cNvPr>
          <p:cNvSpPr>
            <a:spLocks noGrp="1"/>
          </p:cNvSpPr>
          <p:nvPr>
            <p:ph idx="1"/>
          </p:nvPr>
        </p:nvSpPr>
        <p:spPr>
          <a:xfrm>
            <a:off x="838200" y="3590600"/>
            <a:ext cx="6696452" cy="2433722"/>
          </a:xfrm>
        </p:spPr>
        <p:txBody>
          <a:bodyPr>
            <a:normAutofit/>
          </a:bodyPr>
          <a:lstStyle/>
          <a:p>
            <a:pPr marL="0" indent="0">
              <a:buNone/>
            </a:pPr>
            <a:br>
              <a:rPr lang="pl-PL" sz="2000">
                <a:solidFill>
                  <a:srgbClr val="FFFFFF"/>
                </a:solidFill>
              </a:rPr>
            </a:br>
            <a:r>
              <a:rPr lang="pl-PL" sz="2000">
                <a:solidFill>
                  <a:srgbClr val="FFFFFF"/>
                </a:solidFill>
              </a:rPr>
              <a:t>Link do prezentacji:</a:t>
            </a:r>
            <a:br>
              <a:rPr lang="pl-PL" sz="2000">
                <a:solidFill>
                  <a:srgbClr val="FFFFFF"/>
                </a:solidFill>
              </a:rPr>
            </a:br>
            <a:r>
              <a:rPr lang="pl-PL" sz="2000">
                <a:solidFill>
                  <a:srgbClr val="FFFFFF"/>
                </a:solidFill>
                <a:hlinkClick r:id="rId3"/>
              </a:rPr>
              <a:t>https://play.kahoot.it/v2/?quizId=dcddfa53-a383-4a4c-9587-f25f718cb07e</a:t>
            </a:r>
            <a:br>
              <a:rPr lang="pl-PL" sz="2000">
                <a:solidFill>
                  <a:srgbClr val="FFFFFF"/>
                </a:solidFill>
              </a:rPr>
            </a:br>
            <a:endParaRPr lang="pl-PL" sz="2000">
              <a:solidFill>
                <a:srgbClr val="FFFFFF"/>
              </a:solidFill>
            </a:endParaRPr>
          </a:p>
        </p:txBody>
      </p:sp>
      <p:sp>
        <p:nvSpPr>
          <p:cNvPr id="4" name="Symbol zastępczy numeru slajdu 3">
            <a:extLst>
              <a:ext uri="{FF2B5EF4-FFF2-40B4-BE49-F238E27FC236}">
                <a16:creationId xmlns:a16="http://schemas.microsoft.com/office/drawing/2014/main" id="{921E303A-9A6D-6A71-37E7-E4E06CD0735F}"/>
              </a:ext>
            </a:extLst>
          </p:cNvPr>
          <p:cNvSpPr>
            <a:spLocks noGrp="1"/>
          </p:cNvSpPr>
          <p:nvPr>
            <p:ph type="sldNum" sz="quarter" idx="12"/>
          </p:nvPr>
        </p:nvSpPr>
        <p:spPr>
          <a:xfrm>
            <a:off x="11368229" y="6181813"/>
            <a:ext cx="457200" cy="457200"/>
          </a:xfrm>
          <a:prstGeom prst="ellipse">
            <a:avLst/>
          </a:prstGeom>
          <a:solidFill>
            <a:srgbClr val="2E2E2E">
              <a:alpha val="60000"/>
            </a:srgbClr>
          </a:solidFill>
          <a:ln>
            <a:noFill/>
          </a:ln>
        </p:spPr>
        <p:txBody>
          <a:bodyPr>
            <a:normAutofit fontScale="85000" lnSpcReduction="10000"/>
          </a:bodyPr>
          <a:lstStyle/>
          <a:p>
            <a:pPr algn="ctr">
              <a:spcAft>
                <a:spcPts val="600"/>
              </a:spcAft>
            </a:pPr>
            <a:fld id="{C2AD933A-5312-4E97-A41C-1021767E4A45}" type="slidenum">
              <a:rPr lang="pl-PL">
                <a:solidFill>
                  <a:prstClr val="white"/>
                </a:solidFill>
              </a:rPr>
              <a:pPr algn="ctr">
                <a:spcAft>
                  <a:spcPts val="600"/>
                </a:spcAft>
              </a:pPr>
              <a:t>17</a:t>
            </a:fld>
            <a:endParaRPr lang="pl-PL">
              <a:solidFill>
                <a:prstClr val="white"/>
              </a:solidFill>
            </a:endParaRPr>
          </a:p>
        </p:txBody>
      </p:sp>
    </p:spTree>
    <p:extLst>
      <p:ext uri="{BB962C8B-B14F-4D97-AF65-F5344CB8AC3E}">
        <p14:creationId xmlns:p14="http://schemas.microsoft.com/office/powerpoint/2010/main" val="306914080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6">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59429CC4-FC6F-A52F-F120-032C5276F9FD}"/>
              </a:ext>
            </a:extLst>
          </p:cNvPr>
          <p:cNvSpPr>
            <a:spLocks noGrp="1"/>
          </p:cNvSpPr>
          <p:nvPr>
            <p:ph type="title"/>
          </p:nvPr>
        </p:nvSpPr>
        <p:spPr>
          <a:xfrm>
            <a:off x="838201" y="643467"/>
            <a:ext cx="3888526" cy="1800526"/>
          </a:xfrm>
        </p:spPr>
        <p:txBody>
          <a:bodyPr>
            <a:normAutofit/>
          </a:bodyPr>
          <a:lstStyle/>
          <a:p>
            <a:r>
              <a:rPr lang="pl-PL"/>
              <a:t>Wstęp</a:t>
            </a:r>
          </a:p>
        </p:txBody>
      </p:sp>
      <p:sp>
        <p:nvSpPr>
          <p:cNvPr id="3" name="Symbol zastępczy zawartości 2">
            <a:extLst>
              <a:ext uri="{FF2B5EF4-FFF2-40B4-BE49-F238E27FC236}">
                <a16:creationId xmlns:a16="http://schemas.microsoft.com/office/drawing/2014/main" id="{22164790-D3B8-6FE3-3878-E77299E8C21D}"/>
              </a:ext>
            </a:extLst>
          </p:cNvPr>
          <p:cNvSpPr>
            <a:spLocks noGrp="1"/>
          </p:cNvSpPr>
          <p:nvPr>
            <p:ph idx="1"/>
          </p:nvPr>
        </p:nvSpPr>
        <p:spPr>
          <a:xfrm>
            <a:off x="838201" y="2413330"/>
            <a:ext cx="4722844" cy="4430499"/>
          </a:xfrm>
        </p:spPr>
        <p:txBody>
          <a:bodyPr>
            <a:noAutofit/>
          </a:bodyPr>
          <a:lstStyle/>
          <a:p>
            <a:pPr marL="0" indent="0">
              <a:buNone/>
            </a:pPr>
            <a:r>
              <a:rPr lang="pl-PL" sz="1800" dirty="0">
                <a:latin typeface="Avenir Next LT Pro (Tekst podstawowy)"/>
              </a:rPr>
              <a:t>Autorem utworu jest Aleksander Kamiński. Jest to literatura faktu i epika. Powstała ona w okresie wojny i okupacji </a:t>
            </a:r>
            <a:br>
              <a:rPr lang="pl-PL" sz="1800" dirty="0">
                <a:latin typeface="Avenir Next LT Pro (Tekst podstawowy)"/>
              </a:rPr>
            </a:br>
            <a:r>
              <a:rPr lang="pl-PL" sz="1800" dirty="0">
                <a:latin typeface="Avenir Next LT Pro (Tekst podstawowy)"/>
              </a:rPr>
              <a:t>(II wojna światowa LATO 1939 – LATO 1943). Akcja rozgrywa się w okupowanej przez Niemców Warszawie. Wydarzenia ukazane w lekturze są autentyczne.</a:t>
            </a:r>
            <a:br>
              <a:rPr lang="pl-PL" sz="1800" dirty="0">
                <a:latin typeface="Avenir Next LT Pro (Tekst podstawowy)"/>
              </a:rPr>
            </a:br>
            <a:br>
              <a:rPr lang="pl-PL" sz="1800" dirty="0">
                <a:latin typeface="Avenir Next LT Pro (Tekst podstawowy)"/>
              </a:rPr>
            </a:br>
            <a:r>
              <a:rPr lang="pl-PL" sz="1800" dirty="0">
                <a:latin typeface="Avenir Next LT Pro (Tekst podstawowy)"/>
              </a:rPr>
              <a:t>Trzech przyjaciół – Rudy, Alek i Zośka – w okupowanej Warszawie zaangażowani są w działalność konspiracyjną. Razem z innymi młodymi ludźmi tworzą bohaterską grupę, gotową poświęcić się dla walki z hitlerowskim okupantem.</a:t>
            </a:r>
          </a:p>
        </p:txBody>
      </p:sp>
      <p:pic>
        <p:nvPicPr>
          <p:cNvPr id="5" name="Obraz 4" descr="Obraz zawierający Ludzka twarz, osoba, portret, uśmiech&#10;&#10;Opis wygenerowany automatycznie">
            <a:extLst>
              <a:ext uri="{FF2B5EF4-FFF2-40B4-BE49-F238E27FC236}">
                <a16:creationId xmlns:a16="http://schemas.microsoft.com/office/drawing/2014/main" id="{DB9480DC-BFAA-048F-C745-75B13976123A}"/>
              </a:ext>
            </a:extLst>
          </p:cNvPr>
          <p:cNvPicPr>
            <a:picLocks noChangeAspect="1"/>
          </p:cNvPicPr>
          <p:nvPr/>
        </p:nvPicPr>
        <p:blipFill rotWithShape="1">
          <a:blip r:embed="rId2">
            <a:extLst>
              <a:ext uri="{28A0092B-C50C-407E-A947-70E740481C1C}">
                <a14:useLocalDpi xmlns:a14="http://schemas.microsoft.com/office/drawing/2010/main" val="0"/>
              </a:ext>
            </a:extLst>
          </a:blip>
          <a:srcRect r="2" b="9142"/>
          <a:stretch/>
        </p:blipFill>
        <p:spPr>
          <a:xfrm>
            <a:off x="6800986" y="713037"/>
            <a:ext cx="4747547" cy="5460269"/>
          </a:xfrm>
          <a:prstGeom prst="rect">
            <a:avLst/>
          </a:prstGeom>
        </p:spPr>
      </p:pic>
      <p:sp>
        <p:nvSpPr>
          <p:cNvPr id="8" name="Prostokąt 7">
            <a:extLst>
              <a:ext uri="{FF2B5EF4-FFF2-40B4-BE49-F238E27FC236}">
                <a16:creationId xmlns:a16="http://schemas.microsoft.com/office/drawing/2014/main" id="{FDE5B29B-6B67-FFCC-9D8D-4F6CD7FEDC49}"/>
              </a:ext>
            </a:extLst>
          </p:cNvPr>
          <p:cNvSpPr/>
          <p:nvPr/>
        </p:nvSpPr>
        <p:spPr>
          <a:xfrm>
            <a:off x="0" y="14171"/>
            <a:ext cx="12188952" cy="6858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DBADD958-8F2C-07B8-DF37-EAF8AEB26450}"/>
              </a:ext>
            </a:extLst>
          </p:cNvPr>
          <p:cNvSpPr>
            <a:spLocks noGrp="1"/>
          </p:cNvSpPr>
          <p:nvPr>
            <p:ph type="sldNum" sz="quarter" idx="12"/>
          </p:nvPr>
        </p:nvSpPr>
        <p:spPr/>
        <p:txBody>
          <a:bodyPr/>
          <a:lstStyle/>
          <a:p>
            <a:fld id="{C2AD933A-5312-4E97-A41C-1021767E4A45}" type="slidenum">
              <a:rPr lang="pl-PL" smtClean="0"/>
              <a:t>2</a:t>
            </a:fld>
            <a:endParaRPr lang="pl-PL"/>
          </a:p>
        </p:txBody>
      </p:sp>
    </p:spTree>
    <p:extLst>
      <p:ext uri="{BB962C8B-B14F-4D97-AF65-F5344CB8AC3E}">
        <p14:creationId xmlns:p14="http://schemas.microsoft.com/office/powerpoint/2010/main" val="2061319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55" name="Rectangle 4144">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FA4B08B-2800-C385-1F82-591F0CA0CCDB}"/>
              </a:ext>
            </a:extLst>
          </p:cNvPr>
          <p:cNvSpPr>
            <a:spLocks noGrp="1"/>
          </p:cNvSpPr>
          <p:nvPr>
            <p:ph type="title"/>
          </p:nvPr>
        </p:nvSpPr>
        <p:spPr>
          <a:xfrm>
            <a:off x="612648" y="1078992"/>
            <a:ext cx="6268770" cy="1536192"/>
          </a:xfrm>
        </p:spPr>
        <p:txBody>
          <a:bodyPr anchor="b">
            <a:normAutofit/>
          </a:bodyPr>
          <a:lstStyle/>
          <a:p>
            <a:r>
              <a:rPr lang="pl-PL" sz="5200" b="0"/>
              <a:t>O autorze…</a:t>
            </a:r>
          </a:p>
        </p:txBody>
      </p:sp>
      <p:sp>
        <p:nvSpPr>
          <p:cNvPr id="4156" name="Rectangle 4146">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57" name="Rectangle 4148">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E2E03CD1-F503-9A47-2700-F58343B210E3}"/>
              </a:ext>
            </a:extLst>
          </p:cNvPr>
          <p:cNvSpPr>
            <a:spLocks noGrp="1"/>
          </p:cNvSpPr>
          <p:nvPr>
            <p:ph idx="1"/>
          </p:nvPr>
        </p:nvSpPr>
        <p:spPr>
          <a:xfrm>
            <a:off x="615458" y="3355848"/>
            <a:ext cx="6268770" cy="2825496"/>
          </a:xfrm>
        </p:spPr>
        <p:txBody>
          <a:bodyPr vert="horz" lIns="91440" tIns="45720" rIns="91440" bIns="45720" rtlCol="0">
            <a:normAutofit/>
          </a:bodyPr>
          <a:lstStyle/>
          <a:p>
            <a:pPr marL="0" indent="0">
              <a:buNone/>
            </a:pPr>
            <a:r>
              <a:rPr lang="pl-PL" sz="1800" b="1" i="0">
                <a:effectLst/>
                <a:latin typeface="Avenir Next LT Pro (Tekst podstawowy)"/>
                <a:ea typeface="Open Sans" panose="020B0606030504020204" pitchFamily="34" charset="0"/>
                <a:cs typeface="Open Sans" panose="020B0606030504020204" pitchFamily="34" charset="0"/>
              </a:rPr>
              <a:t>Aleksander Kamiński</a:t>
            </a:r>
            <a:r>
              <a:rPr lang="pl-PL" sz="1800">
                <a:latin typeface="Avenir Next LT Pro (Tekst podstawowy)"/>
                <a:ea typeface="Open Sans" panose="020B0606030504020204" pitchFamily="34" charset="0"/>
                <a:cs typeface="Open Sans" panose="020B0606030504020204" pitchFamily="34" charset="0"/>
              </a:rPr>
              <a:t> u</a:t>
            </a:r>
            <a:r>
              <a:rPr lang="pl-PL" sz="1800" b="0" i="0">
                <a:effectLst/>
                <a:latin typeface="Avenir Next LT Pro (Tekst podstawowy)"/>
                <a:ea typeface="Open Sans" panose="020B0606030504020204" pitchFamily="34" charset="0"/>
                <a:cs typeface="Open Sans" panose="020B0606030504020204" pitchFamily="34" charset="0"/>
              </a:rPr>
              <a:t>rodził się 11 lutego 1922 roku w Warszawie. Był polskim prozaikiem, publicystą i żołnierzem podczas II wojny światowej. Jego życie było związane z harcerstwem, co znacząco wpłynęło na treść "Kamieni na szaniec". </a:t>
            </a:r>
            <a:r>
              <a:rPr lang="pl-PL" sz="1800">
                <a:latin typeface="Avenir Next LT Pro (Tekst podstawowy)"/>
                <a:ea typeface="Open Sans" panose="020B0606030504020204" pitchFamily="34" charset="0"/>
                <a:cs typeface="Open Sans" panose="020B0606030504020204" pitchFamily="34" charset="0"/>
              </a:rPr>
              <a:t>Kamiński b</a:t>
            </a:r>
            <a:r>
              <a:rPr lang="pl-PL" sz="1800" b="0" i="0">
                <a:effectLst/>
                <a:latin typeface="Avenir Next LT Pro (Tekst podstawowy)"/>
                <a:ea typeface="Open Sans" panose="020B0606030504020204" pitchFamily="34" charset="0"/>
                <a:cs typeface="Open Sans" panose="020B0606030504020204" pitchFamily="34" charset="0"/>
              </a:rPr>
              <a:t>rał udział w Powstaniu Warszawskim, a po jego upadku został wzięty do niewoli niemieckiej. Po wojnie kontynuował działalność publicystyczną i literacką. Zmarł tragicznie w </a:t>
            </a:r>
            <a:r>
              <a:rPr lang="pl-PL" sz="1800" b="0" i="0" u="sng">
                <a:effectLst/>
                <a:latin typeface="Avenir Next LT Pro (Tekst podstawowy)"/>
                <a:ea typeface="Open Sans" panose="020B0606030504020204" pitchFamily="34" charset="0"/>
                <a:cs typeface="Open Sans" panose="020B0606030504020204" pitchFamily="34" charset="0"/>
              </a:rPr>
              <a:t>1944 roku w wieku </a:t>
            </a:r>
            <a:r>
              <a:rPr lang="pl-PL" sz="1800" u="sng">
                <a:latin typeface="Avenir Next LT Pro (Tekst podstawowy)"/>
                <a:ea typeface="Open Sans" panose="020B0606030504020204" pitchFamily="34" charset="0"/>
                <a:cs typeface="Open Sans" panose="020B0606030504020204" pitchFamily="34" charset="0"/>
              </a:rPr>
              <a:t>55</a:t>
            </a:r>
            <a:r>
              <a:rPr lang="pl-PL" sz="1800" b="0" i="0" u="sng">
                <a:effectLst/>
                <a:latin typeface="Avenir Next LT Pro (Tekst podstawowy)"/>
                <a:ea typeface="Open Sans" panose="020B0606030504020204" pitchFamily="34" charset="0"/>
                <a:cs typeface="Open Sans" panose="020B0606030504020204" pitchFamily="34" charset="0"/>
              </a:rPr>
              <a:t> lat.</a:t>
            </a:r>
          </a:p>
          <a:p>
            <a:pPr marL="0" indent="0">
              <a:buNone/>
            </a:pPr>
            <a:endParaRPr lang="pl-PL" sz="1800"/>
          </a:p>
          <a:p>
            <a:pPr marL="0" indent="0">
              <a:buNone/>
            </a:pPr>
            <a:endParaRPr lang="pl-PL" sz="1800"/>
          </a:p>
        </p:txBody>
      </p:sp>
      <p:pic>
        <p:nvPicPr>
          <p:cNvPr id="5" name="Obraz 4" descr="Obraz zawierający Ludzka twarz, osoba, ubrania, regał na książki&#10;&#10;Opis wygenerowany automatycznie">
            <a:extLst>
              <a:ext uri="{FF2B5EF4-FFF2-40B4-BE49-F238E27FC236}">
                <a16:creationId xmlns:a16="http://schemas.microsoft.com/office/drawing/2014/main" id="{88B61C55-73A5-7F1B-7DD3-A25F2B458B06}"/>
              </a:ext>
            </a:extLst>
          </p:cNvPr>
          <p:cNvPicPr>
            <a:picLocks noChangeAspect="1"/>
          </p:cNvPicPr>
          <p:nvPr/>
        </p:nvPicPr>
        <p:blipFill rotWithShape="1">
          <a:blip r:embed="rId2">
            <a:extLst>
              <a:ext uri="{28A0092B-C50C-407E-A947-70E740481C1C}">
                <a14:useLocalDpi xmlns:a14="http://schemas.microsoft.com/office/drawing/2010/main" val="0"/>
              </a:ext>
            </a:extLst>
          </a:blip>
          <a:srcRect l="28672" r="5922" b="-1"/>
          <a:stretch/>
        </p:blipFill>
        <p:spPr>
          <a:xfrm>
            <a:off x="7684006" y="10"/>
            <a:ext cx="4507993" cy="6857990"/>
          </a:xfrm>
          <a:prstGeom prst="rect">
            <a:avLst/>
          </a:prstGeom>
        </p:spPr>
      </p:pic>
      <p:sp>
        <p:nvSpPr>
          <p:cNvPr id="6" name="Prostokąt 5">
            <a:extLst>
              <a:ext uri="{FF2B5EF4-FFF2-40B4-BE49-F238E27FC236}">
                <a16:creationId xmlns:a16="http://schemas.microsoft.com/office/drawing/2014/main" id="{2937E02E-1C4F-4491-4488-062C16404C64}"/>
              </a:ext>
            </a:extLst>
          </p:cNvPr>
          <p:cNvSpPr/>
          <p:nvPr/>
        </p:nvSpPr>
        <p:spPr>
          <a:xfrm>
            <a:off x="0" y="0"/>
            <a:ext cx="12191999" cy="6858000"/>
          </a:xfrm>
          <a:prstGeom prst="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04D1F4B5-68E9-753B-F0DF-B61D1512525E}"/>
              </a:ext>
            </a:extLst>
          </p:cNvPr>
          <p:cNvSpPr>
            <a:spLocks noGrp="1"/>
          </p:cNvSpPr>
          <p:nvPr>
            <p:ph type="sldNum" sz="quarter" idx="12"/>
          </p:nvPr>
        </p:nvSpPr>
        <p:spPr/>
        <p:txBody>
          <a:bodyPr/>
          <a:lstStyle/>
          <a:p>
            <a:fld id="{B2DC25EE-239B-4C5F-AAD1-255A7D5F1EE2}" type="slidenum">
              <a:rPr lang="en-US" smtClean="0"/>
              <a:t>3</a:t>
            </a:fld>
            <a:endParaRPr lang="en-US"/>
          </a:p>
        </p:txBody>
      </p:sp>
    </p:spTree>
    <p:extLst>
      <p:ext uri="{BB962C8B-B14F-4D97-AF65-F5344CB8AC3E}">
        <p14:creationId xmlns:p14="http://schemas.microsoft.com/office/powerpoint/2010/main" val="782844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5026F0A-A7E1-20E1-F48D-48155EEF573C}"/>
              </a:ext>
            </a:extLst>
          </p:cNvPr>
          <p:cNvSpPr>
            <a:spLocks noGrp="1"/>
          </p:cNvSpPr>
          <p:nvPr>
            <p:ph type="title"/>
          </p:nvPr>
        </p:nvSpPr>
        <p:spPr>
          <a:xfrm>
            <a:off x="6513788" y="365125"/>
            <a:ext cx="4840010" cy="1807305"/>
          </a:xfrm>
        </p:spPr>
        <p:txBody>
          <a:bodyPr>
            <a:normAutofit/>
          </a:bodyPr>
          <a:lstStyle/>
          <a:p>
            <a:r>
              <a:rPr lang="pl-PL">
                <a:latin typeface="Abadi" panose="020B0604020104020204" pitchFamily="34" charset="0"/>
              </a:rPr>
              <a:t>Jan Bytnar ps. </a:t>
            </a:r>
            <a:r>
              <a:rPr lang="pl-PL">
                <a:latin typeface="Avenir Next LT Pro (Tekst podstawowy)"/>
              </a:rPr>
              <a:t>Rudy</a:t>
            </a:r>
          </a:p>
        </p:txBody>
      </p:sp>
      <p:pic>
        <p:nvPicPr>
          <p:cNvPr id="5" name="Obraz 4" descr="Obraz zawierający Ludzka twarz, osoba, ubrania, portret&#10;&#10;Opis wygenerowany automatycznie">
            <a:extLst>
              <a:ext uri="{FF2B5EF4-FFF2-40B4-BE49-F238E27FC236}">
                <a16:creationId xmlns:a16="http://schemas.microsoft.com/office/drawing/2014/main" id="{3970C852-25C9-2CB2-22E9-0512B29AA9BD}"/>
              </a:ext>
            </a:extLst>
          </p:cNvPr>
          <p:cNvPicPr>
            <a:picLocks noChangeAspect="1"/>
          </p:cNvPicPr>
          <p:nvPr/>
        </p:nvPicPr>
        <p:blipFill rotWithShape="1">
          <a:blip r:embed="rId2">
            <a:extLst>
              <a:ext uri="{28A0092B-C50C-407E-A947-70E740481C1C}">
                <a14:useLocalDpi xmlns:a14="http://schemas.microsoft.com/office/drawing/2010/main" val="0"/>
              </a:ext>
            </a:extLst>
          </a:blip>
          <a:srcRect r="1460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ymbol zastępczy zawartości 2">
            <a:extLst>
              <a:ext uri="{FF2B5EF4-FFF2-40B4-BE49-F238E27FC236}">
                <a16:creationId xmlns:a16="http://schemas.microsoft.com/office/drawing/2014/main" id="{B33CF7BD-7954-DE6E-2BB2-ADE8598497BA}"/>
              </a:ext>
            </a:extLst>
          </p:cNvPr>
          <p:cNvSpPr>
            <a:spLocks noGrp="1"/>
          </p:cNvSpPr>
          <p:nvPr>
            <p:ph idx="1"/>
          </p:nvPr>
        </p:nvSpPr>
        <p:spPr>
          <a:xfrm>
            <a:off x="6513788" y="2308847"/>
            <a:ext cx="4840010" cy="4455847"/>
          </a:xfrm>
        </p:spPr>
        <p:txBody>
          <a:bodyPr>
            <a:normAutofit/>
          </a:bodyPr>
          <a:lstStyle/>
          <a:p>
            <a:pPr marL="0" indent="0">
              <a:buNone/>
            </a:pPr>
            <a:r>
              <a:rPr lang="pl-PL" sz="1700">
                <a:latin typeface="Avenir Next LT Pro (Tekst podstawowy)"/>
              </a:rPr>
              <a:t>Urodzony </a:t>
            </a:r>
            <a:r>
              <a:rPr lang="pl-PL" sz="1700" b="0" i="0">
                <a:effectLst/>
                <a:latin typeface="Avenir Next LT Pro (Tekst podstawowy)"/>
              </a:rPr>
              <a:t>6 maja 1921 w Kolbuszowej, zmarł. 30 marca 1943 w Warszawie. </a:t>
            </a:r>
            <a:r>
              <a:rPr lang="pl-PL" sz="1700">
                <a:latin typeface="Avenir Next LT Pro (Tekst podstawowy)"/>
              </a:rPr>
              <a:t>Był</a:t>
            </a:r>
            <a:r>
              <a:rPr lang="pl-PL" sz="1700" b="0" i="0">
                <a:effectLst/>
                <a:latin typeface="Avenir Next LT Pro (Tekst podstawowy)"/>
              </a:rPr>
              <a:t> młodym, odważnym i zaangażowanym członkiem harcerstwa, który walczy w polskim ruchu oporu podczas II wojny światowej. Jest znanym i szanowanym liderem wśród swoich rówieśników. Niestety, Rudy zostaje aresztowany przez gestapo i jest brutalnie torturowany. Pomimo swojego młodego wieku, Rudy nie ujawnia żadnych informacji swoim oprawcom. Jego śmierć jest wielkim ciosem dla jego przyjaciół i stanowi punkt zwrotny w powieści. Rudy jest symbolem młodzieńczej odwagi i poświęcenia dla swojego kraju.</a:t>
            </a:r>
            <a:endParaRPr lang="pl-PL" sz="1700">
              <a:latin typeface="Avenir Next LT Pro (Tekst podstawowy)"/>
            </a:endParaRPr>
          </a:p>
        </p:txBody>
      </p:sp>
      <p:sp>
        <p:nvSpPr>
          <p:cNvPr id="6" name="Prostokąt 5">
            <a:extLst>
              <a:ext uri="{FF2B5EF4-FFF2-40B4-BE49-F238E27FC236}">
                <a16:creationId xmlns:a16="http://schemas.microsoft.com/office/drawing/2014/main" id="{E7E97024-2731-CCD6-762F-73265B7EC7A5}"/>
              </a:ext>
            </a:extLst>
          </p:cNvPr>
          <p:cNvSpPr/>
          <p:nvPr/>
        </p:nvSpPr>
        <p:spPr>
          <a:xfrm>
            <a:off x="0" y="-10"/>
            <a:ext cx="12188952" cy="6858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2BA8B705-81E8-1856-C317-3207B1015768}"/>
              </a:ext>
            </a:extLst>
          </p:cNvPr>
          <p:cNvSpPr>
            <a:spLocks noGrp="1"/>
          </p:cNvSpPr>
          <p:nvPr>
            <p:ph type="sldNum" sz="quarter" idx="12"/>
          </p:nvPr>
        </p:nvSpPr>
        <p:spPr/>
        <p:txBody>
          <a:bodyPr/>
          <a:lstStyle/>
          <a:p>
            <a:fld id="{C2AD933A-5312-4E97-A41C-1021767E4A45}" type="slidenum">
              <a:rPr lang="pl-PL" smtClean="0"/>
              <a:t>4</a:t>
            </a:fld>
            <a:endParaRPr lang="pl-PL"/>
          </a:p>
        </p:txBody>
      </p:sp>
    </p:spTree>
    <p:extLst>
      <p:ext uri="{BB962C8B-B14F-4D97-AF65-F5344CB8AC3E}">
        <p14:creationId xmlns:p14="http://schemas.microsoft.com/office/powerpoint/2010/main" val="2475249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5026F0A-A7E1-20E1-F48D-48155EEF573C}"/>
              </a:ext>
            </a:extLst>
          </p:cNvPr>
          <p:cNvSpPr>
            <a:spLocks noGrp="1"/>
          </p:cNvSpPr>
          <p:nvPr>
            <p:ph type="title"/>
          </p:nvPr>
        </p:nvSpPr>
        <p:spPr>
          <a:xfrm>
            <a:off x="6513788" y="365125"/>
            <a:ext cx="4840010" cy="1807305"/>
          </a:xfrm>
        </p:spPr>
        <p:txBody>
          <a:bodyPr>
            <a:normAutofit/>
          </a:bodyPr>
          <a:lstStyle/>
          <a:p>
            <a:r>
              <a:rPr lang="pl-PL">
                <a:latin typeface="Abadi" panose="020B0604020104020204" pitchFamily="34" charset="0"/>
              </a:rPr>
              <a:t>Tadeusz Zawadzki ps. </a:t>
            </a:r>
            <a:r>
              <a:rPr lang="pl-PL">
                <a:latin typeface="Avenir Next LT Pro (Tekst podstawowy)"/>
              </a:rPr>
              <a:t>Zośka</a:t>
            </a:r>
          </a:p>
        </p:txBody>
      </p:sp>
      <p:pic>
        <p:nvPicPr>
          <p:cNvPr id="5" name="Obraz 4">
            <a:extLst>
              <a:ext uri="{FF2B5EF4-FFF2-40B4-BE49-F238E27FC236}">
                <a16:creationId xmlns:a16="http://schemas.microsoft.com/office/drawing/2014/main" id="{3970C852-25C9-2CB2-22E9-0512B29AA9BD}"/>
              </a:ext>
            </a:extLst>
          </p:cNvPr>
          <p:cNvPicPr>
            <a:picLocks noChangeAspect="1"/>
          </p:cNvPicPr>
          <p:nvPr/>
        </p:nvPicPr>
        <p:blipFill>
          <a:blip r:embed="rId2">
            <a:extLst>
              <a:ext uri="{28A0092B-C50C-407E-A947-70E740481C1C}">
                <a14:useLocalDpi xmlns:a14="http://schemas.microsoft.com/office/drawing/2010/main" val="0"/>
              </a:ext>
            </a:extLst>
          </a:blip>
          <a:srcRect t="3610" b="3610"/>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ymbol zastępczy zawartości 2">
            <a:extLst>
              <a:ext uri="{FF2B5EF4-FFF2-40B4-BE49-F238E27FC236}">
                <a16:creationId xmlns:a16="http://schemas.microsoft.com/office/drawing/2014/main" id="{B33CF7BD-7954-DE6E-2BB2-ADE8598497BA}"/>
              </a:ext>
            </a:extLst>
          </p:cNvPr>
          <p:cNvSpPr>
            <a:spLocks noGrp="1"/>
          </p:cNvSpPr>
          <p:nvPr>
            <p:ph idx="1"/>
          </p:nvPr>
        </p:nvSpPr>
        <p:spPr>
          <a:xfrm>
            <a:off x="6513788" y="2051132"/>
            <a:ext cx="4840010" cy="4806868"/>
          </a:xfrm>
        </p:spPr>
        <p:txBody>
          <a:bodyPr>
            <a:normAutofit/>
          </a:bodyPr>
          <a:lstStyle/>
          <a:p>
            <a:pPr marL="0" indent="0" algn="l">
              <a:buNone/>
            </a:pPr>
            <a:r>
              <a:rPr lang="pl-PL" sz="1700" b="0" i="0" dirty="0">
                <a:solidFill>
                  <a:srgbClr val="111111"/>
                </a:solidFill>
                <a:effectLst/>
                <a:latin typeface="Avenir Next LT Pro (Tekst podstawowy)"/>
              </a:rPr>
              <a:t>Urodził się 24 stycznia 1921 roku w Warszawie i zmarł 20 sierpnia 1943 roku w Sieczychach. Był instruktorem harcerskim, podharcmistrzem, członkiem Szarych Szeregów i Grup Szturmowych.</a:t>
            </a:r>
          </a:p>
          <a:p>
            <a:pPr marL="0" indent="0" algn="l">
              <a:buNone/>
            </a:pPr>
            <a:r>
              <a:rPr lang="pl-PL" sz="1700" b="0" i="0" dirty="0">
                <a:solidFill>
                  <a:srgbClr val="111111"/>
                </a:solidFill>
                <a:effectLst/>
                <a:latin typeface="Avenir Next LT Pro (Tekst podstawowy)"/>
              </a:rPr>
              <a:t>Zośka był wysokim, szczupłym blondynem, który wyróżniał się dużą sprawnością fizyczną. Był członkiem drużyny harcerskiej „Buki”, gdzie był ceniony i bardzo lubiany przez kolegów. Zośka wyróżniał się niespokojną naturą, żądną niecodziennych przygód.</a:t>
            </a:r>
          </a:p>
          <a:p>
            <a:pPr marL="0" indent="0" algn="l">
              <a:buNone/>
            </a:pPr>
            <a:r>
              <a:rPr lang="pl-PL" sz="1700" b="0" i="0" dirty="0">
                <a:solidFill>
                  <a:srgbClr val="111111"/>
                </a:solidFill>
                <a:effectLst/>
                <a:latin typeface="Avenir Next LT Pro (Tekst podstawowy)"/>
              </a:rPr>
              <a:t>Wyróżnił się odwagą i bohaterstwem w akcji pod Arsenałem, kiedy to ranny, granatami rzucanymi w Niemców, umożliwił ucieczkę kolegom.</a:t>
            </a:r>
          </a:p>
          <a:p>
            <a:pPr marL="0" indent="0" algn="l">
              <a:buNone/>
            </a:pPr>
            <a:endParaRPr lang="pl-PL" sz="1700" dirty="0">
              <a:latin typeface="Avenir Next LT Pro (Tekst podstawowy)"/>
            </a:endParaRPr>
          </a:p>
        </p:txBody>
      </p:sp>
      <p:sp>
        <p:nvSpPr>
          <p:cNvPr id="4" name="Prostokąt 3">
            <a:extLst>
              <a:ext uri="{FF2B5EF4-FFF2-40B4-BE49-F238E27FC236}">
                <a16:creationId xmlns:a16="http://schemas.microsoft.com/office/drawing/2014/main" id="{26C17204-BDF0-622A-50E8-556EE40CBEC9}"/>
              </a:ext>
            </a:extLst>
          </p:cNvPr>
          <p:cNvSpPr/>
          <p:nvPr/>
        </p:nvSpPr>
        <p:spPr>
          <a:xfrm>
            <a:off x="0" y="0"/>
            <a:ext cx="12188952" cy="6858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ymbol zastępczy numeru slajdu 5">
            <a:extLst>
              <a:ext uri="{FF2B5EF4-FFF2-40B4-BE49-F238E27FC236}">
                <a16:creationId xmlns:a16="http://schemas.microsoft.com/office/drawing/2014/main" id="{36D90457-5F17-ADAB-51C0-DC64F074CDB0}"/>
              </a:ext>
            </a:extLst>
          </p:cNvPr>
          <p:cNvSpPr>
            <a:spLocks noGrp="1"/>
          </p:cNvSpPr>
          <p:nvPr>
            <p:ph type="sldNum" sz="quarter" idx="12"/>
          </p:nvPr>
        </p:nvSpPr>
        <p:spPr/>
        <p:txBody>
          <a:bodyPr/>
          <a:lstStyle/>
          <a:p>
            <a:fld id="{C2AD933A-5312-4E97-A41C-1021767E4A45}" type="slidenum">
              <a:rPr lang="pl-PL" smtClean="0"/>
              <a:t>5</a:t>
            </a:fld>
            <a:endParaRPr lang="pl-PL"/>
          </a:p>
        </p:txBody>
      </p:sp>
    </p:spTree>
    <p:extLst>
      <p:ext uri="{BB962C8B-B14F-4D97-AF65-F5344CB8AC3E}">
        <p14:creationId xmlns:p14="http://schemas.microsoft.com/office/powerpoint/2010/main" val="2755927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5026F0A-A7E1-20E1-F48D-48155EEF573C}"/>
              </a:ext>
            </a:extLst>
          </p:cNvPr>
          <p:cNvSpPr>
            <a:spLocks noGrp="1"/>
          </p:cNvSpPr>
          <p:nvPr>
            <p:ph type="title"/>
          </p:nvPr>
        </p:nvSpPr>
        <p:spPr>
          <a:xfrm>
            <a:off x="6513788" y="365125"/>
            <a:ext cx="4840010" cy="1807305"/>
          </a:xfrm>
        </p:spPr>
        <p:txBody>
          <a:bodyPr>
            <a:normAutofit/>
          </a:bodyPr>
          <a:lstStyle/>
          <a:p>
            <a:r>
              <a:rPr lang="pl-PL" b="0" i="0">
                <a:solidFill>
                  <a:srgbClr val="111111"/>
                </a:solidFill>
                <a:effectLst/>
                <a:latin typeface="Abadi" panose="020B0604020104020204" pitchFamily="34" charset="0"/>
              </a:rPr>
              <a:t>Aleksy Dawidowski ps. </a:t>
            </a:r>
            <a:r>
              <a:rPr lang="pl-PL" b="0" i="0">
                <a:solidFill>
                  <a:srgbClr val="111111"/>
                </a:solidFill>
                <a:effectLst/>
                <a:latin typeface="Avenir Next LT Pro (Tekst podstawowy)"/>
              </a:rPr>
              <a:t>Alek</a:t>
            </a:r>
            <a:endParaRPr lang="pl-PL">
              <a:latin typeface="Avenir Next LT Pro (Tekst podstawowy)"/>
            </a:endParaRPr>
          </a:p>
        </p:txBody>
      </p:sp>
      <p:pic>
        <p:nvPicPr>
          <p:cNvPr id="5" name="Obraz 4">
            <a:extLst>
              <a:ext uri="{FF2B5EF4-FFF2-40B4-BE49-F238E27FC236}">
                <a16:creationId xmlns:a16="http://schemas.microsoft.com/office/drawing/2014/main" id="{3970C852-25C9-2CB2-22E9-0512B29AA9BD}"/>
              </a:ext>
            </a:extLst>
          </p:cNvPr>
          <p:cNvPicPr>
            <a:picLocks noChangeAspect="1"/>
          </p:cNvPicPr>
          <p:nvPr/>
        </p:nvPicPr>
        <p:blipFill>
          <a:blip r:embed="rId2">
            <a:extLst>
              <a:ext uri="{28A0092B-C50C-407E-A947-70E740481C1C}">
                <a14:useLocalDpi xmlns:a14="http://schemas.microsoft.com/office/drawing/2010/main" val="0"/>
              </a:ext>
            </a:extLst>
          </a:blip>
          <a:srcRect t="6257" b="625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ymbol zastępczy zawartości 2">
            <a:extLst>
              <a:ext uri="{FF2B5EF4-FFF2-40B4-BE49-F238E27FC236}">
                <a16:creationId xmlns:a16="http://schemas.microsoft.com/office/drawing/2014/main" id="{B33CF7BD-7954-DE6E-2BB2-ADE8598497BA}"/>
              </a:ext>
            </a:extLst>
          </p:cNvPr>
          <p:cNvSpPr>
            <a:spLocks noGrp="1"/>
          </p:cNvSpPr>
          <p:nvPr>
            <p:ph idx="1"/>
          </p:nvPr>
        </p:nvSpPr>
        <p:spPr>
          <a:xfrm>
            <a:off x="6513788" y="2041801"/>
            <a:ext cx="4840010" cy="4606907"/>
          </a:xfrm>
        </p:spPr>
        <p:txBody>
          <a:bodyPr>
            <a:normAutofit/>
          </a:bodyPr>
          <a:lstStyle/>
          <a:p>
            <a:pPr marL="0" indent="0" algn="l">
              <a:buNone/>
            </a:pPr>
            <a:r>
              <a:rPr lang="pl-PL" sz="1700" b="0" i="0">
                <a:solidFill>
                  <a:srgbClr val="111111"/>
                </a:solidFill>
                <a:effectLst/>
                <a:latin typeface="Avenir Next LT Pro (Tekst podstawowy)"/>
              </a:rPr>
              <a:t>Urodził się 3 listopada 1920 roku w Drohobyczu i zmarł 30 marca 1943 roku w Warszawie. Był instruktorem harcerskim, podharcmistrzem, członkiem Szarych Szeregów i Grup Szturmowych.</a:t>
            </a:r>
          </a:p>
          <a:p>
            <a:pPr marL="0" indent="0" algn="l">
              <a:buNone/>
            </a:pPr>
            <a:r>
              <a:rPr lang="pl-PL" sz="1700" b="0" i="0">
                <a:solidFill>
                  <a:srgbClr val="111111"/>
                </a:solidFill>
                <a:effectLst/>
                <a:latin typeface="Avenir Next LT Pro (Tekst podstawowy)"/>
              </a:rPr>
              <a:t>Alek był wysokim, szczupłym blondynem, który wyróżniał się dużą sprawnością fizyczną. Wyróżniał się niespokojną naturą, żądną niecodziennych przygód.</a:t>
            </a:r>
            <a:br>
              <a:rPr lang="pl-PL" sz="1700" b="0" i="0">
                <a:solidFill>
                  <a:srgbClr val="111111"/>
                </a:solidFill>
                <a:effectLst/>
                <a:latin typeface="Avenir Next LT Pro (Tekst podstawowy)"/>
              </a:rPr>
            </a:br>
            <a:br>
              <a:rPr lang="pl-PL" sz="1700" b="0" i="0">
                <a:solidFill>
                  <a:srgbClr val="111111"/>
                </a:solidFill>
                <a:effectLst/>
                <a:latin typeface="Avenir Next LT Pro (Tekst podstawowy)"/>
              </a:rPr>
            </a:br>
            <a:r>
              <a:rPr lang="pl-PL" sz="1700" b="0" i="0">
                <a:solidFill>
                  <a:srgbClr val="111111"/>
                </a:solidFill>
                <a:effectLst/>
                <a:latin typeface="Avenir Next LT Pro (Tekst podstawowy)"/>
              </a:rPr>
              <a:t>Był niezwykle mocno związany z rodziną. Po aresztowaniu ojca złożył obietnicę, że do czasu uwolnienia Dawidowskiego nie będzie jadł słodyczy – danego słowa dotrzymał do dnia, w którym dowiedział się, że ojciec został rozstrzelany. Matkę zawsze starał się wyręczać w różnych pracach, a dla narzeczonej, Basi, był czuły i delikatny.</a:t>
            </a:r>
          </a:p>
          <a:p>
            <a:pPr marL="0" indent="0" algn="l">
              <a:buNone/>
            </a:pPr>
            <a:endParaRPr lang="pl-PL" sz="1700">
              <a:latin typeface="Avenir Next LT Pro (Tekst podstawowy)"/>
            </a:endParaRPr>
          </a:p>
        </p:txBody>
      </p:sp>
      <p:sp>
        <p:nvSpPr>
          <p:cNvPr id="4" name="Prostokąt 3">
            <a:extLst>
              <a:ext uri="{FF2B5EF4-FFF2-40B4-BE49-F238E27FC236}">
                <a16:creationId xmlns:a16="http://schemas.microsoft.com/office/drawing/2014/main" id="{D037A3A4-7055-ACCB-4578-D5413E8BD3F5}"/>
              </a:ext>
            </a:extLst>
          </p:cNvPr>
          <p:cNvSpPr/>
          <p:nvPr/>
        </p:nvSpPr>
        <p:spPr>
          <a:xfrm>
            <a:off x="22093" y="-10"/>
            <a:ext cx="12188952" cy="6858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ymbol zastępczy numeru slajdu 5">
            <a:extLst>
              <a:ext uri="{FF2B5EF4-FFF2-40B4-BE49-F238E27FC236}">
                <a16:creationId xmlns:a16="http://schemas.microsoft.com/office/drawing/2014/main" id="{91FAB55E-C569-5BEC-E491-0C2ACDA22D11}"/>
              </a:ext>
            </a:extLst>
          </p:cNvPr>
          <p:cNvSpPr>
            <a:spLocks noGrp="1"/>
          </p:cNvSpPr>
          <p:nvPr>
            <p:ph type="sldNum" sz="quarter" idx="12"/>
          </p:nvPr>
        </p:nvSpPr>
        <p:spPr/>
        <p:txBody>
          <a:bodyPr/>
          <a:lstStyle/>
          <a:p>
            <a:fld id="{C2AD933A-5312-4E97-A41C-1021767E4A45}" type="slidenum">
              <a:rPr lang="pl-PL" smtClean="0"/>
              <a:t>6</a:t>
            </a:fld>
            <a:endParaRPr lang="pl-PL"/>
          </a:p>
        </p:txBody>
      </p:sp>
    </p:spTree>
    <p:extLst>
      <p:ext uri="{BB962C8B-B14F-4D97-AF65-F5344CB8AC3E}">
        <p14:creationId xmlns:p14="http://schemas.microsoft.com/office/powerpoint/2010/main" val="892737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raz 8" descr="Obraz zawierający na wolnym powietrzu, budynek, niebo, czarne i białe">
            <a:extLst>
              <a:ext uri="{FF2B5EF4-FFF2-40B4-BE49-F238E27FC236}">
                <a16:creationId xmlns:a16="http://schemas.microsoft.com/office/drawing/2014/main" id="{DE5A7E29-F21F-5112-BF03-795F188975FC}"/>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26107" r="14337"/>
          <a:stretch/>
        </p:blipFill>
        <p:spPr>
          <a:xfrm>
            <a:off x="20" y="10"/>
            <a:ext cx="12191980" cy="6857990"/>
          </a:xfrm>
          <a:prstGeom prst="rect">
            <a:avLst/>
          </a:prstGeom>
        </p:spPr>
      </p:pic>
      <p:sp>
        <p:nvSpPr>
          <p:cNvPr id="2" name="Tytuł 1">
            <a:extLst>
              <a:ext uri="{FF2B5EF4-FFF2-40B4-BE49-F238E27FC236}">
                <a16:creationId xmlns:a16="http://schemas.microsoft.com/office/drawing/2014/main" id="{D8CE1E97-7B85-1EF4-06FB-2E97DC7ECA25}"/>
              </a:ext>
            </a:extLst>
          </p:cNvPr>
          <p:cNvSpPr>
            <a:spLocks noGrp="1"/>
          </p:cNvSpPr>
          <p:nvPr>
            <p:ph type="title"/>
          </p:nvPr>
        </p:nvSpPr>
        <p:spPr>
          <a:xfrm>
            <a:off x="838200" y="365125"/>
            <a:ext cx="10515600" cy="1325563"/>
          </a:xfrm>
        </p:spPr>
        <p:txBody>
          <a:bodyPr>
            <a:normAutofit/>
          </a:bodyPr>
          <a:lstStyle/>
          <a:p>
            <a:pPr algn="ctr"/>
            <a:r>
              <a:rPr lang="pl-PL">
                <a:solidFill>
                  <a:srgbClr val="FFFFFF"/>
                </a:solidFill>
                <a:latin typeface="Abadi" panose="020B0604020104020204" pitchFamily="34" charset="0"/>
              </a:rPr>
              <a:t>Opis miejsca akcji</a:t>
            </a:r>
          </a:p>
        </p:txBody>
      </p:sp>
      <p:sp>
        <p:nvSpPr>
          <p:cNvPr id="3" name="Symbol zastępczy zawartości 2">
            <a:extLst>
              <a:ext uri="{FF2B5EF4-FFF2-40B4-BE49-F238E27FC236}">
                <a16:creationId xmlns:a16="http://schemas.microsoft.com/office/drawing/2014/main" id="{87582CD7-6FFE-CE4E-0F17-D664DFC318C0}"/>
              </a:ext>
            </a:extLst>
          </p:cNvPr>
          <p:cNvSpPr>
            <a:spLocks noGrp="1"/>
          </p:cNvSpPr>
          <p:nvPr>
            <p:ph idx="1"/>
          </p:nvPr>
        </p:nvSpPr>
        <p:spPr>
          <a:xfrm>
            <a:off x="838200" y="1641525"/>
            <a:ext cx="10515600" cy="5039194"/>
          </a:xfrm>
        </p:spPr>
        <p:txBody>
          <a:bodyPr>
            <a:normAutofit/>
          </a:bodyPr>
          <a:lstStyle/>
          <a:p>
            <a:pPr marL="0" indent="0">
              <a:buNone/>
            </a:pPr>
            <a:r>
              <a:rPr lang="pl-PL" sz="2000" dirty="0">
                <a:solidFill>
                  <a:srgbClr val="FFFFFF"/>
                </a:solidFill>
                <a:latin typeface="Avenir Next LT Pro (Tekst podstawowy)"/>
              </a:rPr>
              <a:t>Akcja "Kamieni na szaniec" Aleksandra Kamińskiego rozgrywa się głównie w okupowanej Warszawie, w okresie od czerwca 1939 r. do sierpnia 1943 r..</a:t>
            </a:r>
            <a:br>
              <a:rPr lang="pl-PL" sz="2000" dirty="0">
                <a:solidFill>
                  <a:srgbClr val="FFFFFF"/>
                </a:solidFill>
                <a:latin typeface="Avenir Next LT Pro (Tekst podstawowy)"/>
              </a:rPr>
            </a:br>
            <a:br>
              <a:rPr lang="pl-PL" sz="2000" dirty="0">
                <a:solidFill>
                  <a:srgbClr val="FFFFFF"/>
                </a:solidFill>
                <a:latin typeface="Avenir Next LT Pro (Tekst podstawowy)"/>
              </a:rPr>
            </a:br>
            <a:r>
              <a:rPr lang="pl-PL" sz="2000" dirty="0">
                <a:solidFill>
                  <a:srgbClr val="FFFFFF"/>
                </a:solidFill>
                <a:latin typeface="Avenir Next LT Pro (Tekst podstawowy)"/>
              </a:rPr>
              <a:t>      Autor przybliża czytelnikowi Warszawę, podając nazwy ulic, miejsc i dzielnic, między innymi: ulica Bracka, Madalińskiego, Szucha, Oboźna, Pawiak. Arsenał, Nowy Świat, Mokotów, Żoliborz. Oprócz Warszawy, akcja przenosi się również w miejsca akcji dywersyjnych, w których biorą udział główni bohaterowie utworu: okolice Kraśnika (akcja wysadzenia torów kolejowych), Celestynów (akcja odbicia więźniów), Czarnocin (akcja wysadzenia mostu), </a:t>
            </a:r>
            <a:r>
              <a:rPr lang="pl-PL" sz="2000" dirty="0" err="1">
                <a:solidFill>
                  <a:srgbClr val="FFFFFF"/>
                </a:solidFill>
                <a:latin typeface="Avenir Next LT Pro (Tekst podstawowy)"/>
              </a:rPr>
              <a:t>Sieczychy</a:t>
            </a:r>
            <a:r>
              <a:rPr lang="pl-PL" sz="2000" dirty="0">
                <a:solidFill>
                  <a:srgbClr val="FFFFFF"/>
                </a:solidFill>
                <a:latin typeface="Avenir Next LT Pro (Tekst podstawowy)"/>
              </a:rPr>
              <a:t> (atak na posterunek żandarmerii).</a:t>
            </a:r>
            <a:br>
              <a:rPr lang="pl-PL" sz="2000" dirty="0">
                <a:solidFill>
                  <a:srgbClr val="FFFFFF"/>
                </a:solidFill>
                <a:latin typeface="Avenir Next LT Pro (Tekst podstawowy)"/>
              </a:rPr>
            </a:br>
            <a:br>
              <a:rPr lang="pl-PL" sz="2000" dirty="0">
                <a:solidFill>
                  <a:srgbClr val="FFFFFF"/>
                </a:solidFill>
                <a:latin typeface="Avenir Next LT Pro (Tekst podstawowy)"/>
              </a:rPr>
            </a:br>
            <a:r>
              <a:rPr lang="pl-PL" sz="2000" dirty="0">
                <a:solidFill>
                  <a:srgbClr val="FFFFFF"/>
                </a:solidFill>
                <a:latin typeface="Avenir Next LT Pro (Tekst podstawowy)"/>
              </a:rPr>
              <a:t>     Aleksander Kamiński wymienia również takie miejsca, jak: Beskidy Śląskie (wakacyjna wyprawa Buków), Dębe Wielkie (pomoc rannym z pociągu), Włodawa (miejscowość, w której nastąpił odwrót harcerzy do Warszawy) oraz </a:t>
            </a:r>
            <a:r>
              <a:rPr lang="pl-PL" sz="2000" dirty="0" err="1">
                <a:solidFill>
                  <a:srgbClr val="FFFFFF"/>
                </a:solidFill>
                <a:latin typeface="Avenir Next LT Pro (Tekst podstawowy)"/>
              </a:rPr>
              <a:t>Olesinek</a:t>
            </a:r>
            <a:r>
              <a:rPr lang="pl-PL" sz="2000" dirty="0">
                <a:solidFill>
                  <a:srgbClr val="FFFFFF"/>
                </a:solidFill>
                <a:latin typeface="Avenir Next LT Pro (Tekst podstawowy)"/>
              </a:rPr>
              <a:t> (wieś, w której ukrywał się Alek u narzeczonej).</a:t>
            </a:r>
          </a:p>
        </p:txBody>
      </p:sp>
      <p:sp>
        <p:nvSpPr>
          <p:cNvPr id="10" name="Prostokąt 9">
            <a:extLst>
              <a:ext uri="{FF2B5EF4-FFF2-40B4-BE49-F238E27FC236}">
                <a16:creationId xmlns:a16="http://schemas.microsoft.com/office/drawing/2014/main" id="{642E3646-41E5-4CD4-0B7A-45F59722FC19}"/>
              </a:ext>
            </a:extLst>
          </p:cNvPr>
          <p:cNvSpPr/>
          <p:nvPr/>
        </p:nvSpPr>
        <p:spPr>
          <a:xfrm>
            <a:off x="22093" y="-10"/>
            <a:ext cx="12188952" cy="6858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AF082A36-CA26-BBA6-69B7-360A248A3510}"/>
              </a:ext>
            </a:extLst>
          </p:cNvPr>
          <p:cNvSpPr>
            <a:spLocks noGrp="1"/>
          </p:cNvSpPr>
          <p:nvPr>
            <p:ph type="sldNum" sz="quarter" idx="12"/>
          </p:nvPr>
        </p:nvSpPr>
        <p:spPr/>
        <p:txBody>
          <a:bodyPr/>
          <a:lstStyle/>
          <a:p>
            <a:fld id="{C2AD933A-5312-4E97-A41C-1021767E4A45}" type="slidenum">
              <a:rPr lang="pl-PL" smtClean="0"/>
              <a:t>7</a:t>
            </a:fld>
            <a:endParaRPr lang="pl-PL"/>
          </a:p>
        </p:txBody>
      </p:sp>
    </p:spTree>
    <p:extLst>
      <p:ext uri="{BB962C8B-B14F-4D97-AF65-F5344CB8AC3E}">
        <p14:creationId xmlns:p14="http://schemas.microsoft.com/office/powerpoint/2010/main" val="22687101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ubrania, Styl retro, osoba, człowiek&#10;&#10;Opis wygenerowany automatycznie">
            <a:extLst>
              <a:ext uri="{FF2B5EF4-FFF2-40B4-BE49-F238E27FC236}">
                <a16:creationId xmlns:a16="http://schemas.microsoft.com/office/drawing/2014/main" id="{82A2755C-6E10-B234-FAEA-D24F62B40303}"/>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b="5462"/>
          <a:stretch/>
        </p:blipFill>
        <p:spPr>
          <a:xfrm>
            <a:off x="20" y="10"/>
            <a:ext cx="12191979" cy="6857990"/>
          </a:xfrm>
          <a:prstGeom prst="rect">
            <a:avLst/>
          </a:prstGeom>
        </p:spPr>
      </p:pic>
      <p:sp>
        <p:nvSpPr>
          <p:cNvPr id="2" name="Tytuł 1">
            <a:extLst>
              <a:ext uri="{FF2B5EF4-FFF2-40B4-BE49-F238E27FC236}">
                <a16:creationId xmlns:a16="http://schemas.microsoft.com/office/drawing/2014/main" id="{9C265418-A4F7-434A-C8B3-D99854333E22}"/>
              </a:ext>
            </a:extLst>
          </p:cNvPr>
          <p:cNvSpPr>
            <a:spLocks noGrp="1"/>
          </p:cNvSpPr>
          <p:nvPr>
            <p:ph type="title"/>
          </p:nvPr>
        </p:nvSpPr>
        <p:spPr>
          <a:xfrm>
            <a:off x="841249" y="941832"/>
            <a:ext cx="10506456" cy="2057400"/>
          </a:xfrm>
        </p:spPr>
        <p:txBody>
          <a:bodyPr anchor="b">
            <a:normAutofit/>
          </a:bodyPr>
          <a:lstStyle/>
          <a:p>
            <a:pPr algn="ctr"/>
            <a:r>
              <a:rPr lang="pl-PL" sz="5000">
                <a:solidFill>
                  <a:schemeClr val="bg1"/>
                </a:solidFill>
                <a:latin typeface="+mn-lt"/>
              </a:rPr>
              <a:t>Główne</a:t>
            </a:r>
            <a:r>
              <a:rPr lang="pl-PL" sz="5000">
                <a:solidFill>
                  <a:schemeClr val="bg1"/>
                </a:solidFill>
                <a:latin typeface="Abadi Extra Light" panose="020B0204020104020204" pitchFamily="34" charset="0"/>
              </a:rPr>
              <a:t> wydarzenia</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69978B2A-1D07-F0A9-11FA-35B0237555D5}"/>
              </a:ext>
            </a:extLst>
          </p:cNvPr>
          <p:cNvSpPr>
            <a:spLocks noGrp="1"/>
          </p:cNvSpPr>
          <p:nvPr>
            <p:ph idx="1"/>
          </p:nvPr>
        </p:nvSpPr>
        <p:spPr>
          <a:xfrm>
            <a:off x="841248" y="3502152"/>
            <a:ext cx="10506456" cy="2670048"/>
          </a:xfrm>
        </p:spPr>
        <p:txBody>
          <a:bodyPr>
            <a:normAutofit/>
          </a:bodyPr>
          <a:lstStyle/>
          <a:p>
            <a:pPr marL="0" indent="0">
              <a:buNone/>
            </a:pPr>
            <a:r>
              <a:rPr lang="pl-PL" sz="1700" dirty="0">
                <a:solidFill>
                  <a:schemeClr val="bg1"/>
                </a:solidFill>
                <a:latin typeface="Avenir Next LT Pro (Tekst podstawowy)"/>
              </a:rPr>
              <a:t>- Wybuch II wojny światowej i decyzja głównych bohaterów o walce.</a:t>
            </a:r>
            <a:br>
              <a:rPr lang="pl-PL" sz="1700" dirty="0">
                <a:solidFill>
                  <a:schemeClr val="bg1"/>
                </a:solidFill>
                <a:latin typeface="Avenir Next LT Pro (Tekst podstawowy)"/>
              </a:rPr>
            </a:br>
            <a:br>
              <a:rPr lang="pl-PL" sz="1700" dirty="0">
                <a:solidFill>
                  <a:schemeClr val="bg1"/>
                </a:solidFill>
                <a:latin typeface="Avenir Next LT Pro (Tekst podstawowy)"/>
              </a:rPr>
            </a:br>
            <a:r>
              <a:rPr lang="pl-PL" sz="1700" dirty="0">
                <a:solidFill>
                  <a:schemeClr val="bg1"/>
                </a:solidFill>
                <a:latin typeface="Avenir Next LT Pro (Tekst podstawowy)"/>
              </a:rPr>
              <a:t>- Działalność sabotażowa i dywersyjna prowadzona przez bohaterów.</a:t>
            </a:r>
            <a:br>
              <a:rPr lang="pl-PL" sz="1700" dirty="0">
                <a:solidFill>
                  <a:schemeClr val="bg1"/>
                </a:solidFill>
                <a:latin typeface="Avenir Next LT Pro (Tekst podstawowy)"/>
              </a:rPr>
            </a:br>
            <a:br>
              <a:rPr lang="pl-PL" sz="1700" dirty="0">
                <a:solidFill>
                  <a:schemeClr val="bg1"/>
                </a:solidFill>
                <a:latin typeface="Avenir Next LT Pro (Tekst podstawowy)"/>
              </a:rPr>
            </a:br>
            <a:r>
              <a:rPr lang="pl-PL" sz="1700" dirty="0">
                <a:solidFill>
                  <a:schemeClr val="bg1"/>
                </a:solidFill>
                <a:latin typeface="Avenir Next LT Pro (Tekst podstawowy)"/>
              </a:rPr>
              <a:t>- Aresztowanie Rudego (Jana Bytnara) i brutalne śledztwo, które przeszedł.</a:t>
            </a:r>
            <a:br>
              <a:rPr lang="pl-PL" sz="1700" dirty="0">
                <a:solidFill>
                  <a:schemeClr val="bg1"/>
                </a:solidFill>
                <a:latin typeface="Avenir Next LT Pro (Tekst podstawowy)"/>
              </a:rPr>
            </a:br>
            <a:br>
              <a:rPr lang="pl-PL" sz="1700" dirty="0">
                <a:solidFill>
                  <a:schemeClr val="bg1"/>
                </a:solidFill>
                <a:latin typeface="Avenir Next LT Pro (Tekst podstawowy)"/>
              </a:rPr>
            </a:br>
            <a:r>
              <a:rPr lang="pl-PL" sz="1700" dirty="0">
                <a:solidFill>
                  <a:schemeClr val="bg1"/>
                </a:solidFill>
                <a:latin typeface="Avenir Next LT Pro (Tekst podstawowy)"/>
              </a:rPr>
              <a:t>- Akcja pod Arsenałem, podczas której bohaterowie próbują uwolnić Rudego.</a:t>
            </a:r>
            <a:br>
              <a:rPr lang="pl-PL" sz="1700" dirty="0">
                <a:solidFill>
                  <a:schemeClr val="bg1"/>
                </a:solidFill>
                <a:latin typeface="Avenir Next LT Pro (Tekst podstawowy)"/>
              </a:rPr>
            </a:br>
            <a:br>
              <a:rPr lang="pl-PL" sz="1700" dirty="0">
                <a:solidFill>
                  <a:schemeClr val="bg1"/>
                </a:solidFill>
                <a:latin typeface="Avenir Next LT Pro (Tekst podstawowy)"/>
              </a:rPr>
            </a:br>
            <a:r>
              <a:rPr lang="pl-PL" sz="1700" dirty="0">
                <a:solidFill>
                  <a:schemeClr val="bg1"/>
                </a:solidFill>
                <a:latin typeface="Avenir Next LT Pro (Tekst podstawowy)"/>
              </a:rPr>
              <a:t>- Akcja pod Celestynowem i likwidacja posterunku żandarmerii w Sieczychach.</a:t>
            </a:r>
            <a:br>
              <a:rPr lang="pl-PL" sz="1700" dirty="0">
                <a:solidFill>
                  <a:schemeClr val="bg1"/>
                </a:solidFill>
                <a:latin typeface="Avenir Next LT Pro (Tekst podstawowy)"/>
              </a:rPr>
            </a:br>
            <a:endParaRPr lang="pl-PL" sz="1700" dirty="0">
              <a:solidFill>
                <a:schemeClr val="bg1"/>
              </a:solidFill>
              <a:latin typeface="Avenir Next LT Pro (Tekst podstawowy)"/>
            </a:endParaRPr>
          </a:p>
        </p:txBody>
      </p:sp>
      <p:sp>
        <p:nvSpPr>
          <p:cNvPr id="6" name="Prostokąt 5">
            <a:extLst>
              <a:ext uri="{FF2B5EF4-FFF2-40B4-BE49-F238E27FC236}">
                <a16:creationId xmlns:a16="http://schemas.microsoft.com/office/drawing/2014/main" id="{E219CE73-9F80-BD4B-80E3-B703EF48ADBF}"/>
              </a:ext>
            </a:extLst>
          </p:cNvPr>
          <p:cNvSpPr/>
          <p:nvPr/>
        </p:nvSpPr>
        <p:spPr>
          <a:xfrm>
            <a:off x="22093" y="-10"/>
            <a:ext cx="12188952" cy="6858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416C01E0-67A2-255D-0F4C-A299C6588D20}"/>
              </a:ext>
            </a:extLst>
          </p:cNvPr>
          <p:cNvSpPr>
            <a:spLocks noGrp="1"/>
          </p:cNvSpPr>
          <p:nvPr>
            <p:ph type="sldNum" sz="quarter" idx="12"/>
          </p:nvPr>
        </p:nvSpPr>
        <p:spPr/>
        <p:txBody>
          <a:bodyPr/>
          <a:lstStyle/>
          <a:p>
            <a:fld id="{C2AD933A-5312-4E97-A41C-1021767E4A45}" type="slidenum">
              <a:rPr lang="pl-PL" smtClean="0"/>
              <a:t>8</a:t>
            </a:fld>
            <a:endParaRPr lang="pl-PL"/>
          </a:p>
        </p:txBody>
      </p:sp>
    </p:spTree>
    <p:extLst>
      <p:ext uri="{BB962C8B-B14F-4D97-AF65-F5344CB8AC3E}">
        <p14:creationId xmlns:p14="http://schemas.microsoft.com/office/powerpoint/2010/main" val="337691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ubrania, Styl retro, osoba, człowiek&#10;&#10;Opis wygenerowany automatycznie">
            <a:extLst>
              <a:ext uri="{FF2B5EF4-FFF2-40B4-BE49-F238E27FC236}">
                <a16:creationId xmlns:a16="http://schemas.microsoft.com/office/drawing/2014/main" id="{82A2755C-6E10-B234-FAEA-D24F62B40303}"/>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b="5462"/>
          <a:stretch/>
        </p:blipFill>
        <p:spPr>
          <a:xfrm>
            <a:off x="20" y="10"/>
            <a:ext cx="12191979" cy="6857990"/>
          </a:xfrm>
          <a:prstGeom prst="rect">
            <a:avLst/>
          </a:prstGeom>
        </p:spPr>
      </p:pic>
      <p:sp>
        <p:nvSpPr>
          <p:cNvPr id="2" name="Tytuł 1">
            <a:extLst>
              <a:ext uri="{FF2B5EF4-FFF2-40B4-BE49-F238E27FC236}">
                <a16:creationId xmlns:a16="http://schemas.microsoft.com/office/drawing/2014/main" id="{9C265418-A4F7-434A-C8B3-D99854333E22}"/>
              </a:ext>
            </a:extLst>
          </p:cNvPr>
          <p:cNvSpPr>
            <a:spLocks noGrp="1"/>
          </p:cNvSpPr>
          <p:nvPr>
            <p:ph type="title"/>
          </p:nvPr>
        </p:nvSpPr>
        <p:spPr>
          <a:xfrm>
            <a:off x="841249" y="941832"/>
            <a:ext cx="10506456" cy="2057400"/>
          </a:xfrm>
        </p:spPr>
        <p:txBody>
          <a:bodyPr anchor="b">
            <a:normAutofit/>
          </a:bodyPr>
          <a:lstStyle/>
          <a:p>
            <a:pPr algn="ctr"/>
            <a:r>
              <a:rPr lang="pl-PL" sz="5400" dirty="0">
                <a:solidFill>
                  <a:srgbClr val="FFFFFF"/>
                </a:solidFill>
                <a:latin typeface="+mn-lt"/>
              </a:rPr>
              <a:t>Wątki</a:t>
            </a:r>
            <a:r>
              <a:rPr lang="pl-PL" sz="5400" dirty="0">
                <a:solidFill>
                  <a:srgbClr val="FFFFFF"/>
                </a:solidFill>
                <a:latin typeface="Abadi" panose="020B0604020104020204" pitchFamily="34" charset="0"/>
              </a:rPr>
              <a:t> fabularne</a:t>
            </a:r>
            <a:endParaRPr lang="pl-PL" sz="5000" dirty="0">
              <a:solidFill>
                <a:schemeClr val="bg1"/>
              </a:solidFill>
              <a:latin typeface="Abadi" panose="020B0604020104020204" pitchFamily="34" charset="0"/>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69978B2A-1D07-F0A9-11FA-35B0237555D5}"/>
              </a:ext>
            </a:extLst>
          </p:cNvPr>
          <p:cNvSpPr>
            <a:spLocks noGrp="1"/>
          </p:cNvSpPr>
          <p:nvPr>
            <p:ph idx="1"/>
          </p:nvPr>
        </p:nvSpPr>
        <p:spPr>
          <a:xfrm>
            <a:off x="841248" y="3502152"/>
            <a:ext cx="10506456" cy="2991954"/>
          </a:xfrm>
        </p:spPr>
        <p:txBody>
          <a:bodyPr>
            <a:normAutofit fontScale="92500" lnSpcReduction="10000"/>
          </a:bodyPr>
          <a:lstStyle/>
          <a:p>
            <a:pPr marL="0" indent="0">
              <a:buNone/>
            </a:pPr>
            <a:r>
              <a:rPr lang="pl-PL" sz="1800" i="0" dirty="0">
                <a:solidFill>
                  <a:srgbClr val="FFFFFF"/>
                </a:solidFill>
                <a:effectLst/>
                <a:latin typeface="Avenir Next LT Pro (Tekst podstawowy)"/>
              </a:rPr>
              <a:t>Walka z niemieckim okupantem </a:t>
            </a:r>
            <a:r>
              <a:rPr lang="pl-PL" sz="1800" b="0" i="0" dirty="0">
                <a:solidFill>
                  <a:srgbClr val="FFFFFF"/>
                </a:solidFill>
                <a:effectLst/>
                <a:latin typeface="Avenir Next LT Pro (Tekst podstawowy)"/>
              </a:rPr>
              <a:t>opisuje działania podejmowane przez Polaków w walce z najeźdźcą.</a:t>
            </a:r>
          </a:p>
          <a:p>
            <a:pPr marL="0" indent="0">
              <a:buNone/>
            </a:pPr>
            <a:r>
              <a:rPr lang="pl-PL" sz="1800" i="0" dirty="0">
                <a:solidFill>
                  <a:srgbClr val="FFFFFF"/>
                </a:solidFill>
                <a:effectLst/>
                <a:latin typeface="Avenir Next LT Pro (Tekst podstawowy)"/>
              </a:rPr>
              <a:t>Losy Alka </a:t>
            </a:r>
            <a:r>
              <a:rPr lang="pl-PL" sz="1800" b="0" i="0" dirty="0">
                <a:solidFill>
                  <a:srgbClr val="FFFFFF"/>
                </a:solidFill>
                <a:effectLst/>
                <a:latin typeface="Avenir Next LT Pro (Tekst podstawowy)"/>
              </a:rPr>
              <a:t>to historia o dojrzewaniu, odwadze, brawurze i ciężkiej pracy nad własnym charakterem.</a:t>
            </a:r>
          </a:p>
          <a:p>
            <a:pPr marL="0" indent="0">
              <a:buNone/>
            </a:pPr>
            <a:r>
              <a:rPr lang="pl-PL" sz="1800" i="0" dirty="0">
                <a:solidFill>
                  <a:srgbClr val="FFFFFF"/>
                </a:solidFill>
                <a:effectLst/>
                <a:latin typeface="Avenir Next LT Pro (Tekst podstawowy)"/>
              </a:rPr>
              <a:t>Losy Rudego </a:t>
            </a:r>
            <a:r>
              <a:rPr lang="pl-PL" sz="1800" b="0" i="0" dirty="0">
                <a:solidFill>
                  <a:srgbClr val="FFFFFF"/>
                </a:solidFill>
                <a:effectLst/>
                <a:latin typeface="Avenir Next LT Pro (Tekst podstawowy)"/>
              </a:rPr>
              <a:t>opisują zmaganie się młodego człowieka z własnym lękiem, który nieraz przezwyciężał z wielkim trudem.</a:t>
            </a:r>
          </a:p>
          <a:p>
            <a:pPr marL="0" indent="0">
              <a:buNone/>
            </a:pPr>
            <a:r>
              <a:rPr lang="pl-PL" sz="1800" i="0" dirty="0">
                <a:solidFill>
                  <a:srgbClr val="FFFFFF"/>
                </a:solidFill>
                <a:effectLst/>
                <a:latin typeface="Avenir Next LT Pro (Tekst podstawowy)"/>
              </a:rPr>
              <a:t>Losy Zośki (Tadeusza Zawadzkiego) </a:t>
            </a:r>
            <a:r>
              <a:rPr lang="pl-PL" sz="1800" b="0" i="0" dirty="0">
                <a:solidFill>
                  <a:srgbClr val="FFFFFF"/>
                </a:solidFill>
                <a:effectLst/>
                <a:latin typeface="Avenir Next LT Pro (Tekst podstawowy)"/>
              </a:rPr>
              <a:t>opisują psychiczne rozterki młodego człowieka, któremu los odebrał bardzo bliskie mu osoby.</a:t>
            </a:r>
          </a:p>
          <a:p>
            <a:pPr marL="0" indent="0">
              <a:buNone/>
            </a:pPr>
            <a:r>
              <a:rPr lang="pl-PL" sz="1800" i="0" dirty="0">
                <a:solidFill>
                  <a:srgbClr val="FFFFFF"/>
                </a:solidFill>
                <a:effectLst/>
                <a:latin typeface="Avenir Next LT Pro (Tekst podstawowy)"/>
              </a:rPr>
              <a:t>Prawdziwa, głęboka przyjaźń, </a:t>
            </a:r>
            <a:r>
              <a:rPr lang="pl-PL" sz="1800" b="0" i="0" dirty="0">
                <a:solidFill>
                  <a:srgbClr val="FFFFFF"/>
                </a:solidFill>
                <a:effectLst/>
                <a:latin typeface="Avenir Next LT Pro (Tekst podstawowy)"/>
              </a:rPr>
              <a:t>która brutalna wojna jeszcze mocniej scementowała, a także dojrzewanie w jakże trudnej wojennej rzeczywistości.</a:t>
            </a:r>
          </a:p>
          <a:p>
            <a:pPr marL="0" indent="0">
              <a:buNone/>
            </a:pPr>
            <a:br>
              <a:rPr lang="pl-PL" sz="1700" dirty="0">
                <a:solidFill>
                  <a:schemeClr val="bg1"/>
                </a:solidFill>
                <a:latin typeface="Avenir Next LT Pro (Tekst podstawowy)"/>
              </a:rPr>
            </a:br>
            <a:endParaRPr lang="pl-PL" sz="1700" dirty="0">
              <a:solidFill>
                <a:schemeClr val="bg1"/>
              </a:solidFill>
              <a:latin typeface="Avenir Next LT Pro (Tekst podstawowy)"/>
            </a:endParaRPr>
          </a:p>
        </p:txBody>
      </p:sp>
      <p:sp>
        <p:nvSpPr>
          <p:cNvPr id="4" name="Prostokąt 3">
            <a:extLst>
              <a:ext uri="{FF2B5EF4-FFF2-40B4-BE49-F238E27FC236}">
                <a16:creationId xmlns:a16="http://schemas.microsoft.com/office/drawing/2014/main" id="{53F9ED5C-A66B-3BD7-7749-2831F8A7B03A}"/>
              </a:ext>
            </a:extLst>
          </p:cNvPr>
          <p:cNvSpPr/>
          <p:nvPr/>
        </p:nvSpPr>
        <p:spPr>
          <a:xfrm>
            <a:off x="22093" y="-10"/>
            <a:ext cx="12188952" cy="6858000"/>
          </a:xfrm>
          <a:prstGeom prst="rect">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ymbol zastępczy numeru slajdu 5">
            <a:extLst>
              <a:ext uri="{FF2B5EF4-FFF2-40B4-BE49-F238E27FC236}">
                <a16:creationId xmlns:a16="http://schemas.microsoft.com/office/drawing/2014/main" id="{FE2A16F2-D1D6-AFFC-FE8E-69AEB973575A}"/>
              </a:ext>
            </a:extLst>
          </p:cNvPr>
          <p:cNvSpPr>
            <a:spLocks noGrp="1"/>
          </p:cNvSpPr>
          <p:nvPr>
            <p:ph type="sldNum" sz="quarter" idx="12"/>
          </p:nvPr>
        </p:nvSpPr>
        <p:spPr/>
        <p:txBody>
          <a:bodyPr/>
          <a:lstStyle/>
          <a:p>
            <a:fld id="{C2AD933A-5312-4E97-A41C-1021767E4A45}" type="slidenum">
              <a:rPr lang="pl-PL" smtClean="0"/>
              <a:t>9</a:t>
            </a:fld>
            <a:endParaRPr lang="pl-PL"/>
          </a:p>
        </p:txBody>
      </p:sp>
    </p:spTree>
    <p:extLst>
      <p:ext uri="{BB962C8B-B14F-4D97-AF65-F5344CB8AC3E}">
        <p14:creationId xmlns:p14="http://schemas.microsoft.com/office/powerpoint/2010/main" val="241862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nalogousFromLightSeedLeftStep">
      <a:dk1>
        <a:srgbClr val="000000"/>
      </a:dk1>
      <a:lt1>
        <a:srgbClr val="FFFFFF"/>
      </a:lt1>
      <a:dk2>
        <a:srgbClr val="243541"/>
      </a:dk2>
      <a:lt2>
        <a:srgbClr val="E8E7E2"/>
      </a:lt2>
      <a:accent1>
        <a:srgbClr val="7F8FDE"/>
      </a:accent1>
      <a:accent2>
        <a:srgbClr val="62A7D6"/>
      </a:accent2>
      <a:accent3>
        <a:srgbClr val="63B1B0"/>
      </a:accent3>
      <a:accent4>
        <a:srgbClr val="53B68C"/>
      </a:accent4>
      <a:accent5>
        <a:srgbClr val="58B867"/>
      </a:accent5>
      <a:accent6>
        <a:srgbClr val="6CB452"/>
      </a:accent6>
      <a:hlink>
        <a:srgbClr val="8D8355"/>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1390</Words>
  <Application>Microsoft Office PowerPoint</Application>
  <PresentationFormat>Panoramiczny</PresentationFormat>
  <Paragraphs>61</Paragraphs>
  <Slides>17</Slides>
  <Notes>0</Notes>
  <HiddenSlides>0</HiddenSlides>
  <MMClips>0</MMClips>
  <ScaleCrop>false</ScaleCrop>
  <HeadingPairs>
    <vt:vector size="6" baseType="variant">
      <vt:variant>
        <vt:lpstr>Używane czcionki</vt:lpstr>
      </vt:variant>
      <vt:variant>
        <vt:i4>8</vt:i4>
      </vt:variant>
      <vt:variant>
        <vt:lpstr>Motyw</vt:lpstr>
      </vt:variant>
      <vt:variant>
        <vt:i4>2</vt:i4>
      </vt:variant>
      <vt:variant>
        <vt:lpstr>Tytuły slajdów</vt:lpstr>
      </vt:variant>
      <vt:variant>
        <vt:i4>17</vt:i4>
      </vt:variant>
    </vt:vector>
  </HeadingPairs>
  <TitlesOfParts>
    <vt:vector size="27" baseType="lpstr">
      <vt:lpstr>Abadi</vt:lpstr>
      <vt:lpstr>Abadi Extra Light</vt:lpstr>
      <vt:lpstr>-apple-system</vt:lpstr>
      <vt:lpstr>Arial</vt:lpstr>
      <vt:lpstr>Avenir Next LT Pro</vt:lpstr>
      <vt:lpstr>Avenir Next LT Pro (Tekst podstawowy)</vt:lpstr>
      <vt:lpstr>Calibri</vt:lpstr>
      <vt:lpstr>Calibri Light</vt:lpstr>
      <vt:lpstr>Motyw pakietu Office</vt:lpstr>
      <vt:lpstr>AccentBoxVTI</vt:lpstr>
      <vt:lpstr>Kamienie na szaniec</vt:lpstr>
      <vt:lpstr>Wstęp</vt:lpstr>
      <vt:lpstr>O autorze…</vt:lpstr>
      <vt:lpstr>Jan Bytnar ps. Rudy</vt:lpstr>
      <vt:lpstr>Tadeusz Zawadzki ps. Zośka</vt:lpstr>
      <vt:lpstr>Aleksy Dawidowski ps. Alek</vt:lpstr>
      <vt:lpstr>Opis miejsca akcji</vt:lpstr>
      <vt:lpstr>Główne wydarzenia</vt:lpstr>
      <vt:lpstr>Wątki fabularne</vt:lpstr>
      <vt:lpstr>,,Mały Sabotaż’’</vt:lpstr>
      <vt:lpstr>Akcje opisane w ,,Kamieniach na szaniec’’</vt:lpstr>
      <vt:lpstr>Prezentacja programu PowerPoint</vt:lpstr>
      <vt:lpstr>Plan wydarzeń</vt:lpstr>
      <vt:lpstr>Inscenizacja ,,Kamieni na szaniec’’</vt:lpstr>
      <vt:lpstr>Jak ,,Kamienie na szaniec’’ wpływają na współczesne pokolenie?</vt:lpstr>
      <vt:lpstr>„Lecz zaklinam, niech żywi nie tracą nadziei .... A kiedy trzeba, na śmierć idą po kolei, Jak kamienie przez Boga rzucane na szaniec..”  Juliusz Słowacki ,,Testament Mój’’</vt:lpstr>
      <vt:lpstr>Quiz Kahoot do prezentacji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Kamienie na szaniec</dc:title>
  <dc:creator>Damian Bodnar</dc:creator>
  <cp:lastModifiedBy>Damian Bodnar</cp:lastModifiedBy>
  <cp:revision>1</cp:revision>
  <dcterms:created xsi:type="dcterms:W3CDTF">2023-11-14T15:27:03Z</dcterms:created>
  <dcterms:modified xsi:type="dcterms:W3CDTF">2023-12-01T16:02:44Z</dcterms:modified>
</cp:coreProperties>
</file>