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343" r:id="rId4"/>
    <p:sldId id="338" r:id="rId5"/>
    <p:sldId id="304" r:id="rId6"/>
    <p:sldId id="258" r:id="rId7"/>
    <p:sldId id="356" r:id="rId8"/>
    <p:sldId id="282" r:id="rId9"/>
    <p:sldId id="281" r:id="rId10"/>
    <p:sldId id="344" r:id="rId11"/>
    <p:sldId id="341" r:id="rId12"/>
    <p:sldId id="264" r:id="rId13"/>
    <p:sldId id="278" r:id="rId14"/>
    <p:sldId id="314" r:id="rId15"/>
    <p:sldId id="315" r:id="rId16"/>
    <p:sldId id="316" r:id="rId17"/>
    <p:sldId id="317" r:id="rId18"/>
    <p:sldId id="318" r:id="rId19"/>
    <p:sldId id="319" r:id="rId20"/>
    <p:sldId id="313" r:id="rId21"/>
    <p:sldId id="321" r:id="rId22"/>
    <p:sldId id="322" r:id="rId23"/>
    <p:sldId id="323" r:id="rId24"/>
    <p:sldId id="359" r:id="rId25"/>
    <p:sldId id="324" r:id="rId26"/>
    <p:sldId id="325" r:id="rId27"/>
    <p:sldId id="360" r:id="rId28"/>
    <p:sldId id="261" r:id="rId29"/>
    <p:sldId id="274" r:id="rId30"/>
    <p:sldId id="326" r:id="rId31"/>
    <p:sldId id="363" r:id="rId32"/>
    <p:sldId id="364" r:id="rId33"/>
    <p:sldId id="327" r:id="rId34"/>
    <p:sldId id="289" r:id="rId35"/>
    <p:sldId id="354" r:id="rId36"/>
    <p:sldId id="361" r:id="rId37"/>
    <p:sldId id="260" r:id="rId38"/>
    <p:sldId id="328" r:id="rId39"/>
    <p:sldId id="329" r:id="rId40"/>
    <p:sldId id="320" r:id="rId41"/>
    <p:sldId id="362" r:id="rId42"/>
    <p:sldId id="348" r:id="rId43"/>
    <p:sldId id="351" r:id="rId44"/>
    <p:sldId id="350" r:id="rId45"/>
    <p:sldId id="340" r:id="rId46"/>
    <p:sldId id="336" r:id="rId47"/>
    <p:sldId id="309" r:id="rId48"/>
    <p:sldId id="267" r:id="rId49"/>
    <p:sldId id="308" r:id="rId50"/>
    <p:sldId id="335" r:id="rId51"/>
    <p:sldId id="330" r:id="rId52"/>
    <p:sldId id="331" r:id="rId53"/>
    <p:sldId id="332" r:id="rId54"/>
    <p:sldId id="346" r:id="rId55"/>
    <p:sldId id="333" r:id="rId56"/>
    <p:sldId id="353" r:id="rId57"/>
    <p:sldId id="295" r:id="rId58"/>
    <p:sldId id="263" r:id="rId59"/>
    <p:sldId id="310" r:id="rId6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7580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05209-3125-4D62-8B0F-6E798305AB3F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01E48-0CA2-432F-A1BA-2431279111E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6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01E48-0CA2-432F-A1BA-2431279111E1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8414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01E48-0CA2-432F-A1BA-2431279111E1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56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100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3201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55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157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39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87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26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79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455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435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805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88240-D2BB-45BB-A5E8-962AAFFCAC43}" type="datetimeFigureOut">
              <a:rPr lang="pl-PL" smtClean="0"/>
              <a:pPr/>
              <a:t>11.07.2022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A0127-D62A-4099-8857-C2138E49DB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61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Staż w Hiszpanii </a:t>
            </a:r>
            <a:b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1440160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Sevilla 19.02 - 12.03.2022</a:t>
            </a:r>
            <a:endParaRPr lang="pl-PL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7" name="Obraz 6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9"/>
            <a:ext cx="7992888" cy="9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logo now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1364" r="12053" b="2728"/>
          <a:stretch>
            <a:fillRect/>
          </a:stretch>
        </p:blipFill>
        <p:spPr bwMode="auto">
          <a:xfrm>
            <a:off x="4283968" y="4653136"/>
            <a:ext cx="1152128" cy="1152128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9" name="Imagen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25144"/>
            <a:ext cx="2160240" cy="876042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733256"/>
            <a:ext cx="1826641" cy="85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85184"/>
            <a:ext cx="1515856" cy="71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085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7211144" cy="43691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LOTNISKU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C:\Users\pc\Desktop\WYJAZD DO SEVILLI\na lotnisku w Sevill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5165929" cy="387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5" descr="Obraz zawierający obiekt na zewnątrz, noc&#10;&#10;Opis wygenerowany automatycznie">
            <a:extLst>
              <a:ext uri="{FF2B5EF4-FFF2-40B4-BE49-F238E27FC236}">
                <a16:creationId xmlns:a16="http://schemas.microsoft.com/office/drawing/2014/main" xmlns="" id="{D3B93F0C-5A5C-4DF9-B689-8B8343718F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077072"/>
            <a:ext cx="3336371" cy="2636912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4">
            <a:extLst>
              <a:ext uri="{FF2B5EF4-FFF2-40B4-BE49-F238E27FC236}">
                <a16:creationId xmlns="" xmlns:a16="http://schemas.microsoft.com/office/drawing/2014/main" id="{FC3CE750-1C9A-4015-9FE2-8AFB68C3F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24744"/>
            <a:ext cx="2343267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SEVILLA - LOTNISKO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6" descr="Obraz zawierający tekst, wewnątrz, osoba, sufit&#10;&#10;Opis wygenerowany automatycznie">
            <a:extLst>
              <a:ext uri="{FF2B5EF4-FFF2-40B4-BE49-F238E27FC236}">
                <a16:creationId xmlns:a16="http://schemas.microsoft.com/office/drawing/2014/main" xmlns="" id="{B8F9261A-13D3-42FE-9931-14B630504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5261855" cy="3949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FC3CE750-1C9A-4015-9FE2-8AFB68C3F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04864"/>
            <a:ext cx="2343267" cy="312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ROZPOCZĘCIE PRAKTYK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268760"/>
            <a:ext cx="8064896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21.02.2022 </a:t>
            </a:r>
            <a:r>
              <a:rPr lang="pl-PL" sz="2400" dirty="0"/>
              <a:t>r. uczniowie rozpoczęli praktyki w </a:t>
            </a:r>
            <a:r>
              <a:rPr lang="pl-PL" sz="2400" dirty="0" smtClean="0"/>
              <a:t>przydzielonych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 </a:t>
            </a:r>
            <a:r>
              <a:rPr lang="pl-PL" sz="2400" dirty="0"/>
              <a:t>im firmach na terenie </a:t>
            </a:r>
            <a:r>
              <a:rPr lang="pl-PL" sz="2400" dirty="0" smtClean="0"/>
              <a:t>Sevilli. Praktykanci zdobywali doświadczenie zawodowe w różnych branżach w zależności od profilu klasy.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 Ekonomistki miały praktyki w szkołach językowych wykonując prace administracyjno - biurowe. </a:t>
            </a:r>
            <a:r>
              <a:rPr lang="pl-PL" sz="2400" dirty="0" err="1" smtClean="0"/>
              <a:t>Logistycy</a:t>
            </a:r>
            <a:r>
              <a:rPr lang="pl-PL" sz="2400" dirty="0" smtClean="0"/>
              <a:t>  zaś  pracowali w hurtowniach i sklepach z różnych branż. Informatycy odbywali staże w firmach świadczących usługi serwisowe w zakresie sprzętu elektronicznego oraz w firmach posiadających zaplecze informatyczne. Graficy pracowali w księgarni i firmie poligraficznej.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33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Sevilli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83568" y="1484784"/>
            <a:ext cx="8229600" cy="2304256"/>
          </a:xfrm>
        </p:spPr>
        <p:txBody>
          <a:bodyPr>
            <a:normAutofit fontScale="25000" lnSpcReduction="20000"/>
          </a:bodyPr>
          <a:lstStyle/>
          <a:p>
            <a:endParaRPr lang="pl-PL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4400" b="1" dirty="0" smtClean="0"/>
              <a:t>            </a:t>
            </a:r>
            <a:r>
              <a:rPr lang="pl-PL" sz="9600" b="1" u="sng" dirty="0" err="1" smtClean="0">
                <a:latin typeface="+mj-lt"/>
                <a:cs typeface="Arial" pitchFamily="34" charset="0"/>
              </a:rPr>
              <a:t>Padilla</a:t>
            </a:r>
            <a:r>
              <a:rPr lang="pl-PL" sz="9600" b="1" u="sng" dirty="0" smtClean="0">
                <a:latin typeface="+mj-lt"/>
                <a:cs typeface="Arial" pitchFamily="34" charset="0"/>
              </a:rPr>
              <a:t> </a:t>
            </a:r>
            <a:r>
              <a:rPr lang="pl-PL" sz="9600" b="1" u="sng" dirty="0" err="1" smtClean="0">
                <a:latin typeface="+mj-lt"/>
                <a:cs typeface="Arial" pitchFamily="34" charset="0"/>
              </a:rPr>
              <a:t>Libros</a:t>
            </a:r>
            <a:r>
              <a:rPr lang="pl-PL" sz="9600" b="1" u="sng" dirty="0" smtClean="0">
                <a:latin typeface="+mj-lt"/>
                <a:cs typeface="Arial" pitchFamily="34" charset="0"/>
              </a:rPr>
              <a:t> (</a:t>
            </a:r>
            <a:r>
              <a:rPr lang="pl-PL" sz="9600" b="1" u="sng" dirty="0" err="1" smtClean="0">
                <a:latin typeface="+mj-lt"/>
                <a:cs typeface="Arial" pitchFamily="34" charset="0"/>
              </a:rPr>
              <a:t>Padilla</a:t>
            </a:r>
            <a:r>
              <a:rPr lang="pl-PL" sz="9600" b="1" u="sng" dirty="0" smtClean="0">
                <a:latin typeface="+mj-lt"/>
                <a:cs typeface="Arial" pitchFamily="34" charset="0"/>
              </a:rPr>
              <a:t> </a:t>
            </a:r>
            <a:r>
              <a:rPr lang="pl-PL" sz="9600" b="1" u="sng" dirty="0" err="1" smtClean="0">
                <a:latin typeface="+mj-lt"/>
                <a:cs typeface="Arial" pitchFamily="34" charset="0"/>
              </a:rPr>
              <a:t>Libros</a:t>
            </a:r>
            <a:r>
              <a:rPr lang="pl-PL" sz="9600" b="1" u="sng" dirty="0" smtClean="0">
                <a:latin typeface="+mj-lt"/>
                <a:cs typeface="Arial" pitchFamily="34" charset="0"/>
              </a:rPr>
              <a:t> </a:t>
            </a:r>
            <a:r>
              <a:rPr lang="pl-PL" sz="9600" b="1" u="sng" dirty="0" err="1" smtClean="0">
                <a:latin typeface="+mj-lt"/>
                <a:cs typeface="Arial" pitchFamily="34" charset="0"/>
              </a:rPr>
              <a:t>Librería</a:t>
            </a:r>
            <a:r>
              <a:rPr lang="pl-PL" sz="9600" b="1" dirty="0" smtClean="0">
                <a:latin typeface="+mj-lt"/>
                <a:cs typeface="Arial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9600" b="1" dirty="0" smtClean="0">
                <a:latin typeface="+mj-lt"/>
                <a:cs typeface="Arial" pitchFamily="34" charset="0"/>
              </a:rPr>
              <a:t>      </a:t>
            </a:r>
            <a:r>
              <a:rPr lang="pl-PL" sz="9600" dirty="0" smtClean="0">
                <a:latin typeface="+mj-lt"/>
                <a:cs typeface="Arial" pitchFamily="34" charset="0"/>
              </a:rPr>
              <a:t>to księgarnia i firma wydawnicza, która została założona w  1969 pod nazwą </a:t>
            </a:r>
            <a:r>
              <a:rPr lang="pl-PL" sz="9600" dirty="0" err="1" smtClean="0">
                <a:latin typeface="+mj-lt"/>
                <a:cs typeface="Arial" pitchFamily="34" charset="0"/>
              </a:rPr>
              <a:t>Libreria</a:t>
            </a:r>
            <a:r>
              <a:rPr lang="pl-PL" sz="9600" dirty="0" smtClean="0">
                <a:latin typeface="+mj-lt"/>
                <a:cs typeface="Arial" pitchFamily="34" charset="0"/>
              </a:rPr>
              <a:t> </a:t>
            </a:r>
            <a:r>
              <a:rPr lang="pl-PL" sz="9600" dirty="0" err="1" smtClean="0">
                <a:latin typeface="+mj-lt"/>
                <a:cs typeface="Arial" pitchFamily="34" charset="0"/>
              </a:rPr>
              <a:t>Centital</a:t>
            </a:r>
            <a:r>
              <a:rPr lang="pl-PL" sz="9600" dirty="0" smtClean="0">
                <a:latin typeface="+mj-lt"/>
                <a:cs typeface="Arial" pitchFamily="34" charset="0"/>
              </a:rPr>
              <a:t>. </a:t>
            </a:r>
            <a:r>
              <a:rPr lang="pl-PL" sz="9600" dirty="0" err="1" smtClean="0">
                <a:latin typeface="+mj-lt"/>
                <a:cs typeface="Arial" pitchFamily="34" charset="0"/>
              </a:rPr>
              <a:t>Padilla</a:t>
            </a:r>
            <a:r>
              <a:rPr lang="pl-PL" sz="9600" dirty="0" smtClean="0">
                <a:latin typeface="+mj-lt"/>
                <a:cs typeface="Arial" pitchFamily="34" charset="0"/>
              </a:rPr>
              <a:t> </a:t>
            </a:r>
            <a:r>
              <a:rPr lang="pl-PL" sz="9600" dirty="0" err="1" smtClean="0">
                <a:latin typeface="+mj-lt"/>
                <a:cs typeface="Arial" pitchFamily="34" charset="0"/>
              </a:rPr>
              <a:t>Libros</a:t>
            </a:r>
            <a:r>
              <a:rPr lang="pl-PL" sz="9600" dirty="0" smtClean="0">
                <a:latin typeface="+mj-lt"/>
                <a:cs typeface="Arial" pitchFamily="34" charset="0"/>
              </a:rPr>
              <a:t> to </a:t>
            </a:r>
            <a:r>
              <a:rPr lang="pl-PL" sz="9600" dirty="0" err="1" smtClean="0">
                <a:latin typeface="+mj-lt"/>
                <a:cs typeface="Arial" pitchFamily="34" charset="0"/>
              </a:rPr>
              <a:t>mała,rodzinna</a:t>
            </a:r>
            <a:r>
              <a:rPr lang="pl-PL" sz="9600" dirty="0" smtClean="0">
                <a:latin typeface="+mj-lt"/>
                <a:cs typeface="Arial" pitchFamily="34" charset="0"/>
              </a:rPr>
              <a:t> firma, którą obecnie zarządzają </a:t>
            </a:r>
            <a:r>
              <a:rPr lang="pl-PL" sz="9600" dirty="0" err="1" smtClean="0">
                <a:latin typeface="+mj-lt"/>
                <a:cs typeface="Arial" pitchFamily="34" charset="0"/>
              </a:rPr>
              <a:t>María</a:t>
            </a:r>
            <a:r>
              <a:rPr lang="pl-PL" sz="9600" dirty="0" smtClean="0">
                <a:latin typeface="+mj-lt"/>
                <a:cs typeface="Arial" pitchFamily="34" charset="0"/>
              </a:rPr>
              <a:t> </a:t>
            </a:r>
            <a:r>
              <a:rPr lang="pl-PL" sz="9600" dirty="0" err="1" smtClean="0">
                <a:latin typeface="+mj-lt"/>
                <a:cs typeface="Arial" pitchFamily="34" charset="0"/>
              </a:rPr>
              <a:t>Padilla</a:t>
            </a:r>
            <a:r>
              <a:rPr lang="pl-PL" sz="9600" dirty="0" smtClean="0">
                <a:latin typeface="+mj-lt"/>
                <a:cs typeface="Arial" pitchFamily="34" charset="0"/>
              </a:rPr>
              <a:t> i jej brat Manuel. W tej firmie odbył praktykę uczeń z klasy III Grafiki i Poligrafii Cyfrowej.</a:t>
            </a:r>
            <a:endParaRPr lang="pl-PL" sz="9600" dirty="0">
              <a:latin typeface="+mj-lt"/>
              <a:cs typeface="Arial" pitchFamily="34" charset="0"/>
            </a:endParaRPr>
          </a:p>
        </p:txBody>
      </p:sp>
      <p:sp>
        <p:nvSpPr>
          <p:cNvPr id="50178" name="AutoShape 2" descr="Padilla Libros Editores &amp; Libreros - Home | Facebook"/>
          <p:cNvSpPr>
            <a:spLocks noChangeAspect="1" noChangeArrowheads="1"/>
          </p:cNvSpPr>
          <p:nvPr/>
        </p:nvSpPr>
        <p:spPr bwMode="auto">
          <a:xfrm>
            <a:off x="155575" y="-822325"/>
            <a:ext cx="29241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0180" name="AutoShape 4" descr="Padilla Libros Editores &amp; Libreros - Home | Facebook"/>
          <p:cNvSpPr>
            <a:spLocks noChangeAspect="1" noChangeArrowheads="1"/>
          </p:cNvSpPr>
          <p:nvPr/>
        </p:nvSpPr>
        <p:spPr bwMode="auto">
          <a:xfrm>
            <a:off x="155575" y="-822325"/>
            <a:ext cx="29241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0182" name="AutoShape 6" descr="Padilla Libros Editores &amp; Libreros - Home | Facebook"/>
          <p:cNvSpPr>
            <a:spLocks noChangeAspect="1" noChangeArrowheads="1"/>
          </p:cNvSpPr>
          <p:nvPr/>
        </p:nvSpPr>
        <p:spPr bwMode="auto">
          <a:xfrm>
            <a:off x="155575" y="-822325"/>
            <a:ext cx="29241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0184" name="AutoShape 8" descr="Padilla Libros Editores &amp; Libreros - Home | Facebook"/>
          <p:cNvSpPr>
            <a:spLocks noChangeAspect="1" noChangeArrowheads="1"/>
          </p:cNvSpPr>
          <p:nvPr/>
        </p:nvSpPr>
        <p:spPr bwMode="auto">
          <a:xfrm>
            <a:off x="155575" y="-822325"/>
            <a:ext cx="29241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0186" name="AutoShape 10" descr="Padilla Libros Editores &amp; Libreros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0188" name="Picture 12" descr="Imagen de encabezado del sitio 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933056"/>
            <a:ext cx="4556077" cy="2564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2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Sevilli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 smtClean="0"/>
              <a:t>      </a:t>
            </a:r>
            <a:r>
              <a:rPr lang="pl-PL" sz="2400" b="1" u="sng" dirty="0" err="1" smtClean="0"/>
              <a:t>Bozeto</a:t>
            </a:r>
            <a:r>
              <a:rPr lang="pl-PL" sz="2400" b="1" u="sng" dirty="0" smtClean="0"/>
              <a:t> </a:t>
            </a:r>
            <a:r>
              <a:rPr lang="pl-PL" sz="2400" b="1" u="sng" dirty="0" err="1" smtClean="0"/>
              <a:t>Creativo</a:t>
            </a:r>
            <a:r>
              <a:rPr lang="pl-PL" sz="2400" b="1" u="sng" dirty="0" smtClean="0"/>
              <a:t> - </a:t>
            </a:r>
            <a:r>
              <a:rPr lang="pl-PL" sz="2400" b="1" u="sng" dirty="0" err="1" smtClean="0"/>
              <a:t>José</a:t>
            </a:r>
            <a:r>
              <a:rPr lang="pl-PL" sz="2400" b="1" u="sng" dirty="0" smtClean="0"/>
              <a:t> </a:t>
            </a:r>
            <a:r>
              <a:rPr lang="pl-PL" sz="2400" b="1" u="sng" dirty="0" err="1" smtClean="0"/>
              <a:t>Joaquin</a:t>
            </a:r>
            <a:r>
              <a:rPr lang="pl-PL" sz="2400" b="1" u="sng" dirty="0" smtClean="0"/>
              <a:t> </a:t>
            </a:r>
            <a:r>
              <a:rPr lang="pl-PL" sz="2400" b="1" u="sng" dirty="0" err="1" smtClean="0"/>
              <a:t>Carrabero</a:t>
            </a:r>
            <a:r>
              <a:rPr lang="pl-PL" sz="2400" b="1" u="sng" dirty="0" smtClean="0"/>
              <a:t> </a:t>
            </a:r>
            <a:r>
              <a:rPr lang="pl-PL" sz="2400" b="1" u="sng" dirty="0" err="1" smtClean="0"/>
              <a:t>Bejarano</a:t>
            </a:r>
            <a:endParaRPr lang="pl-PL" sz="2400" b="1" u="sng" dirty="0" smtClean="0"/>
          </a:p>
          <a:p>
            <a:pPr>
              <a:buNone/>
            </a:pPr>
            <a:r>
              <a:rPr lang="pl-PL" sz="2400" b="1" dirty="0" smtClean="0"/>
              <a:t>     </a:t>
            </a:r>
            <a:r>
              <a:rPr lang="pl-PL" sz="2400" dirty="0" smtClean="0"/>
              <a:t>to firma, która od ponad 15 lat projektuje  druki zindywidualizowane, głównie grafiki wielkoformatowe. </a:t>
            </a:r>
          </a:p>
          <a:p>
            <a:pPr>
              <a:buNone/>
            </a:pPr>
            <a:r>
              <a:rPr lang="pl-PL" sz="2400" dirty="0" smtClean="0"/>
              <a:t>     W ich ofercie znajdują się ściany winylowe, naklejki, grafiki reklamowe na płótnie i flagi, </a:t>
            </a:r>
            <a:r>
              <a:rPr lang="pl-PL" sz="2400" dirty="0" err="1" smtClean="0"/>
              <a:t>roll-upy</a:t>
            </a:r>
            <a:r>
              <a:rPr lang="pl-PL" sz="2400" dirty="0" smtClean="0"/>
              <a:t>, </a:t>
            </a:r>
            <a:r>
              <a:rPr lang="pl-PL" sz="2400" dirty="0" err="1" smtClean="0"/>
              <a:t>banery</a:t>
            </a:r>
            <a:r>
              <a:rPr lang="pl-PL" sz="2400" dirty="0" smtClean="0"/>
              <a:t>, kubki personalizowane, grafiki na płytki, itp. Staż w tym przedsiębiorstwie odbył uczeń  z klasy III Grafiki i Poligrafii Cyfrowej. 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077"/>
            <a:ext cx="9126058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Sevilli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201622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sz="2600" u="sng" dirty="0" err="1" smtClean="0"/>
              <a:t>Forencur</a:t>
            </a:r>
            <a:r>
              <a:rPr lang="pl-PL" sz="2600" u="sng" dirty="0" smtClean="0"/>
              <a:t> S.L</a:t>
            </a:r>
            <a:r>
              <a:rPr lang="pl-PL" sz="2600" dirty="0" smtClean="0"/>
              <a:t>. jest ośrodkiem doskonalenia zawodowego dla pracowników i bezrobotnych. Centrum </a:t>
            </a:r>
            <a:r>
              <a:rPr lang="pl-PL" sz="2600" dirty="0" err="1" smtClean="0"/>
              <a:t>Forencur</a:t>
            </a:r>
            <a:r>
              <a:rPr lang="pl-PL" sz="2600" dirty="0" smtClean="0"/>
              <a:t> zajmuje się nie tylko profesjonalnymi kursami, ale także nauczaniem języka angielskiego. W tej firmie odbyła praktyki uczennica z klasy III Technikum </a:t>
            </a:r>
            <a:r>
              <a:rPr lang="pl-PL" sz="2600" dirty="0" err="1" smtClean="0"/>
              <a:t>Eknomicznego</a:t>
            </a:r>
            <a:r>
              <a:rPr lang="pl-PL" sz="2600" dirty="0" smtClean="0"/>
              <a:t>.</a:t>
            </a:r>
            <a:r>
              <a:rPr lang="pl-PL" sz="2600" b="1" dirty="0" smtClean="0"/>
              <a:t> </a:t>
            </a:r>
            <a:endParaRPr lang="pl-PL" sz="2600" dirty="0" smtClean="0"/>
          </a:p>
          <a:p>
            <a:endParaRPr lang="pl-PL" sz="2600" dirty="0"/>
          </a:p>
        </p:txBody>
      </p:sp>
      <p:pic>
        <p:nvPicPr>
          <p:cNvPr id="4" name="Obraz 8" descr="Obraz zawierający tekst, znak&#10;&#10;Opis wygenerowany automatycznie">
            <a:extLst>
              <a:ext uri="{FF2B5EF4-FFF2-40B4-BE49-F238E27FC236}">
                <a16:creationId xmlns:a16="http://schemas.microsoft.com/office/drawing/2014/main" xmlns="" id="{4F70F874-337A-4F8F-8669-38A6B954A4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39144" y="4001616"/>
            <a:ext cx="2474086" cy="204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7" descr="Obraz zawierający tekst, drzewo, zewnętrzne&#10;&#10;Opis wygenerowany automatycznie">
            <a:extLst>
              <a:ext uri="{FF2B5EF4-FFF2-40B4-BE49-F238E27FC236}">
                <a16:creationId xmlns:a16="http://schemas.microsoft.com/office/drawing/2014/main" xmlns="" id="{4A637DE9-C6E1-4445-9C6B-52EF681478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933056"/>
            <a:ext cx="2675466" cy="187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praktyki młodzieży w Sevilli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2448273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pl-PL" dirty="0" smtClean="0"/>
              <a:t> </a:t>
            </a:r>
          </a:p>
          <a:p>
            <a:pPr>
              <a:buNone/>
            </a:pPr>
            <a:r>
              <a:rPr lang="pl-PL" sz="6000" dirty="0" smtClean="0"/>
              <a:t>     </a:t>
            </a:r>
            <a:r>
              <a:rPr lang="pl-PL" sz="6000" b="1" u="sng" dirty="0" err="1" smtClean="0"/>
              <a:t>Educademia</a:t>
            </a:r>
            <a:r>
              <a:rPr lang="pl-PL" sz="6000" b="1" u="sng" dirty="0" smtClean="0"/>
              <a:t> S.C. </a:t>
            </a:r>
            <a:r>
              <a:rPr lang="pl-PL" sz="6000" b="1" u="sng" dirty="0" smtClean="0">
                <a:cs typeface="Calibri"/>
              </a:rPr>
              <a:t> </a:t>
            </a:r>
            <a:r>
              <a:rPr lang="pl-PL" sz="6000" dirty="0" smtClean="0">
                <a:cs typeface="Calibri"/>
              </a:rPr>
              <a:t>-  to akademia języków obcych oferująca kursy online oraz na miejscu. Firma jest bardzo dobrze rozwinięta i swoją działalność prowadzi już dłuższy czas. </a:t>
            </a:r>
          </a:p>
          <a:p>
            <a:pPr>
              <a:buNone/>
            </a:pPr>
            <a:r>
              <a:rPr lang="pl-PL" sz="6000" dirty="0" smtClean="0">
                <a:cs typeface="Calibri"/>
              </a:rPr>
              <a:t>     W akademii można uczęszczać na zajęcia z języka angielskiego, niemieckiego, hiszpańskiego oraz francuskiego. Lekcje są prowadzone na bardzo wysokim poziomie, dzięki wykształconej kadrze nauczycieli. W tej spółce praktyki odbyła uczennica z klasy III Technikum Ekonomicznego.</a:t>
            </a:r>
          </a:p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7" name="Obraz 6" descr="Obraz zawierający tekst, podłoże, wewnątrz&#10;&#10;Opis wygenerowany automatycznie">
            <a:extLst>
              <a:ext uri="{FF2B5EF4-FFF2-40B4-BE49-F238E27FC236}">
                <a16:creationId xmlns:a16="http://schemas.microsoft.com/office/drawing/2014/main" xmlns="" id="{7213C3BF-75F6-4D3B-BD06-2C619EC4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274"/>
          <a:stretch/>
        </p:blipFill>
        <p:spPr>
          <a:xfrm>
            <a:off x="3059832" y="3861048"/>
            <a:ext cx="250850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Sevilli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/>
              <a:t> </a:t>
            </a:r>
            <a:r>
              <a:rPr lang="pl-PL" dirty="0" smtClean="0"/>
              <a:t>   </a:t>
            </a:r>
            <a:r>
              <a:rPr lang="pl-PL" sz="2400" b="1" u="sng" dirty="0" smtClean="0"/>
              <a:t>Dział </a:t>
            </a:r>
            <a:r>
              <a:rPr lang="pl-PL" sz="2400" b="1" u="sng" dirty="0" err="1" smtClean="0"/>
              <a:t>Microcad</a:t>
            </a:r>
            <a:r>
              <a:rPr lang="pl-PL" sz="2400" b="1" u="sng" dirty="0" smtClean="0"/>
              <a:t> (Centro de </a:t>
            </a:r>
            <a:r>
              <a:rPr lang="pl-PL" sz="2400" b="1" u="sng" dirty="0" err="1" smtClean="0"/>
              <a:t>reparación</a:t>
            </a:r>
            <a:r>
              <a:rPr lang="pl-PL" sz="2400" b="1" u="sng" dirty="0" smtClean="0"/>
              <a:t> </a:t>
            </a:r>
            <a:r>
              <a:rPr lang="pl-PL" sz="2400" b="1" u="sng" dirty="0" err="1" smtClean="0"/>
              <a:t>Informática</a:t>
            </a:r>
            <a:r>
              <a:rPr lang="pl-PL" sz="2400" b="1" u="sng" dirty="0" smtClean="0"/>
              <a:t> - </a:t>
            </a:r>
            <a:r>
              <a:rPr lang="pl-PL" sz="2400" b="1" u="sng" dirty="0" err="1" smtClean="0"/>
              <a:t>Microcad</a:t>
            </a:r>
            <a:r>
              <a:rPr lang="pl-PL" sz="2400" b="1" u="sng" dirty="0" smtClean="0"/>
              <a:t> </a:t>
            </a:r>
            <a:r>
              <a:rPr lang="pl-PL" sz="2400" b="1" u="sng" dirty="0" err="1" smtClean="0"/>
              <a:t>División</a:t>
            </a:r>
            <a:r>
              <a:rPr lang="pl-PL" sz="2400" b="1" u="sng" dirty="0" smtClean="0"/>
              <a:t> </a:t>
            </a:r>
            <a:r>
              <a:rPr lang="pl-PL" sz="2400" b="1" u="sng" dirty="0" err="1" smtClean="0"/>
              <a:t>Servicio</a:t>
            </a:r>
            <a:r>
              <a:rPr lang="pl-PL" sz="2400" b="1" u="sng" dirty="0" smtClean="0"/>
              <a:t> </a:t>
            </a:r>
            <a:r>
              <a:rPr lang="pl-PL" sz="2400" b="1" u="sng" dirty="0" err="1" smtClean="0"/>
              <a:t>Técnico</a:t>
            </a:r>
            <a:r>
              <a:rPr lang="pl-PL" sz="2400" b="1" u="sng" dirty="0" smtClean="0"/>
              <a:t>)</a:t>
            </a:r>
            <a:r>
              <a:rPr lang="pl-PL" sz="2400" dirty="0" smtClean="0"/>
              <a:t> jest to serwis komputerowy </a:t>
            </a:r>
          </a:p>
          <a:p>
            <a:pPr>
              <a:buNone/>
            </a:pPr>
            <a:r>
              <a:rPr lang="pl-PL" sz="2400" dirty="0" smtClean="0"/>
              <a:t>     i elektroniczny, którego zespół elektroników i techników komputerowych konserwuje, instaluje i naprawia wszelkiego rodzaju sprzęt komputerowy, sprzęt elektroniczny i inne produkty technologiczne. Centrum powstało w 1994 roku . </a:t>
            </a:r>
          </a:p>
          <a:p>
            <a:pPr>
              <a:buNone/>
            </a:pPr>
            <a:r>
              <a:rPr lang="pl-PL" sz="2400" dirty="0" smtClean="0"/>
              <a:t>     W tej firmie odbyło praktykę dwóch uczniów z klasy III Technikum Informatycznego.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Sevill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72815"/>
            <a:ext cx="7787208" cy="201622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 smtClean="0"/>
              <a:t> </a:t>
            </a:r>
          </a:p>
          <a:p>
            <a:pPr>
              <a:buNone/>
            </a:pPr>
            <a:r>
              <a:rPr lang="pl-PL" sz="9600" b="1" dirty="0" smtClean="0"/>
              <a:t>     </a:t>
            </a:r>
            <a:r>
              <a:rPr lang="pl-PL" sz="9600" b="1" u="sng" dirty="0" smtClean="0"/>
              <a:t>INFOCA 2021 SLL</a:t>
            </a:r>
            <a:r>
              <a:rPr lang="pl-PL" sz="9600" dirty="0" smtClean="0"/>
              <a:t>  - to sklep z artykułami i akcesoriami IT oraz serwis IT.  Celem zespołu jest oferowanie najlepszych produktów na rynku IT w najlepszej cenie i z gwarancją jakości. Prowadzi również sprzedaż artykułów online. Ponadto oferuje serwis, naprawę i regenerację komputerów i notebooków. W tym sklepie odbył staż uczeń  klasy III Technikum Informatycznego.</a:t>
            </a:r>
          </a:p>
          <a:p>
            <a:endParaRPr lang="pl-PL" sz="51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praktyki młodzieży w Sevilli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844824"/>
            <a:ext cx="7992888" cy="38164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sz="2400" b="1" dirty="0" smtClean="0"/>
              <a:t>      </a:t>
            </a:r>
            <a:r>
              <a:rPr lang="pl-PL" sz="2400" b="1" u="sng" dirty="0" err="1" smtClean="0"/>
              <a:t>Urquiza</a:t>
            </a:r>
            <a:r>
              <a:rPr lang="pl-PL" sz="2400" b="1" u="sng" dirty="0" smtClean="0"/>
              <a:t>, S.</a:t>
            </a:r>
            <a:r>
              <a:rPr lang="pl-PL" sz="2400" u="sng" dirty="0" smtClean="0"/>
              <a:t>L.</a:t>
            </a:r>
            <a:r>
              <a:rPr lang="pl-PL" sz="2400" dirty="0" smtClean="0"/>
              <a:t>  - to sklep z branży IT i elektronicznej zajmujący się naprawą dźwięku i wideo sprzętu komputerowego. Został założony w 2016 roku i znajduje się w Sewilli w okolice Santa Justa. Główne usługi oferowane przez DTV </a:t>
            </a:r>
            <a:r>
              <a:rPr lang="pl-PL" sz="2400" dirty="0" err="1" smtClean="0"/>
              <a:t>Urquiza</a:t>
            </a:r>
            <a:r>
              <a:rPr lang="pl-PL" sz="2400" dirty="0" smtClean="0"/>
              <a:t> to: konwersja z VHS na DVD, antena instalacje, sprzedaż sprzętu elektronicznego, tworzenie </a:t>
            </a:r>
          </a:p>
          <a:p>
            <a:pPr>
              <a:buNone/>
            </a:pPr>
            <a:r>
              <a:rPr lang="pl-PL" sz="2400" dirty="0" smtClean="0"/>
              <a:t>     i projektowanie stron internetowych, instalacja systemu operacyjnego, usuwanie wirusów a także konserwacja komputerów. W tej firmie praktyki odbył uczeń z klasy III Technikum Informatycznego.</a:t>
            </a:r>
          </a:p>
          <a:p>
            <a:pPr>
              <a:buNone/>
            </a:pPr>
            <a:endParaRPr lang="pl-PL" sz="24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24136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OPIS PROJEKTU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420887"/>
            <a:ext cx="8208912" cy="410445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Dwudziestoosobowa grupa uczniów z ZSE w Sandomierzu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od</a:t>
            </a:r>
            <a:r>
              <a:rPr lang="pl-PL" sz="2400" dirty="0" smtClean="0">
                <a:ea typeface="+mn-lt"/>
                <a:cs typeface="+mn-lt"/>
              </a:rPr>
              <a:t> 19.02.2022 - 12.03.2022 roku</a:t>
            </a:r>
            <a:r>
              <a:rPr lang="pl-PL" sz="2400" dirty="0" smtClean="0"/>
              <a:t>  odbyła praktyki w Sevilli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w ramach projektu: </a:t>
            </a:r>
            <a:r>
              <a:rPr lang="pl-PL" sz="2400" i="1" dirty="0" smtClean="0"/>
              <a:t>"</a:t>
            </a:r>
            <a:r>
              <a:rPr lang="pl-PL" sz="2400" b="1" i="1" dirty="0" smtClean="0"/>
              <a:t>Sandomierski Ekonomik zdobywa mobilności zawodowe w Hiszpanii"</a:t>
            </a:r>
            <a:r>
              <a:rPr lang="pl-PL" sz="2400" dirty="0" smtClean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Praktyki odbyły się dzięki programowi unijnemu „Erasmus +”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Celem tego projektu jest podniesienie kluczowych kompetencji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 i umiejętności zgodnych z kształconym zawodem poprzez odbycie stażu w firmach zagranicznych oraz poprawa nauczania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/>
              <a:t>i uczenia się w językach obcych.</a:t>
            </a:r>
          </a:p>
          <a:p>
            <a:pPr marL="0" indent="0">
              <a:spcBef>
                <a:spcPts val="0"/>
              </a:spcBef>
              <a:buNone/>
            </a:pPr>
            <a:endParaRPr lang="pl-PL" sz="24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400" dirty="0" smtClean="0"/>
          </a:p>
        </p:txBody>
      </p:sp>
      <p:pic>
        <p:nvPicPr>
          <p:cNvPr id="4" name="Obraz 3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992888" cy="881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90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Sevilli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266429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 </a:t>
            </a:r>
          </a:p>
          <a:p>
            <a:pPr>
              <a:buNone/>
            </a:pPr>
            <a:r>
              <a:rPr lang="pl-PL" sz="3800" b="1" dirty="0" smtClean="0"/>
              <a:t>   </a:t>
            </a:r>
            <a:r>
              <a:rPr lang="pl-PL" sz="2600" b="1" u="sng" dirty="0" err="1" smtClean="0"/>
              <a:t>Microsur</a:t>
            </a:r>
            <a:r>
              <a:rPr lang="pl-PL" sz="2600" b="1" dirty="0" smtClean="0"/>
              <a:t> - </a:t>
            </a:r>
            <a:r>
              <a:rPr lang="pl-PL" sz="2600" dirty="0" smtClean="0"/>
              <a:t>to prywatna firma założona w 1994 roku z jasnym przesłaniem do promowania technologii i uczestnictwa w rynku IT. Firma oferuje swoim klientom szeroki zakres usług. Specjalizuje się w sprzedaży sprzętu IT i różnego rodzaju remontach.  W tym przedsiębiorstwie odbył praktyki uczeń z klasy III Technikum Informatycznego.</a:t>
            </a:r>
            <a:endParaRPr lang="pl-PL" sz="2600" dirty="0"/>
          </a:p>
        </p:txBody>
      </p:sp>
      <p:pic>
        <p:nvPicPr>
          <p:cNvPr id="37890" name="Picture 2" descr="C.M.C. Microsur en Sev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789040"/>
            <a:ext cx="3048000" cy="2831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Sevilli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556793"/>
            <a:ext cx="8136904" cy="41764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 </a:t>
            </a:r>
          </a:p>
          <a:p>
            <a:pPr>
              <a:buNone/>
            </a:pPr>
            <a:r>
              <a:rPr lang="pl-PL" sz="5100" b="1" dirty="0" smtClean="0"/>
              <a:t>   </a:t>
            </a:r>
            <a:r>
              <a:rPr lang="pl-PL" sz="2600" b="1" u="sng" dirty="0" smtClean="0"/>
              <a:t>SAT HISPALENSE </a:t>
            </a:r>
            <a:r>
              <a:rPr lang="pl-PL" sz="2600" dirty="0" smtClean="0"/>
              <a:t>- to oficjalna służba pomocy technicznej dystrybuująca wszystkie potrzebne usługi naprawcze,   sprzedażowe i konsultingowe. Ich celem jest zapewnienie klientom najwyższego poziomu obsługi i wsparcia, zgodnie z uznaną jakością produktów marki EPSON.  W tej firmie praktyki odbył uczeń z klasy III Technikum Informatycznego.</a:t>
            </a:r>
            <a:endParaRPr lang="pl-PL" sz="26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Sevilli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 smtClean="0"/>
              <a:t>    </a:t>
            </a:r>
            <a:r>
              <a:rPr lang="pl-PL" sz="2400" b="1" u="sng" dirty="0" err="1" smtClean="0"/>
              <a:t>iDevelop</a:t>
            </a:r>
            <a:r>
              <a:rPr lang="pl-PL" sz="2400" b="1" u="sng" dirty="0" smtClean="0"/>
              <a:t> </a:t>
            </a:r>
            <a:r>
              <a:rPr lang="pl-PL" sz="2400" b="1" u="sng" dirty="0" err="1" smtClean="0"/>
              <a:t>Training</a:t>
            </a:r>
            <a:r>
              <a:rPr lang="pl-PL" sz="2400" b="1" u="sng" dirty="0" smtClean="0"/>
              <a:t> S.L</a:t>
            </a:r>
            <a:r>
              <a:rPr lang="pl-PL" sz="2400" u="sng" dirty="0" smtClean="0"/>
              <a:t>.  </a:t>
            </a:r>
            <a:r>
              <a:rPr lang="pl-PL" sz="2400" dirty="0" smtClean="0"/>
              <a:t>- jest dostawcą zorganizowanych kursów i szkołą językową. Misją firmy jest promowanie, wspieranie i prowadzenie działań mających na celu edukację, oferuje szeroką gamę kursów i warsztatów dla nauczycieli</a:t>
            </a:r>
          </a:p>
          <a:p>
            <a:pPr>
              <a:buNone/>
            </a:pPr>
            <a:r>
              <a:rPr lang="pl-PL" sz="2400" dirty="0" smtClean="0"/>
              <a:t>     z krajów członkowskich UE. W tej firmie miał praktyki uczeń </a:t>
            </a:r>
          </a:p>
          <a:p>
            <a:pPr>
              <a:buNone/>
            </a:pPr>
            <a:r>
              <a:rPr lang="pl-PL" sz="2400" dirty="0" smtClean="0"/>
              <a:t>     z klasy III Technikum Informatycznego. </a:t>
            </a:r>
            <a:endParaRPr lang="pl-PL" sz="24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Sevill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32048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/>
              <a:t> </a:t>
            </a:r>
            <a:endParaRPr lang="pl-PL" b="1" u="sng" dirty="0" smtClean="0"/>
          </a:p>
          <a:p>
            <a:pPr>
              <a:buNone/>
            </a:pPr>
            <a:r>
              <a:rPr lang="pl-PL" sz="5100" b="1" dirty="0" smtClean="0"/>
              <a:t>   </a:t>
            </a:r>
            <a:r>
              <a:rPr lang="pl-PL" sz="3800" b="1" u="sng" dirty="0" err="1" smtClean="0"/>
              <a:t>Supermercado</a:t>
            </a:r>
            <a:r>
              <a:rPr lang="pl-PL" sz="3800" b="1" u="sng" dirty="0" smtClean="0"/>
              <a:t> Suma (</a:t>
            </a:r>
            <a:r>
              <a:rPr lang="pl-PL" sz="3800" b="1" u="sng" dirty="0" err="1" smtClean="0"/>
              <a:t>Sorores</a:t>
            </a:r>
            <a:r>
              <a:rPr lang="pl-PL" sz="3800" b="1" u="sng" dirty="0" smtClean="0"/>
              <a:t> y </a:t>
            </a:r>
            <a:r>
              <a:rPr lang="pl-PL" sz="3800" b="1" u="sng" dirty="0" err="1" smtClean="0"/>
              <a:t>Iure</a:t>
            </a:r>
            <a:r>
              <a:rPr lang="pl-PL" sz="3800" b="1" u="sng" dirty="0" smtClean="0"/>
              <a:t> S.L.)</a:t>
            </a:r>
            <a:r>
              <a:rPr lang="pl-PL" sz="3800" dirty="0" smtClean="0"/>
              <a:t>- to oddział sieci supermarketów SUMA. Sklep oferuje szeroki wybór markowych i własnych  produktów spożywczych,  sezonowe owoce i warzywa, mrożonki, wypieki i dania gotowe. </a:t>
            </a:r>
          </a:p>
          <a:p>
            <a:pPr>
              <a:buNone/>
            </a:pPr>
            <a:r>
              <a:rPr lang="pl-PL" sz="3800" dirty="0" smtClean="0"/>
              <a:t>    W tym sklepie praktykę odbyło dwóch uczniów z klasy III Technikum Logistycznego.</a:t>
            </a:r>
          </a:p>
          <a:p>
            <a:pPr>
              <a:buNone/>
            </a:pPr>
            <a:r>
              <a:rPr lang="pl-PL" sz="3800" b="1" dirty="0" smtClean="0"/>
              <a:t> </a:t>
            </a:r>
            <a:endParaRPr lang="pl-PL" sz="38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63609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praktyki młodzieży w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Sevill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5"/>
            <a:ext cx="8075240" cy="3528392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buNone/>
            </a:pPr>
            <a:r>
              <a:rPr lang="pl-PL" b="1" dirty="0" smtClean="0"/>
              <a:t>    </a:t>
            </a:r>
            <a:endParaRPr lang="pl-PL" b="1" dirty="0" smtClean="0"/>
          </a:p>
          <a:p>
            <a:pPr>
              <a:spcBef>
                <a:spcPts val="0"/>
              </a:spcBef>
              <a:buNone/>
            </a:pPr>
            <a:r>
              <a:rPr lang="pl-PL" sz="2200" b="1" u="sng" dirty="0" err="1" smtClean="0"/>
              <a:t>Markaride</a:t>
            </a:r>
            <a:r>
              <a:rPr lang="pl-PL" sz="2200" b="1" u="sng" dirty="0" smtClean="0"/>
              <a:t>, SL</a:t>
            </a:r>
            <a:r>
              <a:rPr lang="pl-PL" sz="2200" u="sng" dirty="0" smtClean="0"/>
              <a:t>  </a:t>
            </a:r>
            <a:r>
              <a:rPr lang="pl-PL" sz="2200" dirty="0" smtClean="0"/>
              <a:t>- to sieć sklepów odzieżowych specjalizująca się w odzieży zarówno męskiej, jak i damskiej. Sklepy znajdują się w trzech różnych częściach Sewilli: </a:t>
            </a:r>
            <a:r>
              <a:rPr lang="pl-PL" sz="2200" dirty="0" err="1" smtClean="0"/>
              <a:t>Calle</a:t>
            </a:r>
            <a:r>
              <a:rPr lang="pl-PL" sz="2200" dirty="0" smtClean="0"/>
              <a:t> San </a:t>
            </a:r>
            <a:r>
              <a:rPr lang="pl-PL" sz="2200" dirty="0" err="1" smtClean="0"/>
              <a:t>Eloy</a:t>
            </a:r>
            <a:r>
              <a:rPr lang="pl-PL" sz="2200" dirty="0" smtClean="0"/>
              <a:t>, </a:t>
            </a:r>
            <a:r>
              <a:rPr lang="pl-PL" sz="2200" dirty="0" err="1" smtClean="0"/>
              <a:t>Calle</a:t>
            </a:r>
            <a:r>
              <a:rPr lang="pl-PL" sz="2200" dirty="0" smtClean="0"/>
              <a:t> Luis </a:t>
            </a:r>
            <a:r>
              <a:rPr lang="pl-PL" sz="2200" dirty="0" err="1" smtClean="0"/>
              <a:t>Montoto</a:t>
            </a:r>
            <a:r>
              <a:rPr lang="pl-PL" sz="2200" dirty="0" smtClean="0"/>
              <a:t>, a także </a:t>
            </a:r>
            <a:r>
              <a:rPr lang="pl-PL" sz="2200" dirty="0" err="1" smtClean="0"/>
              <a:t>Calle</a:t>
            </a:r>
            <a:r>
              <a:rPr lang="pl-PL" sz="2200" dirty="0" smtClean="0"/>
              <a:t> Rosario. W pierwszych dwóch sklepach sprzedawana jest wyrafinowana odzież, natomiast </a:t>
            </a:r>
            <a:r>
              <a:rPr lang="pl-PL" sz="2200" dirty="0" smtClean="0"/>
              <a:t> </a:t>
            </a:r>
            <a:r>
              <a:rPr lang="pl-PL" sz="2200" dirty="0" smtClean="0"/>
              <a:t>w ofercie sklepu zlokalizowanego w </a:t>
            </a:r>
            <a:r>
              <a:rPr lang="pl-PL" sz="2200" dirty="0" err="1" smtClean="0"/>
              <a:t>Calle</a:t>
            </a:r>
            <a:r>
              <a:rPr lang="pl-PL" sz="2200" dirty="0" smtClean="0"/>
              <a:t> Rosario są ubrania </a:t>
            </a:r>
          </a:p>
          <a:p>
            <a:pPr>
              <a:spcBef>
                <a:spcPts val="0"/>
              </a:spcBef>
              <a:buNone/>
            </a:pPr>
            <a:r>
              <a:rPr lang="pl-PL" sz="2200" dirty="0" smtClean="0"/>
              <a:t>     o tej samej wysokiej jakości, ale w bardziej ekonomicznych cenach. Ta sieć sklepów zajmuje się sprzedażą głównie strojów na specjalne okazje i oferuje szeroką gamę odzieży znanych marek. W tej firmie odbyły praktyki dwie uczennice z klasy III Technikum Logistycznego.</a:t>
            </a:r>
          </a:p>
          <a:p>
            <a:pPr>
              <a:buNone/>
            </a:pPr>
            <a:endParaRPr lang="pl-PL" sz="26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7BAA4F5F-DC64-4D36-811A-D9E7A8F2D0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865" b="4867"/>
          <a:stretch/>
        </p:blipFill>
        <p:spPr>
          <a:xfrm>
            <a:off x="539552" y="4581128"/>
            <a:ext cx="8064896" cy="2046576"/>
          </a:xfrm>
          <a:prstGeom prst="rect">
            <a:avLst/>
          </a:prstGeom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Sevill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     </a:t>
            </a:r>
            <a:r>
              <a:rPr lang="pl-PL" b="1" u="sng" dirty="0" smtClean="0"/>
              <a:t>Carrefour Express (</a:t>
            </a:r>
            <a:r>
              <a:rPr lang="pl-PL" b="1" u="sng" dirty="0" err="1" smtClean="0"/>
              <a:t>Cestode</a:t>
            </a:r>
            <a:r>
              <a:rPr lang="pl-PL" b="1" u="sng" dirty="0" smtClean="0"/>
              <a:t> </a:t>
            </a:r>
            <a:r>
              <a:rPr lang="pl-PL" b="1" u="sng" dirty="0" err="1" smtClean="0"/>
              <a:t>Distribuciones</a:t>
            </a:r>
            <a:r>
              <a:rPr lang="pl-PL" b="1" u="sng" dirty="0" smtClean="0"/>
              <a:t>, S.L.</a:t>
            </a:r>
            <a:r>
              <a:rPr lang="pl-PL" dirty="0" smtClean="0"/>
              <a:t>)- to oddział sieci supermarketów o nazwie Carrefour Express. Sklep znajduje się w dzielnicy </a:t>
            </a:r>
            <a:r>
              <a:rPr lang="pl-PL" dirty="0" err="1" smtClean="0"/>
              <a:t>Macarena</a:t>
            </a:r>
            <a:r>
              <a:rPr lang="pl-PL" dirty="0" smtClean="0"/>
              <a:t> w Sewilli. Został otworzony w 2015 roku. Kluczową zasadą Carrefour Express są „Niskie Ceny Codziennie”, jednocześnie oferując wygodne i przyjemne zakupy. Sklep oferuje różnorodne produkty markowe i pod markami własnymi, sezonowe owoce i warzywa, produkty gotowe i niektóre wyroby rzemieślnicze. W tym sklepie praktykę odbyło czterech uczniów z klasy III Technikum Logistycznego.</a:t>
            </a:r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Firmy – praktyki młodzieży w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Sevill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060848"/>
            <a:ext cx="8229600" cy="38778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 smtClean="0"/>
              <a:t>      </a:t>
            </a:r>
            <a:r>
              <a:rPr lang="pl-PL" sz="2400" b="1" u="sng" dirty="0" smtClean="0"/>
              <a:t>Debra </a:t>
            </a:r>
            <a:r>
              <a:rPr lang="pl-PL" sz="2400" b="1" u="sng" dirty="0" err="1" smtClean="0"/>
              <a:t>España</a:t>
            </a:r>
            <a:r>
              <a:rPr lang="pl-PL" sz="2400" b="1" u="sng" dirty="0" smtClean="0"/>
              <a:t> - Piel de </a:t>
            </a:r>
            <a:r>
              <a:rPr lang="pl-PL" sz="2400" b="1" u="sng" dirty="0" err="1" smtClean="0"/>
              <a:t>Mariposa</a:t>
            </a:r>
            <a:r>
              <a:rPr lang="pl-PL" sz="2400" b="1" dirty="0" smtClean="0"/>
              <a:t>- </a:t>
            </a:r>
            <a:r>
              <a:rPr lang="pl-PL" sz="2400" dirty="0" smtClean="0"/>
              <a:t>jest organizacją pozarządową z oddziałami w różnych miastach w Hiszpanii, której głównym filarem gospodarczym są solidarne sklepy sprzedające produkty nowe i używane. Inną wartością wyznawaną przez organizację jest podnoszenie świadomości na temat choroby  i solidarność z rodzinami. W tej firmie praktykę odbyła uczennica z klasy III Technikum Logistycznego.</a:t>
            </a:r>
          </a:p>
          <a:p>
            <a:pPr>
              <a:buNone/>
            </a:pPr>
            <a:endParaRPr lang="pl-PL" sz="24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ZWIEDZANIE SEVILLI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  Pierwszego dnia pobytu w Sevilli zrobiliśmy mały rekonesans w terenie i zwiedziliśmy Plac Hiszpański  znajdujący się w Parku Marii Luizy.  Po praktykach spacerowaliśmy po starym mieście podziwiając historyczne wille, pałace, kościoły. Wybraliśmy się również całą grupą do Muzeum Sztuk Pięknych, gdzie znajduje się kolekcja malarstwa hiszpańskiego.</a:t>
            </a:r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ZWIEDZANIE SEVILLI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Obraz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772816"/>
            <a:ext cx="6418558" cy="4815442"/>
          </a:xfrm>
          <a:prstGeom prst="rect">
            <a:avLst/>
          </a:prstGeom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42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080120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Zwiedzanie Sevilli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="" xmlns:a16="http://schemas.microsoft.com/office/drawing/2014/main" id="{579CA825-8D58-4434-88DF-4131228F0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2896"/>
            <a:ext cx="5473931" cy="410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0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78ADAF7-D439-4AF7-85D0-D624470E3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8" y="979211"/>
            <a:ext cx="9149234" cy="5195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2400" dirty="0" smtClean="0">
                <a:ea typeface="+mj-lt"/>
                <a:cs typeface="+mj-lt"/>
              </a:rPr>
              <a:t>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>
                <a:ea typeface="+mj-lt"/>
                <a:cs typeface="+mj-lt"/>
              </a:rPr>
              <a:t>         Przygotowania </a:t>
            </a:r>
            <a:r>
              <a:rPr lang="pl-PL" sz="2400" dirty="0">
                <a:ea typeface="+mj-lt"/>
                <a:cs typeface="+mj-lt"/>
              </a:rPr>
              <a:t>zaczęły się w </a:t>
            </a:r>
            <a:r>
              <a:rPr lang="pl-PL" sz="2400" dirty="0" smtClean="0">
                <a:ea typeface="+mj-lt"/>
                <a:cs typeface="+mj-lt"/>
              </a:rPr>
              <a:t>lutym, w tym czasie  </a:t>
            </a:r>
            <a:r>
              <a:rPr lang="pl-PL" sz="2400" dirty="0">
                <a:ea typeface="+mj-lt"/>
                <a:cs typeface="+mj-lt"/>
              </a:rPr>
              <a:t>został </a:t>
            </a:r>
            <a:endParaRPr lang="pl-PL" sz="2400" dirty="0" smtClean="0">
              <a:ea typeface="+mj-lt"/>
              <a:cs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>
                <a:ea typeface="+mj-lt"/>
                <a:cs typeface="+mj-lt"/>
              </a:rPr>
              <a:t>         przeprowadzony kurs z </a:t>
            </a:r>
            <a:r>
              <a:rPr lang="pl-PL" sz="2400" dirty="0">
                <a:ea typeface="+mj-lt"/>
                <a:cs typeface="+mj-lt"/>
              </a:rPr>
              <a:t>języka </a:t>
            </a:r>
            <a:r>
              <a:rPr lang="pl-PL" sz="2400" dirty="0" smtClean="0">
                <a:ea typeface="+mj-lt"/>
                <a:cs typeface="+mj-lt"/>
              </a:rPr>
              <a:t>hiszpańskiego, kurs </a:t>
            </a:r>
            <a:r>
              <a:rPr lang="pl-PL" sz="2400" dirty="0">
                <a:ea typeface="+mj-lt"/>
                <a:cs typeface="+mj-lt"/>
              </a:rPr>
              <a:t>udzielania </a:t>
            </a:r>
            <a:endParaRPr lang="pl-PL" sz="2400" dirty="0" smtClean="0">
              <a:ea typeface="+mj-lt"/>
              <a:cs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>
                <a:ea typeface="+mj-lt"/>
                <a:cs typeface="+mj-lt"/>
              </a:rPr>
              <a:t>         pierwszej pomocy oraz zajęcia </a:t>
            </a:r>
            <a:r>
              <a:rPr lang="pl-PL" sz="2400" dirty="0">
                <a:ea typeface="+mj-lt"/>
                <a:cs typeface="+mj-lt"/>
              </a:rPr>
              <a:t>pedagogiczne i kulturowe.</a:t>
            </a:r>
            <a:endParaRPr lang="pl-PL" sz="2400" dirty="0"/>
          </a:p>
        </p:txBody>
      </p:sp>
      <p:pic>
        <p:nvPicPr>
          <p:cNvPr id="6" name="Obraz 6" descr="Obraz zawierający wewnątrz, osoba, ściana, podłoże&#10;&#10;Opis wygenerowany automatycznie">
            <a:extLst>
              <a:ext uri="{FF2B5EF4-FFF2-40B4-BE49-F238E27FC236}">
                <a16:creationId xmlns:a16="http://schemas.microsoft.com/office/drawing/2014/main" xmlns="" id="{37E5E56E-D0D6-4F3F-8995-4389093854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501008"/>
            <a:ext cx="2266485" cy="3021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7" descr="Obraz zawierający podłoże, wewnątrz, ściana, osoba&#10;&#10;Opis wygenerowany automatycznie">
            <a:extLst>
              <a:ext uri="{FF2B5EF4-FFF2-40B4-BE49-F238E27FC236}">
                <a16:creationId xmlns:a16="http://schemas.microsoft.com/office/drawing/2014/main" xmlns="" id="{706D9364-B33C-4C94-8A2A-680FBC251B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140968"/>
            <a:ext cx="2266486" cy="302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8" descr="Obraz zawierający tekst, podłoże, wewnątrz, ściana&#10;&#10;Opis wygenerowany automatycznie">
            <a:extLst>
              <a:ext uri="{FF2B5EF4-FFF2-40B4-BE49-F238E27FC236}">
                <a16:creationId xmlns:a16="http://schemas.microsoft.com/office/drawing/2014/main" xmlns="" id="{F1B9F473-9AF5-4FF7-A2F1-C736010D2EE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3429000"/>
            <a:ext cx="2238608" cy="302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6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92088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Zwiedzanie Sevilli</a:t>
            </a:r>
            <a:endParaRPr lang="pl-PL" dirty="0"/>
          </a:p>
        </p:txBody>
      </p:sp>
      <p:pic>
        <p:nvPicPr>
          <p:cNvPr id="4" name="Symbol zastępczy zawartości 7">
            <a:extLst>
              <a:ext uri="{FF2B5EF4-FFF2-40B4-BE49-F238E27FC236}">
                <a16:creationId xmlns="" xmlns:a16="http://schemas.microsoft.com/office/drawing/2014/main" id="{87735A22-3A32-472C-98C8-0F29AEFD0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5320145" cy="399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9">
            <a:extLst>
              <a:ext uri="{FF2B5EF4-FFF2-40B4-BE49-F238E27FC236}">
                <a16:creationId xmlns="" xmlns:a16="http://schemas.microsoft.com/office/drawing/2014/main" id="{9B8FE322-A2D4-46BD-8EA3-C81DD15B4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8948"/>
            <a:ext cx="4838736" cy="3629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Zwiedzanie Sevilli</a:t>
            </a:r>
            <a:endParaRPr lang="pl-PL" dirty="0"/>
          </a:p>
        </p:txBody>
      </p:sp>
      <p:pic>
        <p:nvPicPr>
          <p:cNvPr id="4" name="Symbol zastępczy zawartości 3" descr="Obraz zawierający drzewo, zewnętrzne, droga, osoba&#10;&#10;Opis wygenerowany automatycznie">
            <a:extLst>
              <a:ext uri="{FF2B5EF4-FFF2-40B4-BE49-F238E27FC236}">
                <a16:creationId xmlns="" xmlns:a16="http://schemas.microsoft.com/office/drawing/2014/main" id="{1E897727-C416-431A-9825-4B0E195D1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3" b="2"/>
          <a:stretch/>
        </p:blipFill>
        <p:spPr>
          <a:xfrm>
            <a:off x="1763688" y="2132856"/>
            <a:ext cx="5509535" cy="4525963"/>
          </a:xfrm>
          <a:prstGeom prst="rect">
            <a:avLst/>
          </a:prstGeom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864096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Zwiedzanie Sevilli</a:t>
            </a:r>
            <a:endParaRPr lang="pl-PL" dirty="0"/>
          </a:p>
        </p:txBody>
      </p:sp>
      <p:pic>
        <p:nvPicPr>
          <p:cNvPr id="4" name="Symbol zastępczy zawartości 4" descr="Obraz zawierający noc&#10;&#10;Opis wygenerowany automatycznie">
            <a:extLst>
              <a:ext uri="{FF2B5EF4-FFF2-40B4-BE49-F238E27FC236}">
                <a16:creationId xmlns="" xmlns:a16="http://schemas.microsoft.com/office/drawing/2014/main" id="{63A5B7CC-65E0-45F1-9DDE-E761060E4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4599709" cy="344978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Obraz 4" descr="Obraz zawierający purpurowy, kolorowy, oświetlony, noc&#10;&#10;Opis wygenerowany automatycznie">
            <a:extLst>
              <a:ext uri="{FF2B5EF4-FFF2-40B4-BE49-F238E27FC236}">
                <a16:creationId xmlns="" xmlns:a16="http://schemas.microsoft.com/office/drawing/2014/main" id="{4EE398A9-A1C3-4422-A97A-EDDFBAE74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56992"/>
            <a:ext cx="3834573" cy="2875929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936104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Zwiedzanie Sevilli</a:t>
            </a:r>
            <a:endParaRPr lang="pl-PL" dirty="0"/>
          </a:p>
        </p:txBody>
      </p:sp>
      <p:pic>
        <p:nvPicPr>
          <p:cNvPr id="4" name="Symbol zastępczy zawartości 7">
            <a:extLst>
              <a:ext uri="{FF2B5EF4-FFF2-40B4-BE49-F238E27FC236}">
                <a16:creationId xmlns="" xmlns:a16="http://schemas.microsoft.com/office/drawing/2014/main" id="{0CFB5FA6-7CA4-4384-A4F6-3D8DD63A6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4888311" cy="366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9">
            <a:extLst>
              <a:ext uri="{FF2B5EF4-FFF2-40B4-BE49-F238E27FC236}">
                <a16:creationId xmlns="" xmlns:a16="http://schemas.microsoft.com/office/drawing/2014/main" id="{C859D0A5-D7FE-4B85-924B-AA87233EC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23564"/>
            <a:ext cx="4120559" cy="323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Zwiedzanie Sevilli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6" descr="Obraz zawierający zewnętrzne, osoba, podłoże, drzewo&#10;&#10;Opis wygenerowany automatycznie">
            <a:extLst>
              <a:ext uri="{FF2B5EF4-FFF2-40B4-BE49-F238E27FC236}">
                <a16:creationId xmlns:a16="http://schemas.microsoft.com/office/drawing/2014/main" xmlns="" id="{92D3101B-9EBE-4DF8-8B75-7B9315F90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060848"/>
            <a:ext cx="6034617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07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Zwiedzanie Sevilli</a:t>
            </a:r>
            <a:endParaRPr lang="pl-PL" dirty="0"/>
          </a:p>
        </p:txBody>
      </p:sp>
      <p:pic>
        <p:nvPicPr>
          <p:cNvPr id="4" name="Obraz 6" descr="Obraz zawierający budynek, zewnętrzne, osoba, zdobione&#10;&#10;Opis wygenerowany automatycznie">
            <a:extLst>
              <a:ext uri="{FF2B5EF4-FFF2-40B4-BE49-F238E27FC236}">
                <a16:creationId xmlns:a16="http://schemas.microsoft.com/office/drawing/2014/main" xmlns="" id="{77E7361E-AE99-4BF2-9A86-799BC4F63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844824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Malagi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dirty="0" smtClean="0"/>
              <a:t>     </a:t>
            </a:r>
            <a:r>
              <a:rPr lang="pl-PL" sz="3400" dirty="0" smtClean="0"/>
              <a:t>26.02.2022 roku dwudziestoosobowa grupa młodzieży wraz z opiekunkami była na wycieczce w Maladze. Podziwialiśmy bogactwo przyrody: piękne egotyczne rośliny, wzburzone morze oraz skalisty krajobraz. Z tarasu widokowego zamku </a:t>
            </a:r>
            <a:r>
              <a:rPr lang="pl-PL" sz="3400" dirty="0" err="1" smtClean="0"/>
              <a:t>Gibralfaro</a:t>
            </a:r>
            <a:r>
              <a:rPr lang="pl-PL" sz="3400" dirty="0" smtClean="0"/>
              <a:t> można było zobaczyć międzynarodowy port morski, arenę walki byków, charakterystyczną zabudowę miasta, parki i ogrody. Spacerując wąskimi, krętymi uliczkami mieliśmy okazję zobaczyć jak wygląda życie w mieście pełnym turystów. Tu i ówdzie można było spotkać aromatyczne zioła. Zachwyciły nas urokliwe kamienice, a przede wszystkim renesansowa katedra w Maladze, stanowiąca bez wątpienia symbol tego nadmorskiego miasta. Na szczególną uwagę zasługuje pomnik Pabla Picassa, znajdujący się w miejscu, gdzie się urodził i spędził dzieciństwo.</a:t>
            </a:r>
            <a:endParaRPr lang="pl-PL" sz="34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792088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wycieczce w Maladze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pc\Desktop\przed napisem -Malaga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4493466" cy="336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7">
            <a:extLst>
              <a:ext uri="{FF2B5EF4-FFF2-40B4-BE49-F238E27FC236}">
                <a16:creationId xmlns="" xmlns:a16="http://schemas.microsoft.com/office/drawing/2014/main" id="{DA214739-80F9-4124-AB5B-B0BF3E304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74993"/>
            <a:ext cx="4644008" cy="348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60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792088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wycieczce w Maladze</a:t>
            </a:r>
            <a:endParaRPr lang="pl-PL" dirty="0"/>
          </a:p>
        </p:txBody>
      </p:sp>
      <p:pic>
        <p:nvPicPr>
          <p:cNvPr id="4" name="Symbol zastępczy zawartości 9">
            <a:extLst>
              <a:ext uri="{FF2B5EF4-FFF2-40B4-BE49-F238E27FC236}">
                <a16:creationId xmlns="" xmlns:a16="http://schemas.microsoft.com/office/drawing/2014/main" id="{3A58DB05-96C1-4E7D-B3F3-C996FA45B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5685905" cy="426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9" descr="Obraz zawierający niebo, zewnętrzne, osoba&#10;&#10;Opis wygenerowany automatycznie">
            <a:extLst>
              <a:ext uri="{FF2B5EF4-FFF2-40B4-BE49-F238E27FC236}">
                <a16:creationId xmlns:a16="http://schemas.microsoft.com/office/drawing/2014/main" xmlns="" id="{A66B4A98-665D-44D1-822F-451FC5C666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2708920"/>
            <a:ext cx="2086595" cy="278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wycieczce w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Maladz</a:t>
            </a:r>
            <a:endParaRPr lang="pl-PL" dirty="0"/>
          </a:p>
        </p:txBody>
      </p:sp>
      <p:pic>
        <p:nvPicPr>
          <p:cNvPr id="4" name="Picture 2" descr="C:\Users\pc\Desktop\przy ruinach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976348" cy="430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pc\Desktop\Malaga - zdjęcia\Na rynku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852936"/>
            <a:ext cx="3462867" cy="259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FA4D764-D98F-48E9-88B2-0389FE86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1556792"/>
            <a:ext cx="6056111" cy="864096"/>
          </a:xfrm>
        </p:spPr>
        <p:txBody>
          <a:bodyPr anchor="ctr">
            <a:noAutofit/>
          </a:bodyPr>
          <a:lstStyle/>
          <a:p>
            <a:r>
              <a:rPr lang="pl-PL" sz="3600" dirty="0">
                <a:cs typeface="Calibri Light"/>
              </a:rPr>
              <a:t>Zajęcia z języka hiszpańskiego</a:t>
            </a:r>
            <a:endParaRPr lang="pl-PL" sz="4000" dirty="0">
              <a:cs typeface="Calibri Light" panose="020F0302020204030204"/>
            </a:endParaRP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xmlns="" id="{268EBE8E-9549-4DFF-B5B5-300F22E8E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492896"/>
            <a:ext cx="4752528" cy="3664343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pl-PL" sz="2100" dirty="0" smtClean="0">
                <a:cs typeface="Calibri"/>
              </a:rPr>
              <a:t>      Podczas </a:t>
            </a:r>
            <a:r>
              <a:rPr lang="pl-PL" sz="2100" dirty="0">
                <a:cs typeface="Calibri"/>
              </a:rPr>
              <a:t>stażu zagranicznego </a:t>
            </a:r>
            <a:r>
              <a:rPr lang="pl-PL" sz="2100" dirty="0" smtClean="0">
                <a:cs typeface="Calibri"/>
              </a:rPr>
              <a:t>uczniowie mieli  </a:t>
            </a:r>
            <a:r>
              <a:rPr lang="pl-PL" sz="2100" dirty="0">
                <a:cs typeface="Calibri"/>
              </a:rPr>
              <a:t>20 godzin języka hiszpańskiego, dzięki któremu </a:t>
            </a:r>
            <a:r>
              <a:rPr lang="pl-PL" sz="2100" dirty="0" smtClean="0">
                <a:cs typeface="Calibri"/>
              </a:rPr>
              <a:t>nauczyli się </a:t>
            </a:r>
            <a:r>
              <a:rPr lang="pl-PL" sz="2100" dirty="0">
                <a:cs typeface="Calibri"/>
              </a:rPr>
              <a:t>podstawowych zwrotów </a:t>
            </a:r>
            <a:r>
              <a:rPr lang="pl-PL" sz="2100" dirty="0" smtClean="0">
                <a:cs typeface="Calibri"/>
              </a:rPr>
              <a:t>i </a:t>
            </a:r>
            <a:r>
              <a:rPr lang="pl-PL" sz="2100" dirty="0">
                <a:cs typeface="Calibri"/>
              </a:rPr>
              <a:t>wyrażeń, co ułatwiło </a:t>
            </a:r>
            <a:r>
              <a:rPr lang="pl-PL" sz="2100" dirty="0" smtClean="0">
                <a:cs typeface="Calibri"/>
              </a:rPr>
              <a:t>im porozumiewanie </a:t>
            </a:r>
            <a:r>
              <a:rPr lang="pl-PL" sz="2100" dirty="0">
                <a:cs typeface="Calibri"/>
              </a:rPr>
              <a:t>się z Hiszpanami.</a:t>
            </a:r>
            <a:endParaRPr lang="pl-PL" sz="2100" dirty="0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A39ACF64-74A5-4287-ACE2-0696E1C393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36712"/>
          </a:xfrm>
          <a:prstGeom prst="rect">
            <a:avLst/>
          </a:prstGeom>
        </p:spPr>
      </p:pic>
      <p:pic>
        <p:nvPicPr>
          <p:cNvPr id="3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0EC4D69D-175C-4B57-964C-162E07539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048" t="11513" r="4405"/>
          <a:stretch/>
        </p:blipFill>
        <p:spPr>
          <a:xfrm>
            <a:off x="6084168" y="2996952"/>
            <a:ext cx="2014389" cy="2694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0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008112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Kordoby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/>
              <a:t>    W sobotę 05.03.2022 roku młodzież wraz z opiekunkami wyruszyła  na wycieczkę do Kordoby. Ten region Andaluzji jest największym świadectwem średniowiecznej kultury muzułmańskiej w całej Europie. Jednym z najciekawszych zabytków starówki jest Wielki Meczet. Na uwagę zasługuje dzielnica żydowska z  synagogą. Inną główną atrakcją miasta jest: Alkazar Królów Chrześcijańskich, Most Rzymski oraz ruiny rzymskich budowli. Wyjątkowej urody są wnętrza dziedzińca ubarwione niebieskimi doniczkami z kwiatami. Atrakcją dla zwiedzających jest również spacer wąskimi uliczkami Kordoby. </a:t>
            </a:r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Wycieczka do </a:t>
            </a:r>
            <a:r>
              <a:rPr lang="pl-PL" dirty="0" smtClean="0">
                <a:ea typeface="+mj-lt"/>
                <a:cs typeface="+mj-lt"/>
              </a:rPr>
              <a:t>Kordoby</a:t>
            </a:r>
            <a:r>
              <a:rPr lang="pl-PL" sz="3600" dirty="0" smtClean="0"/>
              <a:t/>
            </a:r>
            <a:br>
              <a:rPr lang="pl-PL" sz="3600" dirty="0" smtClean="0"/>
            </a:br>
            <a:endParaRPr lang="pl-PL" dirty="0"/>
          </a:p>
        </p:txBody>
      </p:sp>
      <p:pic>
        <p:nvPicPr>
          <p:cNvPr id="4" name="Symbol zastępczy zawartości 8" descr="Obraz zawierający niebo, woda, zewnętrzne, przyroda&#10;&#10;Opis wygenerowany automatycznie">
            <a:extLst>
              <a:ext uri="{FF2B5EF4-FFF2-40B4-BE49-F238E27FC236}">
                <a16:creationId xmlns="" xmlns:a16="http://schemas.microsoft.com/office/drawing/2014/main" id="{5E3C6256-021A-4AF1-B8A0-E7ACDEE9E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8" b="14689"/>
          <a:stretch/>
        </p:blipFill>
        <p:spPr>
          <a:xfrm>
            <a:off x="4160515" y="4653136"/>
            <a:ext cx="4612646" cy="189936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FFFD91B-4968-46F3-9169-D0ADE090D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4104456" cy="2938769"/>
          </a:xfrm>
          <a:prstGeom prst="rect">
            <a:avLst/>
          </a:prstGeom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78ADAF7-D439-4AF7-85D0-D624470E3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3" y="1541822"/>
            <a:ext cx="9149234" cy="53198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3600" dirty="0"/>
              <a:t>Wycieczka do </a:t>
            </a:r>
            <a:r>
              <a:rPr lang="pl-PL" sz="3600" dirty="0" smtClean="0">
                <a:ea typeface="+mj-lt"/>
                <a:cs typeface="+mj-lt"/>
              </a:rPr>
              <a:t>Kordoby</a:t>
            </a:r>
            <a:endParaRPr lang="pl-PL" sz="2800" dirty="0"/>
          </a:p>
        </p:txBody>
      </p:sp>
      <p:pic>
        <p:nvPicPr>
          <p:cNvPr id="4" name="Obraz 5" descr="Obraz zawierający zewnętrzne, budynek, podłoże, osoba&#10;&#10;Opis wygenerowany automatycznie">
            <a:extLst>
              <a:ext uri="{FF2B5EF4-FFF2-40B4-BE49-F238E27FC236}">
                <a16:creationId xmlns:a16="http://schemas.microsoft.com/office/drawing/2014/main" xmlns="" id="{00C27A15-F6C3-4927-AD4F-FCF5FB154F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04864"/>
            <a:ext cx="4294026" cy="367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6" descr="Obraz zawierający niebo, zewnętrzne, budynek, kamień&#10;&#10;Opis wygenerowany automatycznie">
            <a:extLst>
              <a:ext uri="{FF2B5EF4-FFF2-40B4-BE49-F238E27FC236}">
                <a16:creationId xmlns:a16="http://schemas.microsoft.com/office/drawing/2014/main" xmlns="" id="{B6D05DD5-B01F-4B12-B53E-95369DE581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104543"/>
            <a:ext cx="3769939" cy="3753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43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 descr="Obraz zawierający zewnętrzne, budynek, osoba, niebo&#10;&#10;Opis wygenerowany automatycznie">
            <a:extLst>
              <a:ext uri="{FF2B5EF4-FFF2-40B4-BE49-F238E27FC236}">
                <a16:creationId xmlns:a16="http://schemas.microsoft.com/office/drawing/2014/main" xmlns="" id="{A98C646C-A77C-415D-BB24-B89E20E8EC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4809582" cy="479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6" descr="Obraz zawierający osoba, drzewo, zewnętrzne, osoby&#10;&#10;Opis wygenerowany automatycznie">
            <a:extLst>
              <a:ext uri="{FF2B5EF4-FFF2-40B4-BE49-F238E27FC236}">
                <a16:creationId xmlns:a16="http://schemas.microsoft.com/office/drawing/2014/main" xmlns="" id="{EBB9D1B9-7AD6-407E-A4D4-5A517F1F7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5187" y="1700808"/>
            <a:ext cx="3918813" cy="486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5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 descr="Obraz zawierający niebo, drzewo, zewnętrzne, roślina&#10;&#10;Opis wygenerowany automatycznie">
            <a:extLst>
              <a:ext uri="{FF2B5EF4-FFF2-40B4-BE49-F238E27FC236}">
                <a16:creationId xmlns:a16="http://schemas.microsoft.com/office/drawing/2014/main" xmlns="" id="{FB73AE0E-9212-42B7-9941-25D57E99C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2492896"/>
            <a:ext cx="3672408" cy="3683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6" descr="Obraz zawierający drzewo, zewnętrzne, osoba, osoby&#10;&#10;Opis wygenerowany automatycznie">
            <a:extLst>
              <a:ext uri="{FF2B5EF4-FFF2-40B4-BE49-F238E27FC236}">
                <a16:creationId xmlns:a16="http://schemas.microsoft.com/office/drawing/2014/main" xmlns="" id="{8A02602D-D499-4AE0-ACAE-AEE59B37C0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204864"/>
            <a:ext cx="3135453" cy="4319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rostokąt 7"/>
          <p:cNvSpPr/>
          <p:nvPr/>
        </p:nvSpPr>
        <p:spPr>
          <a:xfrm>
            <a:off x="2123728" y="1412776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Kordoby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73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80120"/>
          </a:xfrm>
        </p:spPr>
        <p:txBody>
          <a:bodyPr>
            <a:normAutofit/>
          </a:bodyPr>
          <a:lstStyle/>
          <a:p>
            <a:pPr marL="0" indent="0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Kordoby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9" descr="Obraz zawierający drzewo, latawiec, zewnętrzne, kolorowy&#10;&#10;Opis wygenerowany automatycznie">
            <a:extLst>
              <a:ext uri="{FF2B5EF4-FFF2-40B4-BE49-F238E27FC236}">
                <a16:creationId xmlns:a16="http://schemas.microsoft.com/office/drawing/2014/main" xmlns="" id="{7733D75D-C1A2-4183-BE64-C0F772021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72087" y="3764617"/>
            <a:ext cx="2331720" cy="310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8" descr="Obraz zawierający niebo, zewnętrzne, przyroda, brzeg&#10;&#10;Opis wygenerowany automatycznie">
            <a:extLst>
              <a:ext uri="{FF2B5EF4-FFF2-40B4-BE49-F238E27FC236}">
                <a16:creationId xmlns:a16="http://schemas.microsoft.com/office/drawing/2014/main" xmlns="" id="{34B7C5D9-23CA-4417-AC86-1D50BE0013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132856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10" descr="Obraz zawierający zewnętrzne, ulica, droga, wąski&#10;&#10;Opis wygenerowany automatycznie">
            <a:extLst>
              <a:ext uri="{FF2B5EF4-FFF2-40B4-BE49-F238E27FC236}">
                <a16:creationId xmlns:a16="http://schemas.microsoft.com/office/drawing/2014/main" xmlns="" id="{DC4E21F7-3C3E-4133-A881-8FFBD7E83F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554960" y="3022104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Cordoby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="" xmlns:a16="http://schemas.microsoft.com/office/drawing/2014/main" id="{FB319A83-D523-493C-A605-14033C3D8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3258589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13E5D8D-BA37-4189-A38C-795ABE481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04864"/>
            <a:ext cx="3256608" cy="4342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684584" y="908720"/>
            <a:ext cx="8229600" cy="1296144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praktykach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ymbol zastępczy zawartości 9">
            <a:extLst>
              <a:ext uri="{FF2B5EF4-FFF2-40B4-BE49-F238E27FC236}">
                <a16:creationId xmlns="" xmlns:a16="http://schemas.microsoft.com/office/drawing/2014/main" id="{040FFE10-CB6C-4F52-9A55-0A96A22DA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037"/>
            <a:ext cx="6034617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ymbol zastępczy zawartości 7">
            <a:extLst>
              <a:ext uri="{FF2B5EF4-FFF2-40B4-BE49-F238E27FC236}">
                <a16:creationId xmlns="" xmlns:a16="http://schemas.microsoft.com/office/drawing/2014/main" id="{512198F7-DB22-4315-9531-9996185E9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72" y="1412776"/>
            <a:ext cx="2782328" cy="3717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79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6203032" cy="1224136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praktykach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9D415E11-B991-4989-A559-19657E9F59F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64904"/>
            <a:ext cx="4037674" cy="30282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ymbol zastępczy zawartości 9">
            <a:extLst>
              <a:ext uri="{FF2B5EF4-FFF2-40B4-BE49-F238E27FC236}">
                <a16:creationId xmlns="" xmlns:a16="http://schemas.microsoft.com/office/drawing/2014/main" id="{E4CF8D2A-A6FD-4575-8D6C-F042EB32195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80728"/>
            <a:ext cx="1913424" cy="3620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ymbol zastępczy zawartości 7">
            <a:extLst>
              <a:ext uri="{FF2B5EF4-FFF2-40B4-BE49-F238E27FC236}">
                <a16:creationId xmlns="" xmlns:a16="http://schemas.microsoft.com/office/drawing/2014/main" id="{B24132DE-C9FE-468A-BF68-C4364951D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81128"/>
            <a:ext cx="4250085" cy="2276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44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52128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praktykach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7">
            <a:extLst>
              <a:ext uri="{FF2B5EF4-FFF2-40B4-BE49-F238E27FC236}">
                <a16:creationId xmlns="" xmlns:a16="http://schemas.microsoft.com/office/drawing/2014/main" id="{399E7A05-5C07-4AF4-9550-FBCDE7A72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3394472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9">
            <a:extLst>
              <a:ext uri="{FF2B5EF4-FFF2-40B4-BE49-F238E27FC236}">
                <a16:creationId xmlns="" xmlns:a16="http://schemas.microsoft.com/office/drawing/2014/main" id="{2B4F3558-D2FB-43A7-9228-2DC84D17C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60848"/>
            <a:ext cx="3445103" cy="46236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4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 smtClean="0"/>
              <a:t>KORZYŚCI:</a:t>
            </a:r>
            <a:br>
              <a:rPr lang="pl-PL" b="1" i="1" dirty="0" smtClean="0"/>
            </a:br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204864"/>
            <a:ext cx="8013576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 dirty="0" smtClean="0"/>
          </a:p>
          <a:p>
            <a:r>
              <a:rPr lang="pl-PL" sz="2400" dirty="0" smtClean="0"/>
              <a:t>Podniesienie umiejętności zawodowych z języka hiszpańskiego;</a:t>
            </a:r>
          </a:p>
          <a:p>
            <a:r>
              <a:rPr lang="pl-PL" sz="2400" dirty="0" smtClean="0"/>
              <a:t>Poznanie kultury i zabytków Hiszpanii;</a:t>
            </a:r>
          </a:p>
          <a:p>
            <a:r>
              <a:rPr lang="pl-PL" sz="2400" dirty="0" smtClean="0"/>
              <a:t>Nabycie umiejętności adoptowania się do warunków życia </a:t>
            </a:r>
          </a:p>
          <a:p>
            <a:pPr>
              <a:buNone/>
            </a:pPr>
            <a:r>
              <a:rPr lang="pl-PL" sz="2400" dirty="0" smtClean="0"/>
              <a:t>      i pracy w nowym środowisku;</a:t>
            </a:r>
          </a:p>
          <a:p>
            <a:r>
              <a:rPr lang="pl-PL" sz="2400" dirty="0" smtClean="0"/>
              <a:t>Zdobycie umiejętności w udzielaniu pierwszej pomocy</a:t>
            </a:r>
          </a:p>
          <a:p>
            <a:pPr>
              <a:buNone/>
            </a:pPr>
            <a:r>
              <a:rPr lang="pl-PL" sz="2400" dirty="0" smtClean="0"/>
              <a:t>      i przepisów BHP.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68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08112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praktykach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03067D5E-6116-4A35-835D-F2087695C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76872"/>
            <a:ext cx="5615247" cy="4210396"/>
          </a:xfrm>
          <a:prstGeom prst="rect">
            <a:avLst/>
          </a:prstGeom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praktykach</a:t>
            </a:r>
            <a:endParaRPr lang="pl-PL" dirty="0"/>
          </a:p>
        </p:txBody>
      </p:sp>
      <p:pic>
        <p:nvPicPr>
          <p:cNvPr id="4" name="Symbol zastępczy zawartości 7">
            <a:extLst>
              <a:ext uri="{FF2B5EF4-FFF2-40B4-BE49-F238E27FC236}">
                <a16:creationId xmlns="" xmlns:a16="http://schemas.microsoft.com/office/drawing/2014/main" id="{9C7BA4BC-FC88-4853-9A23-B82A52151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061438" cy="3046935"/>
          </a:xfrm>
          <a:prstGeom prst="snip2DiagRect">
            <a:avLst>
              <a:gd name="adj1" fmla="val 692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9">
            <a:extLst>
              <a:ext uri="{FF2B5EF4-FFF2-40B4-BE49-F238E27FC236}">
                <a16:creationId xmlns="" xmlns:a16="http://schemas.microsoft.com/office/drawing/2014/main" id="{36DCEAA5-920E-40A4-9694-9E3792539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68960"/>
            <a:ext cx="4292214" cy="32191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9">
            <a:extLst>
              <a:ext uri="{FF2B5EF4-FFF2-40B4-BE49-F238E27FC236}">
                <a16:creationId xmlns="" xmlns:a16="http://schemas.microsoft.com/office/drawing/2014/main" id="{2EE62986-969A-4A1D-98F1-3AF58FB11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152207" cy="311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ymbol zastępczy zawartości 7">
            <a:extLst>
              <a:ext uri="{FF2B5EF4-FFF2-40B4-BE49-F238E27FC236}">
                <a16:creationId xmlns="" xmlns:a16="http://schemas.microsoft.com/office/drawing/2014/main" id="{79796578-8A04-44C3-AD82-D446C0440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80"/>
            <a:ext cx="2595331" cy="347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5">
            <a:extLst>
              <a:ext uri="{FF2B5EF4-FFF2-40B4-BE49-F238E27FC236}">
                <a16:creationId xmlns="" xmlns:a16="http://schemas.microsoft.com/office/drawing/2014/main" id="{96BB9F0A-7A47-4FD2-BCEC-8F5494A7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296144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praktykach</a:t>
            </a:r>
            <a:endParaRPr lang="en-US" dirty="0"/>
          </a:p>
        </p:txBody>
      </p:sp>
      <p:pic>
        <p:nvPicPr>
          <p:cNvPr id="5" name="Obraz 8" descr="Obraz zawierający tekst, znak&#10;&#10;Opis wygenerowany automatycznie">
            <a:extLst>
              <a:ext uri="{FF2B5EF4-FFF2-40B4-BE49-F238E27FC236}">
                <a16:creationId xmlns:a16="http://schemas.microsoft.com/office/drawing/2014/main" xmlns="" id="{4F70F874-337A-4F8F-8669-38A6B954A4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337326" y="3039938"/>
            <a:ext cx="2065684" cy="154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7">
            <a:extLst>
              <a:ext uri="{FF2B5EF4-FFF2-40B4-BE49-F238E27FC236}">
                <a16:creationId xmlns="" xmlns:a16="http://schemas.microsoft.com/office/drawing/2014/main" id="{C6DE9B8F-F73E-4FDB-BE50-2C1FB9DEB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3142211" cy="418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7">
            <a:extLst>
              <a:ext uri="{FF2B5EF4-FFF2-40B4-BE49-F238E27FC236}">
                <a16:creationId xmlns="" xmlns:a16="http://schemas.microsoft.com/office/drawing/2014/main" id="{FEE49485-906F-4C6D-A94E-89AA98420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68960"/>
            <a:ext cx="1935400" cy="344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ymbol zastępczy zawartości 7">
            <a:extLst>
              <a:ext uri="{FF2B5EF4-FFF2-40B4-BE49-F238E27FC236}">
                <a16:creationId xmlns="" xmlns:a16="http://schemas.microsoft.com/office/drawing/2014/main" id="{C2BFD62C-9308-4DB3-BC30-2DA10FCB6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0888"/>
            <a:ext cx="2704010" cy="360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5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08112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praktykach</a:t>
            </a:r>
            <a:endParaRPr lang="pl-PL" dirty="0"/>
          </a:p>
        </p:txBody>
      </p:sp>
      <p:pic>
        <p:nvPicPr>
          <p:cNvPr id="9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praktykach</a:t>
            </a:r>
            <a:endParaRPr lang="pl-PL" dirty="0"/>
          </a:p>
        </p:txBody>
      </p:sp>
      <p:pic>
        <p:nvPicPr>
          <p:cNvPr id="4" name="Obraz 7" descr="Obraz zawierający tekst, osoba, mężczyzna, wewnątrz&#10;&#10;Opis wygenerowany automatycznie">
            <a:extLst>
              <a:ext uri="{FF2B5EF4-FFF2-40B4-BE49-F238E27FC236}">
                <a16:creationId xmlns:a16="http://schemas.microsoft.com/office/drawing/2014/main" xmlns="" id="{8BE45828-E483-47AC-A974-83DB2B687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132856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5" descr="Obraz zawierający tekst, wewnątrz, sklep&#10;&#10;Opis wygenerowany automatycznie">
            <a:extLst>
              <a:ext uri="{FF2B5EF4-FFF2-40B4-BE49-F238E27FC236}">
                <a16:creationId xmlns:a16="http://schemas.microsoft.com/office/drawing/2014/main" xmlns="" id="{50C3C82F-000A-4F4D-9C17-849A002328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348880"/>
            <a:ext cx="2994466" cy="4163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9">
            <a:extLst>
              <a:ext uri="{FF2B5EF4-FFF2-40B4-BE49-F238E27FC236}">
                <a16:creationId xmlns="" xmlns:a16="http://schemas.microsoft.com/office/drawing/2014/main" id="{08C66D13-A8A8-4BAD-8658-ED182F90C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48880"/>
            <a:ext cx="3046615" cy="4060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9">
            <a:extLst>
              <a:ext uri="{FF2B5EF4-FFF2-40B4-BE49-F238E27FC236}">
                <a16:creationId xmlns="" xmlns:a16="http://schemas.microsoft.com/office/drawing/2014/main" id="{7A7F492D-805B-4E97-82C4-AA70B7A7E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3590951" cy="478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praktykach</a:t>
            </a:r>
            <a:endParaRPr lang="pl-PL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78ADAF7-D439-4AF7-85D0-D624470E3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3" y="1541822"/>
            <a:ext cx="9149234" cy="53198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Pożegnanie 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2800" dirty="0"/>
              <a:t>Dnia 11 marca 2022r. mieliśmy ostatnie spotkanie w naszej </a:t>
            </a:r>
            <a:br>
              <a:rPr lang="pl-PL" sz="2800" dirty="0"/>
            </a:br>
            <a:r>
              <a:rPr lang="pl-PL" sz="2800" dirty="0"/>
              <a:t>rezydencji </a:t>
            </a:r>
            <a:r>
              <a:rPr lang="pl-PL" sz="2800" dirty="0" smtClean="0"/>
              <a:t>podczas, </a:t>
            </a:r>
            <a:r>
              <a:rPr lang="pl-PL" sz="2800" dirty="0"/>
              <a:t>którego odebraliśmy certyfikaty.</a:t>
            </a:r>
          </a:p>
        </p:txBody>
      </p:sp>
      <p:pic>
        <p:nvPicPr>
          <p:cNvPr id="7" name="Obraz 7" descr="Obraz zawierający osoba, grupa, pozujący, wewnątrz&#10;&#10;Opis wygenerowany automatycznie">
            <a:extLst>
              <a:ext uri="{FF2B5EF4-FFF2-40B4-BE49-F238E27FC236}">
                <a16:creationId xmlns:a16="http://schemas.microsoft.com/office/drawing/2014/main" xmlns="" id="{40023007-7470-49D2-B2A5-3923886E0C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140968"/>
            <a:ext cx="3583723" cy="33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A62C14E9-3786-4D34-B6A1-A7788CF3D5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01008"/>
            <a:ext cx="2031690" cy="270892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3CBC6842-5C18-4802-906A-B7E58ACDE7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284984"/>
            <a:ext cx="2232248" cy="2964988"/>
          </a:xfrm>
          <a:prstGeom prst="rect">
            <a:avLst/>
          </a:prstGeom>
        </p:spPr>
      </p:pic>
      <p:pic>
        <p:nvPicPr>
          <p:cNvPr id="9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81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UZYSKANIE CERTYFIKATÓW</a:t>
            </a:r>
            <a:endParaRPr lang="pl-PL" b="1" dirty="0"/>
          </a:p>
        </p:txBody>
      </p:sp>
      <p:pic>
        <p:nvPicPr>
          <p:cNvPr id="5" name="Obraz 5" descr="Obraz zawierający osoba, wewnątrz, podłoże, grupa&#10;&#10;Opis wygenerowany automatycznie">
            <a:extLst>
              <a:ext uri="{FF2B5EF4-FFF2-40B4-BE49-F238E27FC236}">
                <a16:creationId xmlns:a16="http://schemas.microsoft.com/office/drawing/2014/main" xmlns="" id="{BE093A83-279A-4A0F-880E-6D0215088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564904"/>
            <a:ext cx="5376597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419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792088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KORZYŚCI Z PROJEKTU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 smtClean="0"/>
              <a:t>Uczestnictwo w projekcie pozwoliło na uzyskanie wielu korzyści interdyscyplinarnych m.in.:</a:t>
            </a:r>
          </a:p>
          <a:p>
            <a:r>
              <a:rPr lang="pl-PL" b="1" dirty="0" smtClean="0"/>
              <a:t>pomogło młodzieży  przygotować się do egzaminu potwierdzającego kwalifikacje zawodowe w zawodach</a:t>
            </a:r>
            <a:r>
              <a:rPr lang="pl-PL" dirty="0" smtClean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 smtClean="0"/>
              <a:t>technik ekonomista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 smtClean="0"/>
              <a:t>technik informatyk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 smtClean="0"/>
              <a:t>technik logistyk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 smtClean="0"/>
              <a:t>technik grafiki i poligrafii cyfrowej</a:t>
            </a:r>
          </a:p>
          <a:p>
            <a:r>
              <a:rPr lang="pl-PL" b="1" dirty="0" smtClean="0"/>
              <a:t>poszerzyło wiedzę z zakresu: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 smtClean="0"/>
              <a:t>znajomości języka angielskiego i hiszpańskiego,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 smtClean="0"/>
              <a:t>kształcenia zawodowego w Hiszpanii,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 smtClean="0"/>
              <a:t>znajomości zawodu,</a:t>
            </a:r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737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pl-PL" dirty="0" smtClean="0"/>
          </a:p>
          <a:p>
            <a:pPr marL="0" indent="0" algn="r">
              <a:buNone/>
            </a:pPr>
            <a:endParaRPr lang="pl-PL" dirty="0" smtClean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dirty="0" smtClean="0"/>
              <a:t>PREZENTACJĘ </a:t>
            </a:r>
          </a:p>
          <a:p>
            <a:pPr marL="0" indent="0" algn="r">
              <a:buNone/>
            </a:pPr>
            <a:r>
              <a:rPr lang="pl-PL" dirty="0" smtClean="0"/>
              <a:t>PRZYGOTOWAŁA </a:t>
            </a:r>
          </a:p>
          <a:p>
            <a:pPr marL="0" indent="0" algn="r">
              <a:buNone/>
            </a:pPr>
            <a:r>
              <a:rPr lang="pl-PL" dirty="0" smtClean="0"/>
              <a:t>Klaudia Gajek</a:t>
            </a: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9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OPIS PROJEKTU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13732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    W programie wzięło udział 20 uczniów z klas:</a:t>
            </a:r>
          </a:p>
          <a:p>
            <a:pPr marL="0" indent="0">
              <a:buNone/>
            </a:pPr>
            <a:endParaRPr lang="pl-PL" dirty="0" smtClean="0"/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pl-PL" sz="2800" dirty="0" smtClean="0"/>
              <a:t>III Technikum Grafiki i Poligrafii Cyfrowej  -  2 uczniów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pl-PL" sz="2800" dirty="0" smtClean="0"/>
              <a:t>III Technikum Ekonomiczne – 2 uczniów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pl-PL" sz="2800" dirty="0" smtClean="0"/>
              <a:t>III Technikum Informatyczne - 7 uczniów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pl-PL" sz="2800" dirty="0" smtClean="0"/>
              <a:t>III Technikum Logistyczne - 9 uczniów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98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OPIS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dirty="0" smtClean="0"/>
              <a:t>    Uczniowie z klas trzecich odbywali praktyki w różnych firmach zgodnie ze swoimi kierunkami. </a:t>
            </a:r>
          </a:p>
          <a:p>
            <a:r>
              <a:rPr lang="pl-PL" b="1" u="sng" dirty="0" smtClean="0"/>
              <a:t>Ekonomistki </a:t>
            </a:r>
            <a:r>
              <a:rPr lang="pl-PL" b="1" dirty="0" smtClean="0"/>
              <a:t>- </a:t>
            </a:r>
            <a:r>
              <a:rPr lang="pl-PL" dirty="0" smtClean="0"/>
              <a:t>miały praktyki w szkołach językowych wykonując prace administracyjno - biurowe.</a:t>
            </a:r>
          </a:p>
          <a:p>
            <a:r>
              <a:rPr lang="pl-PL" b="1" dirty="0" smtClean="0"/>
              <a:t> </a:t>
            </a:r>
            <a:r>
              <a:rPr lang="pl-PL" b="1" u="sng" dirty="0" err="1" smtClean="0"/>
              <a:t>Logistycy</a:t>
            </a:r>
            <a:r>
              <a:rPr lang="pl-PL" dirty="0" smtClean="0"/>
              <a:t>  - pracowali w hurtowniach i sklepach </a:t>
            </a:r>
          </a:p>
          <a:p>
            <a:pPr>
              <a:buNone/>
            </a:pPr>
            <a:r>
              <a:rPr lang="pl-PL" dirty="0" smtClean="0"/>
              <a:t>     z różnych branż. </a:t>
            </a:r>
          </a:p>
          <a:p>
            <a:r>
              <a:rPr lang="pl-PL" b="1" u="sng" dirty="0" smtClean="0"/>
              <a:t>Informatycy</a:t>
            </a:r>
            <a:r>
              <a:rPr lang="pl-PL" b="1" dirty="0" smtClean="0"/>
              <a:t> - </a:t>
            </a:r>
            <a:r>
              <a:rPr lang="pl-PL" dirty="0" smtClean="0"/>
              <a:t>odbywali staże w firmach świadczących usługi serwisowe w zakresie sprzętu elektronicznego oraz w firmach posiadających zaplecze informatyczne. </a:t>
            </a:r>
          </a:p>
          <a:p>
            <a:r>
              <a:rPr lang="pl-PL" b="1" u="sng" dirty="0" smtClean="0"/>
              <a:t>Graficy</a:t>
            </a:r>
            <a:r>
              <a:rPr lang="pl-PL" b="1" dirty="0" smtClean="0"/>
              <a:t> -  </a:t>
            </a:r>
            <a:r>
              <a:rPr lang="pl-PL" dirty="0" smtClean="0"/>
              <a:t>pracowali w księgarni i firmie poligraficznej.</a:t>
            </a:r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 SZKOŁĄ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63DEEFF0-01C9-4AF7-9A65-42A621877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339749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FF37F3B1-5C4C-20BF-10C1-5E564F6A1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236" r="23763"/>
          <a:stretch/>
        </p:blipFill>
        <p:spPr>
          <a:xfrm>
            <a:off x="5076056" y="2996952"/>
            <a:ext cx="3423797" cy="3423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83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DRODZE NA LOTNISKO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az 8" descr="Obraz zawierający osoba, wewnątrz, osoby, grupa&#10;&#10;Opis wygenerowany automatycznie">
            <a:extLst>
              <a:ext uri="{FF2B5EF4-FFF2-40B4-BE49-F238E27FC236}">
                <a16:creationId xmlns:a16="http://schemas.microsoft.com/office/drawing/2014/main" xmlns="" id="{D1CF3069-F282-4499-8D25-0825ADA2F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98884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02BA577-A7B0-4BF1-9705-8C39FDD8C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29" y="-7077"/>
            <a:ext cx="9145887" cy="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8837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2999</TotalTime>
  <Words>1229</Words>
  <Application>Microsoft Office PowerPoint</Application>
  <PresentationFormat>Pokaz na ekranie (4:3)</PresentationFormat>
  <Paragraphs>149</Paragraphs>
  <Slides>59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Wingdings</vt:lpstr>
      <vt:lpstr>Motyw pakietu Office</vt:lpstr>
      <vt:lpstr>  Staż w Hiszpanii    </vt:lpstr>
      <vt:lpstr>OPIS PROJEKTU</vt:lpstr>
      <vt:lpstr>Prezentacja programu PowerPoint</vt:lpstr>
      <vt:lpstr>Zajęcia z języka hiszpańskiego</vt:lpstr>
      <vt:lpstr>   KORZYŚCI:   </vt:lpstr>
      <vt:lpstr>OPIS PROJEKTU</vt:lpstr>
      <vt:lpstr> OPIS PROJEKTU</vt:lpstr>
      <vt:lpstr>PRZED SZKOŁĄ</vt:lpstr>
      <vt:lpstr> W DRODZE NA LOTNISKO</vt:lpstr>
      <vt:lpstr>NA LOTNISKU</vt:lpstr>
      <vt:lpstr>SEVILLA - LOTNISKO</vt:lpstr>
      <vt:lpstr>ROZPOCZĘCIE PRAKTYK</vt:lpstr>
      <vt:lpstr>Firmy – praktyki młodzieży w Sevilli</vt:lpstr>
      <vt:lpstr>Firmy – praktyki młodzieży w Sevilli</vt:lpstr>
      <vt:lpstr>Firmy – praktyki młodzieży w Sevilli</vt:lpstr>
      <vt:lpstr> Firmy – praktyki młodzieży w Sevilli</vt:lpstr>
      <vt:lpstr>Firmy – praktyki młodzieży w Sevilli</vt:lpstr>
      <vt:lpstr>Firmy – praktyki młodzieży w Sevill</vt:lpstr>
      <vt:lpstr> Firmy – praktyki młodzieży w Sevilli</vt:lpstr>
      <vt:lpstr>Firmy – praktyki młodzieży w Sevilli</vt:lpstr>
      <vt:lpstr>Firmy – praktyki młodzieży w Sevilli</vt:lpstr>
      <vt:lpstr>Firmy – praktyki młodzieży w Sevilli</vt:lpstr>
      <vt:lpstr>Firmy – praktyki młodzieży w Sevill</vt:lpstr>
      <vt:lpstr> Firmy – praktyki młodzieży w Sevill</vt:lpstr>
      <vt:lpstr>Firmy – praktyki młodzieży w Sevill</vt:lpstr>
      <vt:lpstr>Firmy – praktyki młodzieży w Sevill</vt:lpstr>
      <vt:lpstr>ZWIEDZANIE SEVILLI</vt:lpstr>
      <vt:lpstr>ZWIEDZANIE SEVILLI</vt:lpstr>
      <vt:lpstr>Zwiedzanie Sevilli</vt:lpstr>
      <vt:lpstr>Zwiedzanie Sevilli</vt:lpstr>
      <vt:lpstr>Zwiedzanie Sevilli</vt:lpstr>
      <vt:lpstr>Zwiedzanie Sevilli</vt:lpstr>
      <vt:lpstr>Zwiedzanie Sevilli</vt:lpstr>
      <vt:lpstr>Zwiedzanie Sevilli</vt:lpstr>
      <vt:lpstr>Zwiedzanie Sevilli</vt:lpstr>
      <vt:lpstr>Wycieczka do Malagi</vt:lpstr>
      <vt:lpstr>Na wycieczce w Maladze</vt:lpstr>
      <vt:lpstr>Na wycieczce w Maladze</vt:lpstr>
      <vt:lpstr>Na wycieczce w Maladz</vt:lpstr>
      <vt:lpstr>Wycieczka do Kordoby</vt:lpstr>
      <vt:lpstr>Wycieczka do Kordoby </vt:lpstr>
      <vt:lpstr>Prezentacja programu PowerPoint</vt:lpstr>
      <vt:lpstr>Prezentacja programu PowerPoint</vt:lpstr>
      <vt:lpstr>Prezentacja programu PowerPoint</vt:lpstr>
      <vt:lpstr>Wycieczka do Kordoby</vt:lpstr>
      <vt:lpstr>Wycieczka do Cordoby </vt:lpstr>
      <vt:lpstr>Na praktykach</vt:lpstr>
      <vt:lpstr>Na praktykach</vt:lpstr>
      <vt:lpstr>Na praktykach</vt:lpstr>
      <vt:lpstr>Na praktykach</vt:lpstr>
      <vt:lpstr>Na praktykach</vt:lpstr>
      <vt:lpstr>Na praktykach</vt:lpstr>
      <vt:lpstr>Na praktykach</vt:lpstr>
      <vt:lpstr>Na praktykach</vt:lpstr>
      <vt:lpstr>Na praktykach</vt:lpstr>
      <vt:lpstr>Prezentacja programu PowerPoint</vt:lpstr>
      <vt:lpstr>UZYSKANIE CERTYFIKATÓW</vt:lpstr>
      <vt:lpstr>KORZYŚCI Z PROJEKTU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Staż w Hiszpanii  MALAGA 05.05.2018 – 26.05.2018r.</dc:title>
  <dc:creator>Klaudia</dc:creator>
  <cp:lastModifiedBy>Ja</cp:lastModifiedBy>
  <cp:revision>124</cp:revision>
  <dcterms:created xsi:type="dcterms:W3CDTF">2018-10-27T14:34:15Z</dcterms:created>
  <dcterms:modified xsi:type="dcterms:W3CDTF">2022-07-11T14:10:09Z</dcterms:modified>
</cp:coreProperties>
</file>