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7" r:id="rId3"/>
    <p:sldId id="278" r:id="rId4"/>
    <p:sldId id="281" r:id="rId5"/>
    <p:sldId id="279" r:id="rId6"/>
    <p:sldId id="280" r:id="rId7"/>
    <p:sldId id="273" r:id="rId8"/>
    <p:sldId id="274" r:id="rId9"/>
    <p:sldId id="275" r:id="rId10"/>
    <p:sldId id="269" r:id="rId11"/>
    <p:sldId id="270" r:id="rId12"/>
    <p:sldId id="271" r:id="rId13"/>
    <p:sldId id="276" r:id="rId14"/>
    <p:sldId id="266" r:id="rId15"/>
    <p:sldId id="267" r:id="rId16"/>
    <p:sldId id="268" r:id="rId17"/>
    <p:sldId id="257" r:id="rId18"/>
    <p:sldId id="258" r:id="rId19"/>
    <p:sldId id="259" r:id="rId20"/>
    <p:sldId id="291" r:id="rId21"/>
    <p:sldId id="292" r:id="rId22"/>
    <p:sldId id="289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1F5B2-5107-41A7-9C3D-5151AF1F7342}" v="6" dt="2022-05-26T16:06:14.693"/>
    <p1510:client id="{27DADB21-10D1-463B-904A-DBAA9A2AB80A}" v="5" dt="2022-05-27T07:20:40.394"/>
    <p1510:client id="{4545F1D7-116E-4AEE-8B3B-4E7417316F80}" v="182" dt="2022-05-25T23:31:33.950"/>
    <p1510:client id="{DFC1BDC6-B1FC-4DFD-9B2B-27E8FA51CAD9}" v="431" dt="2022-05-26T21:18:21.342"/>
    <p1510:client id="{EDE88C9F-EC72-4201-9522-A51F86EEB1FA}" v="1010" dt="2022-06-14T21:30:38.554"/>
    <p1510:client id="{FEDAC559-57D2-4290-B1B0-97B928AB031C}" v="1123" dt="2022-05-26T19:34:08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1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3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986BE099-2E69-4914-AD6C-788832E501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3E18BC9-1D39-48DC-B5B9-CA306B1A09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ECDED-A1EC-4D11-8CDF-7DB1FB4DDDBC}" type="datetime1">
              <a:rPr lang="pl-PL" smtClean="0"/>
              <a:pPr/>
              <a:t>24.11.2022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23F67A9-9E1B-42B8-8F17-CB89954C5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A1CADC2D-3B3E-48A0-977C-0E34CD7C55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60ABC-E32B-49BB-8266-675945849D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2125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A94E6-86BB-4A1A-A894-C8ED61CF900C}" type="datetime1">
              <a:rPr lang="pl-PL" smtClean="0"/>
              <a:pPr/>
              <a:t>24.11.2022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7DF3-B786-478E-9BE8-8EAC49624E00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xmlns="" val="159523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97DF3-B786-478E-9BE8-8EAC49624E00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9390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35320-0B09-4F30-A7E6-E42DD67DDCBD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15" name="Łącznik prosty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C0750F-661B-4FA6-8486-29194A1E0AEF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26" name="Łącznik prosty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4B56F6-6D50-4CCB-9FC3-02A2809B2070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15" name="Łącznik prosty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 anchor="t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707393-1B8C-404A-9BA6-477D88B34565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33" name="Łącznik prosty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AC9E7A-68E2-4398-82E4-F824EAA3D8B0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15" name="Łącznik prosty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6EB117-C7AE-4C78-A85A-4ACC974512B9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35" name="Łącznik prosty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2EE086-5D53-46DA-8FB7-65F23BA59332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29" name="Łącznik prosty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BE1396-CE91-49C8-A01D-035B821C27F1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25" name="Łącznik prosty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15AC9B-D1DB-44F3-A253-E53ED0EA09B8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93FA41-4F51-4960-ACCC-007B44724EF2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17" name="Łącznik prosty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Prostokąt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Prostokąt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D0FFD583-236B-4033-B4FB-FCEF56B83DC6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31" name="Łącznik prosty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2DF4545-6353-47E1-9653-E7A68AF0D98A}" type="datetime1">
              <a:rPr lang="pl-PL" noProof="0" smtClean="0"/>
              <a:pPr rtl="0"/>
              <a:t>24.11.2022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 rtl="0"/>
              <a:t>‹#›</a:t>
            </a:fld>
            <a:endParaRPr lang="pl-PL" noProof="0"/>
          </a:p>
        </p:txBody>
      </p:sp>
      <p:cxnSp>
        <p:nvCxnSpPr>
          <p:cNvPr id="10" name="Łącznik prosty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C69834E-5EEE-4D61-833E-0492889645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8E5D9BA-46E7-4BFA-9C74-75495BF6F5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033D76-5800-44B6-AFE9-EE21069351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2D6F85-FFBA-4F81-AEE5-AAA17CB7A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3B31514-E6DF-4357-9EEA-EFB798308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7071" y="1584552"/>
            <a:ext cx="9099255" cy="2537251"/>
          </a:xfrm>
        </p:spPr>
        <p:txBody>
          <a:bodyPr rtlCol="0" anchor="ctr">
            <a:normAutofit/>
          </a:bodyPr>
          <a:lstStyle/>
          <a:p>
            <a:pPr algn="ctr"/>
            <a:r>
              <a:rPr lang="pl-PL" sz="7200" dirty="0">
                <a:solidFill>
                  <a:srgbClr val="454545"/>
                </a:solidFill>
              </a:rPr>
              <a:t>Projekt ERASMUS+ 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35372" y="4133234"/>
            <a:ext cx="9120954" cy="744373"/>
          </a:xfrm>
        </p:spPr>
        <p:txBody>
          <a:bodyPr vert="horz" lIns="91440" tIns="91440" rIns="91440" bIns="91440" rtlCol="0" anchor="t">
            <a:noAutofit/>
          </a:bodyPr>
          <a:lstStyle/>
          <a:p>
            <a:pPr algn="ctr" rtl="0"/>
            <a:r>
              <a:rPr lang="pl-PL" sz="2400" dirty="0" err="1">
                <a:solidFill>
                  <a:schemeClr val="accent1"/>
                </a:solidFill>
              </a:rPr>
              <a:t>POLska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401D57-600A-4C91-AC9A-14CA1ED6F7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12BDC66-00FA-4A3F-9BC7-BE05FF7705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632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wewnątrz, metal&#10;&#10;Opis wygenerowany automatycznie">
            <a:extLst>
              <a:ext uri="{FF2B5EF4-FFF2-40B4-BE49-F238E27FC236}">
                <a16:creationId xmlns:a16="http://schemas.microsoft.com/office/drawing/2014/main" xmlns="" id="{9C749622-C15B-17EE-2F5E-6E5E6B831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7579" r="9090" b="14237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4092ECB-D375-4A85-AD6E-85644D2A99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F2CAC0-4A46-93FF-F832-893FCD1A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526" y="3236470"/>
            <a:ext cx="6829044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r"/>
            <a:r>
              <a:rPr lang="en-US" sz="4400">
                <a:solidFill>
                  <a:srgbClr val="FFFFFE"/>
                </a:solidFill>
              </a:rPr>
              <a:t>Bernbacher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B6C1711D-6DAC-4FE1-B7B6-AC8A81B84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>
            <a:solidFill>
              <a:srgbClr val="B2843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354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35D470-17C7-7E27-76E1-CFBA3F2DC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zajmuje się firma?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4DAA602-4D04-E519-D8A4-4F832B61A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200" dirty="0">
                <a:ea typeface="+mn-lt"/>
                <a:cs typeface="+mn-lt"/>
              </a:rPr>
              <a:t>Firma </a:t>
            </a:r>
            <a:r>
              <a:rPr lang="pl-PL" sz="3200" dirty="0" err="1">
                <a:ea typeface="+mn-lt"/>
                <a:cs typeface="+mn-lt"/>
              </a:rPr>
              <a:t>Bernbacher</a:t>
            </a:r>
            <a:r>
              <a:rPr lang="pl-PL" sz="3200" dirty="0">
                <a:ea typeface="+mn-lt"/>
                <a:cs typeface="+mn-lt"/>
              </a:rPr>
              <a:t> zajmuje się głównie produkcją własnych makaronów oraz produkcją makaronów dla innych firm.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1714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FED2A6-7CBB-5D83-E3A9-E1464A47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się zajmowaliśmy?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BA3D586-0C59-65FB-D24B-2E716AE1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30" y="2015732"/>
            <a:ext cx="12004293" cy="34506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3200" dirty="0">
                <a:ea typeface="+mn-lt"/>
                <a:cs typeface="+mn-lt"/>
              </a:rPr>
              <a:t>Zapoznaliśmy się z całym procesem produkcji makaronu i systemem komputerowym, który wspomaga ten proces.</a:t>
            </a:r>
          </a:p>
          <a:p>
            <a:r>
              <a:rPr lang="pl-PL" sz="3200" dirty="0">
                <a:ea typeface="+mn-lt"/>
                <a:cs typeface="+mn-lt"/>
              </a:rPr>
              <a:t>Formowaliśmy paletowe jednostki ładunkowe z makaronem, a następnie gotowe palety </a:t>
            </a:r>
            <a:r>
              <a:rPr lang="pl-PL" sz="3200" dirty="0" err="1">
                <a:ea typeface="+mn-lt"/>
                <a:cs typeface="+mn-lt"/>
              </a:rPr>
              <a:t>streczowaliśmy</a:t>
            </a:r>
            <a:r>
              <a:rPr lang="pl-PL" sz="3200" dirty="0">
                <a:ea typeface="+mn-lt"/>
                <a:cs typeface="+mn-lt"/>
              </a:rPr>
              <a:t>. </a:t>
            </a:r>
            <a:endParaRPr lang="pl-PL" sz="3200">
              <a:ea typeface="+mn-lt"/>
              <a:cs typeface="+mn-lt"/>
            </a:endParaRPr>
          </a:p>
          <a:p>
            <a:r>
              <a:rPr lang="pl-PL" sz="3200" dirty="0">
                <a:ea typeface="+mn-lt"/>
                <a:cs typeface="+mn-lt"/>
              </a:rPr>
              <a:t>Skanowaliśmy palety w odpowiedniej kolejności oraz dowiedzieliśmy się, jak prawidłowo wysłać gotową paletę do magazynu.</a:t>
            </a:r>
            <a:endParaRPr lang="pl-PL" sz="3200"/>
          </a:p>
          <a:p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xmlns="" val="1412998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17E2D85-A61C-74E1-7FBA-9DD13ABC5E98}"/>
              </a:ext>
            </a:extLst>
          </p:cNvPr>
          <p:cNvSpPr txBox="1"/>
          <p:nvPr/>
        </p:nvSpPr>
        <p:spPr>
          <a:xfrm>
            <a:off x="-5751" y="957531"/>
            <a:ext cx="1220350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>
                <a:ea typeface="+mn-lt"/>
                <a:cs typeface="+mn-lt"/>
              </a:rPr>
              <a:t>Pakowaliśmy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również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sosy</a:t>
            </a:r>
            <a:r>
              <a:rPr lang="en-US" sz="3200" dirty="0">
                <a:ea typeface="+mn-lt"/>
                <a:cs typeface="+mn-lt"/>
              </a:rPr>
              <a:t> z </a:t>
            </a:r>
            <a:r>
              <a:rPr lang="en-US" sz="3200" dirty="0" err="1">
                <a:ea typeface="+mn-lt"/>
                <a:cs typeface="+mn-lt"/>
              </a:rPr>
              <a:t>makaronem</a:t>
            </a:r>
            <a:r>
              <a:rPr lang="en-US" sz="3200" dirty="0">
                <a:ea typeface="+mn-lt"/>
                <a:cs typeface="+mn-lt"/>
              </a:rPr>
              <a:t> w </a:t>
            </a:r>
            <a:r>
              <a:rPr lang="en-US" sz="3200" dirty="0" err="1">
                <a:ea typeface="+mn-lt"/>
                <a:cs typeface="+mn-lt"/>
              </a:rPr>
              <a:t>małe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kartonowe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pudełka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odpowiednio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zaklejaliśmy</a:t>
            </a:r>
            <a:r>
              <a:rPr lang="en-US" sz="3200" dirty="0">
                <a:ea typeface="+mn-lt"/>
                <a:cs typeface="+mn-lt"/>
              </a:rPr>
              <a:t> je, a </a:t>
            </a:r>
            <a:r>
              <a:rPr lang="en-US" sz="3200" dirty="0" err="1">
                <a:ea typeface="+mn-lt"/>
                <a:cs typeface="+mn-lt"/>
              </a:rPr>
              <a:t>następnie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układałam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gotowe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kartony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na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palety</a:t>
            </a:r>
            <a:r>
              <a:rPr lang="en-US" sz="3200" dirty="0">
                <a:ea typeface="+mn-lt"/>
                <a:cs typeface="+mn-lt"/>
              </a:rPr>
              <a:t>. </a:t>
            </a:r>
            <a:endParaRPr lang="en-US" sz="3200" dirty="0">
              <a:ea typeface="+mn-lt"/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>
                <a:ea typeface="+mn-lt"/>
                <a:cs typeface="+mn-lt"/>
              </a:rPr>
              <a:t>Poznaliśmy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również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wszystkie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systemy</a:t>
            </a:r>
            <a:r>
              <a:rPr lang="en-US" sz="3200" dirty="0">
                <a:ea typeface="+mn-lt"/>
                <a:cs typeface="+mn-lt"/>
              </a:rPr>
              <a:t>, z </a:t>
            </a:r>
            <a:r>
              <a:rPr lang="en-US" sz="3200" dirty="0" err="1">
                <a:ea typeface="+mn-lt"/>
                <a:cs typeface="+mn-lt"/>
              </a:rPr>
              <a:t>którymi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firma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pracuje</a:t>
            </a:r>
            <a:r>
              <a:rPr lang="en-US" sz="3200" dirty="0">
                <a:ea typeface="+mn-lt"/>
                <a:cs typeface="+mn-lt"/>
              </a:rPr>
              <a:t> w </a:t>
            </a:r>
            <a:r>
              <a:rPr lang="en-US" sz="3200" dirty="0" err="1">
                <a:ea typeface="+mn-lt"/>
                <a:cs typeface="+mn-lt"/>
              </a:rPr>
              <a:t>magazynie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34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60D1173B-FBCA-4F2A-AB78-7DB51EC95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08DCF8-02FA-4015-A96A-7F8A89EBC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591BF2-0463-C444-126F-CC65020DB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072" y="964769"/>
            <a:ext cx="4966432" cy="2376915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/>
              <a:t>Steelcase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2EFD7EB-F887-4187-BD35-2F6584E9E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802ABCE-86EF-458C-B776-FBEE5B3ED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F257E23-BAFF-4E5A-9DCD-5EB001A230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4" descr="Obraz zawierający tekst, zewnętrzne, niebo&#10;&#10;Opis wygenerowany automatycznie">
            <a:extLst>
              <a:ext uri="{FF2B5EF4-FFF2-40B4-BE49-F238E27FC236}">
                <a16:creationId xmlns:a16="http://schemas.microsoft.com/office/drawing/2014/main" xmlns="" id="{4F0109AB-8228-D444-0808-F05A70947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0067" r="-1" b="3410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80890EC-EC50-46D3-879E-63EDF4D06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71F6991-E635-48F8-9309-D5A5C1ECBF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ACF2F98-1DF0-4594-9502-F2B79E795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77927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174DB3-2E8C-93B3-E508-84A5AEA2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92708"/>
            <a:ext cx="9603275" cy="1049235"/>
          </a:xfrm>
        </p:spPr>
        <p:txBody>
          <a:bodyPr/>
          <a:lstStyle/>
          <a:p>
            <a:r>
              <a:rPr lang="pl-PL" dirty="0"/>
              <a:t>Czym zajmuje się firma?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1B23EC-633E-75AD-4D76-0783DFCCC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2889897"/>
          </a:xfrm>
        </p:spPr>
        <p:txBody>
          <a:bodyPr/>
          <a:lstStyle/>
          <a:p>
            <a:pPr marL="0" indent="0">
              <a:buNone/>
            </a:pPr>
            <a:r>
              <a:rPr lang="pl" sz="3200" dirty="0">
                <a:latin typeface="Gill Sans MT"/>
              </a:rPr>
              <a:t>Firma ta zajmuje się projektowaniem i produkcją innowacyjnych mebli, głównie krzeseł do domów i szkół.​</a:t>
            </a:r>
            <a:endParaRPr lang="pl-PL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66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AE5515-E0B6-7AC2-3B48-D5256CF4E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466" y="1192708"/>
            <a:ext cx="9603275" cy="1049235"/>
          </a:xfrm>
        </p:spPr>
        <p:txBody>
          <a:bodyPr/>
          <a:lstStyle/>
          <a:p>
            <a:r>
              <a:rPr lang="pl-PL" dirty="0"/>
              <a:t>Czym zajmowałam się w pracy?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E4E252B-107A-1274-ED6B-EDE908F6D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" sz="3200" dirty="0">
                <a:latin typeface="Gill Sans MT"/>
              </a:rPr>
              <a:t>Obsługiwałam programy logistyczne oraz programy stworzone wyłącznie na użytek firmy.​</a:t>
            </a:r>
            <a:endParaRPr lang="pl-PL" sz="3200" dirty="0">
              <a:latin typeface="Gill Sans MT"/>
            </a:endParaRPr>
          </a:p>
          <a:p>
            <a:r>
              <a:rPr lang="pl" sz="3200" dirty="0">
                <a:latin typeface="Gill Sans MT"/>
              </a:rPr>
              <a:t>Pracowałam dużo przy komputerze.​</a:t>
            </a:r>
            <a:endParaRPr lang="pl-PL" sz="3200" dirty="0">
              <a:latin typeface="Gill Sans MT"/>
            </a:endParaRPr>
          </a:p>
          <a:p>
            <a:r>
              <a:rPr lang="pl" sz="3200" dirty="0">
                <a:latin typeface="Gill Sans MT"/>
              </a:rPr>
              <a:t>Drukowałam dokumenty.​</a:t>
            </a:r>
            <a:endParaRPr lang="pl-PL" sz="3200" dirty="0">
              <a:latin typeface="Gill Sans MT"/>
            </a:endParaRPr>
          </a:p>
          <a:p>
            <a:r>
              <a:rPr lang="pl" sz="3200" dirty="0">
                <a:latin typeface="Gill Sans MT"/>
              </a:rPr>
              <a:t>Projektowałam etykiety na meble.​</a:t>
            </a:r>
            <a:endParaRPr lang="pl-PL" sz="3200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919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tekst, zewnętrzne, droga&#10;&#10;Opis wygenerowany automatycznie">
            <a:extLst>
              <a:ext uri="{FF2B5EF4-FFF2-40B4-BE49-F238E27FC236}">
                <a16:creationId xmlns:a16="http://schemas.microsoft.com/office/drawing/2014/main" xmlns="" id="{4C338A5B-7E9D-0D75-AE0A-F3E0ED4C2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A4092ECB-D375-4A85-AD6E-85644D2A99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BA9E7E9-6D67-0918-C6F2-4B74C871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526" y="3236470"/>
            <a:ext cx="6829044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r"/>
            <a:r>
              <a:rPr lang="en-US" sz="4400">
                <a:solidFill>
                  <a:srgbClr val="FFFFFE"/>
                </a:solidFill>
              </a:rPr>
              <a:t>BluePrint AG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B6C1711D-6DAC-4FE1-B7B6-AC8A81B84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>
            <a:solidFill>
              <a:srgbClr val="B3B86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0333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xmlns="" id="{021A4066-B261-49FE-952E-A0FE3EE75C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xmlns="" id="{381B4579-E2EA-4BD7-94FF-0A0BEE135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E246629-ACC5-566C-3929-A70F7518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pl-PL" dirty="0"/>
              <a:t>Czym zajmuje się firma?</a:t>
            </a: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xmlns="" id="{81958111-BC13-4D45-AB27-0C2C83F9BA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B4E556F-E75B-1EA2-ECC3-4FEB798D6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pl-PL" dirty="0" err="1">
                <a:ea typeface="+mn-lt"/>
                <a:cs typeface="+mn-lt"/>
              </a:rPr>
              <a:t>Blueprint</a:t>
            </a:r>
            <a:r>
              <a:rPr lang="pl-PL" dirty="0">
                <a:ea typeface="+mn-lt"/>
                <a:cs typeface="+mn-lt"/>
              </a:rPr>
              <a:t> to firma poligraficzna posiadająca najnowocześniejszą technologię, która realizuje specjalne zamówienia i zapewnia perfekcyjne usługi dla klientów. </a:t>
            </a:r>
            <a:endParaRPr lang="pl-PL" dirty="0"/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xmlns="" id="{82188758-E18A-4CE5-9D03-F4BF5D887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21513DD-C15F-4381-AEA6-ED9E5E218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xmlns="" id="{CED2DE01-7F43-4858-85FC-27022DA78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xmlns="" id="{ED75CE3A-5A53-013A-D437-8E9A130D7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6465" b="-2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42F4933-2ECF-4EE5-BCE4-F19E3CA609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FAC23C-014D-4AC5-AD1B-36F7D0E7EF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117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xmlns="" id="{1DA35F2A-BC6A-4485-ACA0-3D9155D3C5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E603BBD1-F027-426A-AF27-9E36D37D74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3BB7247-163A-4496-9EC4-191387657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9" y="482171"/>
            <a:ext cx="6091791" cy="5149101"/>
            <a:chOff x="5446003" y="583365"/>
            <a:chExt cx="6091790" cy="518192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B2D327D-E1F7-4A35-9266-D2313C702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7206862-6434-4365-A991-B62B5A1A1B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88094ABC-ECDE-CB5F-4F21-5756D3450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266519" y="1116346"/>
            <a:ext cx="2328669" cy="3865108"/>
          </a:xfrm>
          <a:prstGeom prst="rect">
            <a:avLst/>
          </a:prstGeom>
        </p:spPr>
      </p:pic>
      <p:pic>
        <p:nvPicPr>
          <p:cNvPr id="5" name="Obraz 5" descr="Obraz zawierający tekst, stół, wewnątrz, biurko&#10;&#10;Opis wygenerowany automatycznie">
            <a:extLst>
              <a:ext uri="{FF2B5EF4-FFF2-40B4-BE49-F238E27FC236}">
                <a16:creationId xmlns:a16="http://schemas.microsoft.com/office/drawing/2014/main" xmlns="" id="{020B1857-D85A-FC70-54F6-F897246C8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3758914" y="1116345"/>
            <a:ext cx="2328670" cy="38651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729F16E-E141-4064-88CF-1304631020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04301" y="1847088"/>
            <a:ext cx="3542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FA2297-7CFD-1D7C-65D7-CC637F0B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821" y="804519"/>
            <a:ext cx="3543993" cy="1049235"/>
          </a:xfrm>
        </p:spPr>
        <p:txBody>
          <a:bodyPr>
            <a:normAutofit/>
          </a:bodyPr>
          <a:lstStyle/>
          <a:p>
            <a:r>
              <a:rPr lang="pl-PL" dirty="0"/>
              <a:t>Czym się zajmowałam?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E440F4-8C97-D13E-5E70-5B452D3B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821" y="2015732"/>
            <a:ext cx="3543993" cy="34506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pl-PL" sz="1600" dirty="0">
                <a:ea typeface="+mn-lt"/>
                <a:cs typeface="+mn-lt"/>
              </a:rPr>
              <a:t>Przez pierwszy tydzień pakowałam dokumenty i ekskluzywne karty m.in. Hugo Boss i Porsche. Była to ciężka praca, ale spotkałam wielu pomocnych ludzi. </a:t>
            </a:r>
          </a:p>
          <a:p>
            <a:pPr>
              <a:lnSpc>
                <a:spcPct val="110000"/>
              </a:lnSpc>
            </a:pPr>
            <a:r>
              <a:rPr lang="pl-PL" sz="1600" dirty="0">
                <a:ea typeface="+mn-lt"/>
                <a:cs typeface="+mn-lt"/>
              </a:rPr>
              <a:t>W drugim i trzecim tygodniu byłam w biurze. Pokazano mi niemieckie dokumenty takie jak: faktury i zamówienia. Obserwowałam w jaki sposób były wypełniane na komputerze poprzez system firmy, a następnie sama próbowałam uzupełniać dokument pod okiem współpracownika.</a:t>
            </a:r>
            <a:endParaRPr lang="pl-PL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AC7EF37-C3C9-4AAD-B903-6A51781268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DC715A8-ABE1-48DF-9F59-050D68464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649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zewnętrzne, niebo, samochód&#10;&#10;Opis wygenerowany automatycznie">
            <a:extLst>
              <a:ext uri="{FF2B5EF4-FFF2-40B4-BE49-F238E27FC236}">
                <a16:creationId xmlns:a16="http://schemas.microsoft.com/office/drawing/2014/main" xmlns="" id="{8B559ABC-4961-27AC-F8FD-9E45FDD1F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1817" r="9090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38" name="Rectangle 25">
            <a:extLst>
              <a:ext uri="{FF2B5EF4-FFF2-40B4-BE49-F238E27FC236}">
                <a16:creationId xmlns:a16="http://schemas.microsoft.com/office/drawing/2014/main" xmlns="" id="{F2AF0D79-4A1A-4F27-B9F0-CF252C4AC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623663-D66B-B9BF-45A5-E27ED7CD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Michael </a:t>
            </a:r>
            <a:r>
              <a:rPr lang="en-US">
                <a:solidFill>
                  <a:srgbClr val="FFFFFE"/>
                </a:solidFill>
              </a:rPr>
              <a:t>pesl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>
                <a:solidFill>
                  <a:srgbClr val="FFFFFE"/>
                </a:solidFill>
              </a:rPr>
              <a:t>gmbh</a:t>
            </a:r>
          </a:p>
        </p:txBody>
      </p:sp>
      <p:cxnSp>
        <p:nvCxnSpPr>
          <p:cNvPr id="39" name="Straight Connector 27">
            <a:extLst>
              <a:ext uri="{FF2B5EF4-FFF2-40B4-BE49-F238E27FC236}">
                <a16:creationId xmlns:a16="http://schemas.microsoft.com/office/drawing/2014/main" xmlns="" id="{8E83266B-97F8-4AB9-818F-3A70E8D85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619FE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2">
            <a:extLst>
              <a:ext uri="{FF2B5EF4-FFF2-40B4-BE49-F238E27FC236}">
                <a16:creationId xmlns:a16="http://schemas.microsoft.com/office/drawing/2014/main" xmlns="" id="{81762B48-5433-EFA4-DF2A-E012CADB0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Podczas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projektu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Erasmus+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odbyliśmy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praktykę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w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firmie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Michael Pesl GmbH.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Przedsiębiorstwo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posiada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piękną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historię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. Jest to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firma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zarządzana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niezmiennie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przez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jedną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rodzinę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od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trzech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pokoleń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Została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założona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przez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dziadka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szefa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firmy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Obecnie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szefem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firmy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jest Michael Pesl. </a:t>
            </a:r>
            <a:br>
              <a:rPr lang="en-US" dirty="0">
                <a:solidFill>
                  <a:schemeClr val="bg1"/>
                </a:solidFill>
                <a:ea typeface="+mn-lt"/>
                <a:cs typeface="+mn-lt"/>
              </a:rPr>
            </a:b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96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1C69834E-5EEE-4D61-833E-0492889645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E5D9BA-46E7-4BFA-9C74-75495BF6F5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CEDFF8-97BA-9EE7-5865-C786C996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665" y="2014804"/>
            <a:ext cx="3836494" cy="1240616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3600" dirty="0">
                <a:ea typeface="+mj-lt"/>
                <a:cs typeface="+mj-lt"/>
              </a:rPr>
              <a:t>Fink </a:t>
            </a:r>
            <a:r>
              <a:rPr lang="en-US" sz="3600" dirty="0" err="1">
                <a:ea typeface="+mj-lt"/>
                <a:cs typeface="+mj-lt"/>
              </a:rPr>
              <a:t>Gebäudetechnik</a:t>
            </a:r>
            <a:r>
              <a:rPr lang="en-US" sz="3600" dirty="0">
                <a:ea typeface="+mj-lt"/>
                <a:cs typeface="+mj-lt"/>
              </a:rPr>
              <a:t> GmbH &amp; Co. KG</a:t>
            </a:r>
            <a:endParaRPr lang="pl-PL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BE4308E-D3C7-4FB9-928C-C0B7F62ECF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B033D76-5800-44B6-AFE9-EE21069351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522D6F85-FFBA-4F81-AEE5-AAA17CB7A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4" descr="Obraz zawierający budynek&#10;&#10;Opis wygenerowany automatycznie">
            <a:extLst>
              <a:ext uri="{FF2B5EF4-FFF2-40B4-BE49-F238E27FC236}">
                <a16:creationId xmlns:a16="http://schemas.microsoft.com/office/drawing/2014/main" xmlns="" id="{3B7F6EDF-F23F-7BCD-DEA2-6475A9AAA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6958" r="-2" b="-2"/>
          <a:stretch/>
        </p:blipFill>
        <p:spPr>
          <a:xfrm>
            <a:off x="1271222" y="1116345"/>
            <a:ext cx="6282919" cy="386617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8155E42-34DF-487F-9EE3-78A6093B3F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C401D57-600A-4C91-AC9A-14CA1ED6F7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12BDC66-00FA-4A3F-9BC7-BE05FF7705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335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56012FD-74A8-4C91-B318-435CF2B719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7C70BFDB-979D-4D01-8764-154458F98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FCB5B7-E85D-4C9D-AE9B-2B04C20D7C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C48EA7D-6DFA-4BAB-B557-0D500356BE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A792C74-3AEF-46D7-BB84-FE0A1C9FDD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3F01C4D-F010-44B1-B80D-DE6D0036F4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6DEDBC9-7E02-4AC1-84C0-28900C560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D8167BA-4647-4588-9EF8-AFA0496DC8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86C123-7B2B-05FB-9130-5FDA7C40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Czym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zajmowałem</a:t>
            </a:r>
            <a:r>
              <a:rPr lang="en-US" dirty="0"/>
              <a:t>?</a:t>
            </a:r>
            <a:endParaRPr lang="pl-PL" dirty="0"/>
          </a:p>
        </p:txBody>
      </p:sp>
      <p:pic>
        <p:nvPicPr>
          <p:cNvPr id="5" name="Obraz 5" descr="Obraz zawierający tekst, stół, biurko&#10;&#10;Opis wygenerowany automatycznie">
            <a:extLst>
              <a:ext uri="{FF2B5EF4-FFF2-40B4-BE49-F238E27FC236}">
                <a16:creationId xmlns:a16="http://schemas.microsoft.com/office/drawing/2014/main" xmlns="" id="{7D1A90FF-538A-BD24-74F4-74F1656674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85438" y="1189382"/>
            <a:ext cx="2799103" cy="3720098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AD1818B-3FE0-45C5-BF89-D90113A6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8043" y="2015732"/>
            <a:ext cx="5550355" cy="34506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400" dirty="0" err="1">
                <a:ea typeface="+mn-lt"/>
                <a:cs typeface="+mn-lt"/>
              </a:rPr>
              <a:t>Odbyłem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praktykę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zawodową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firmie</a:t>
            </a:r>
            <a:r>
              <a:rPr lang="en-US" sz="2400" dirty="0">
                <a:ea typeface="+mn-lt"/>
                <a:cs typeface="+mn-lt"/>
              </a:rPr>
              <a:t> „Fink </a:t>
            </a:r>
            <a:r>
              <a:rPr lang="en-US" sz="2400" dirty="0" err="1">
                <a:ea typeface="+mn-lt"/>
                <a:cs typeface="+mn-lt"/>
              </a:rPr>
              <a:t>Gebäudetechnik</a:t>
            </a:r>
            <a:r>
              <a:rPr lang="en-US" sz="2400" dirty="0">
                <a:ea typeface="+mn-lt"/>
                <a:cs typeface="+mn-lt"/>
              </a:rPr>
              <a:t> GmbH &amp; CO.KG“, </a:t>
            </a:r>
            <a:r>
              <a:rPr lang="en-US" sz="2400" dirty="0" err="1">
                <a:ea typeface="+mn-lt"/>
                <a:cs typeface="+mn-lt"/>
              </a:rPr>
              <a:t>która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zajmuje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się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wykonywaniem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usług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wodno-kanalizacyjnych</a:t>
            </a:r>
            <a:r>
              <a:rPr lang="en-US" sz="2400" dirty="0">
                <a:ea typeface="+mn-lt"/>
                <a:cs typeface="+mn-lt"/>
              </a:rPr>
              <a:t>,  </a:t>
            </a:r>
            <a:r>
              <a:rPr lang="en-US" sz="2400" dirty="0" err="1">
                <a:ea typeface="+mn-lt"/>
                <a:cs typeface="+mn-lt"/>
              </a:rPr>
              <a:t>grzewczych,chłodniczych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klimatyzacyjnych</a:t>
            </a:r>
            <a:r>
              <a:rPr lang="en-US" sz="2400" dirty="0">
                <a:ea typeface="+mn-lt"/>
                <a:cs typeface="+mn-lt"/>
              </a:rPr>
              <a:t>. </a:t>
            </a:r>
            <a:r>
              <a:rPr lang="en-US" sz="2400" dirty="0" err="1">
                <a:ea typeface="+mn-lt"/>
                <a:cs typeface="+mn-lt"/>
              </a:rPr>
              <a:t>Podczas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moich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trzy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tygodniowych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praktyk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obserwowałem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oraz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próbowałem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nauczyć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się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rzeczy</a:t>
            </a:r>
            <a:r>
              <a:rPr lang="en-US" sz="2400" dirty="0">
                <a:ea typeface="+mn-lt"/>
                <a:cs typeface="+mn-lt"/>
              </a:rPr>
              <a:t>, </a:t>
            </a:r>
            <a:r>
              <a:rPr lang="en-US" sz="2400" dirty="0" err="1">
                <a:ea typeface="+mn-lt"/>
                <a:cs typeface="+mn-lt"/>
              </a:rPr>
              <a:t>które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się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praktykowane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tej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firmie</a:t>
            </a:r>
            <a:r>
              <a:rPr lang="en-US" sz="2400" dirty="0">
                <a:ea typeface="+mn-lt"/>
                <a:cs typeface="+mn-lt"/>
              </a:rPr>
              <a:t> .</a:t>
            </a:r>
            <a:endParaRPr lang="pl-PL" dirty="0">
              <a:ea typeface="+mn-lt"/>
              <a:cs typeface="+mn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AC44D98-B853-4420-8ED4-E3792706D4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6625410-A0A9-42B8-96F9-540C7C42C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1272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2">
            <a:extLst>
              <a:ext uri="{FF2B5EF4-FFF2-40B4-BE49-F238E27FC236}">
                <a16:creationId xmlns:a16="http://schemas.microsoft.com/office/drawing/2014/main" xmlns="" id="{FD6EDB49-211E-499D-9A08-6C5FF3D06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xmlns="" id="{38F9F37E-D3CF-4F3D-96C2-25307819DF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7" name="Rectangle 26">
            <a:extLst>
              <a:ext uri="{FF2B5EF4-FFF2-40B4-BE49-F238E27FC236}">
                <a16:creationId xmlns:a16="http://schemas.microsoft.com/office/drawing/2014/main" xmlns="" id="{C5FFF17D-767C-40E7-8C89-962F1F54BC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xmlns="" id="{E69F39E1-619D-4D9E-8823-8BD8CC320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C8C53F47-DF50-454F-A5A6-6B969748D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66D20D8-B801-62B3-D188-60AAA2C8C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060" y="2560335"/>
            <a:ext cx="4546344" cy="99459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sz="4800" dirty="0">
                <a:solidFill>
                  <a:srgbClr val="FFFFFF"/>
                </a:solidFill>
              </a:rPr>
              <a:t>Nasz czas wolny</a:t>
            </a:r>
            <a:endParaRPr lang="pl-PL" dirty="0"/>
          </a:p>
        </p:txBody>
      </p:sp>
      <p:pic>
        <p:nvPicPr>
          <p:cNvPr id="40" name="Picture 32">
            <a:extLst>
              <a:ext uri="{FF2B5EF4-FFF2-40B4-BE49-F238E27FC236}">
                <a16:creationId xmlns:a16="http://schemas.microsoft.com/office/drawing/2014/main" xmlns="" id="{6A26901A-BC62-4A3A-A07A-65E1F3DDDE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118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zewnętrzne, jasne&#10;&#10;Opis wygenerowany automatycznie">
            <a:extLst>
              <a:ext uri="{FF2B5EF4-FFF2-40B4-BE49-F238E27FC236}">
                <a16:creationId xmlns:a16="http://schemas.microsoft.com/office/drawing/2014/main" xmlns="" id="{EF04A26F-D8CB-A9C8-1E2F-6BFDEA8C9F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b="-1"/>
          <a:stretch/>
        </p:blipFill>
        <p:spPr>
          <a:xfrm rot="-5400000">
            <a:off x="2666849" y="-2666847"/>
            <a:ext cx="6858000" cy="121916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A0FFA78-985C-4F50-B21A-77045C7DF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90A549-FBB4-9588-1554-12A4B3D8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>
                <a:solidFill>
                  <a:srgbClr val="FFFFFE"/>
                </a:solidFill>
              </a:rPr>
              <a:t>MARIENPLATZ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5409EC7-69B1-45CC-8FB7-1964C1AB6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7AA7D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8580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595948-A0A5-660D-2A2C-CDA9904A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 descr="Obraz zawierający niebo, zewnętrzne, kwiat, tłum&#10;&#10;Opis wygenerowany automatycznie">
            <a:extLst>
              <a:ext uri="{FF2B5EF4-FFF2-40B4-BE49-F238E27FC236}">
                <a16:creationId xmlns:a16="http://schemas.microsoft.com/office/drawing/2014/main" xmlns="" id="{B874BEA4-89AA-C020-B073-1031741301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61" y="-1952"/>
            <a:ext cx="3275793" cy="6856028"/>
          </a:xfrm>
        </p:spPr>
      </p:pic>
      <p:pic>
        <p:nvPicPr>
          <p:cNvPr id="7" name="Obraz 7" descr="Obraz zawierający tekst, niebo&#10;&#10;Opis wygenerowany automatycznie">
            <a:extLst>
              <a:ext uri="{FF2B5EF4-FFF2-40B4-BE49-F238E27FC236}">
                <a16:creationId xmlns:a16="http://schemas.microsoft.com/office/drawing/2014/main" xmlns="" id="{13EE4CD2-0E25-C3F4-92A9-99677066C5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4681006" y="-1410418"/>
            <a:ext cx="2657461" cy="5495025"/>
          </a:xfrm>
          <a:prstGeom prst="rect">
            <a:avLst/>
          </a:prstGeom>
        </p:spPr>
      </p:pic>
      <p:pic>
        <p:nvPicPr>
          <p:cNvPr id="8" name="Obraz 8" descr="Obraz zawierający zewnętrzne, niebo, podłoże, osoba&#10;&#10;Opis wygenerowany automatycznie">
            <a:extLst>
              <a:ext uri="{FF2B5EF4-FFF2-40B4-BE49-F238E27FC236}">
                <a16:creationId xmlns:a16="http://schemas.microsoft.com/office/drawing/2014/main" xmlns="" id="{BB9044CF-A333-F832-52EC-77A62AF1CA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4836" y="2651185"/>
            <a:ext cx="2571195" cy="4186686"/>
          </a:xfrm>
          <a:prstGeom prst="rect">
            <a:avLst/>
          </a:prstGeom>
        </p:spPr>
      </p:pic>
      <p:pic>
        <p:nvPicPr>
          <p:cNvPr id="11" name="Obraz 11" descr="Obraz zawierający budynek, zewnętrzne, kamień, miejsce kultu&#10;&#10;Opis wygenerowany automatycznie">
            <a:extLst>
              <a:ext uri="{FF2B5EF4-FFF2-40B4-BE49-F238E27FC236}">
                <a16:creationId xmlns:a16="http://schemas.microsoft.com/office/drawing/2014/main" xmlns="" id="{FE9238F2-059C-1EE4-B939-50F8DBEDA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8753525" y="18890"/>
            <a:ext cx="3373078" cy="6820198"/>
          </a:xfrm>
        </p:spPr>
      </p:pic>
      <p:pic>
        <p:nvPicPr>
          <p:cNvPr id="12" name="Obraz 12" descr="Obraz zawierający budynek, zewnętrzne, kamień&#10;&#10;Opis wygenerowany automatycznie">
            <a:extLst>
              <a:ext uri="{FF2B5EF4-FFF2-40B4-BE49-F238E27FC236}">
                <a16:creationId xmlns:a16="http://schemas.microsoft.com/office/drawing/2014/main" xmlns="" id="{09FAADC2-E00A-9309-F274-EA52C0871AE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38384" y="2651185"/>
            <a:ext cx="2901873" cy="41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329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63C853E-3842-4594-86A9-051FFAF4D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91CDC5-6B61-4116-B3B5-0FF42B6E6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5B08984-5BEB-422F-A364-2B41E6A516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8F413B1-54E0-4B16-92AB-1CC5C7D64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niebo, zewnętrzne, góra, dzień&#10;&#10;Opis wygenerowany automatycznie">
            <a:extLst>
              <a:ext uri="{FF2B5EF4-FFF2-40B4-BE49-F238E27FC236}">
                <a16:creationId xmlns:a16="http://schemas.microsoft.com/office/drawing/2014/main" xmlns="" id="{887176F1-A066-9C4C-E3FE-0BA1CCF4EA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E67E8BF-E4B2-4098-9FB3-9E400BD86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B97CBD-FE93-F984-78AE-1406A679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SALZBURG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781A10F-5DF6-4C9B-AE0B-5249E4399D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4D6E9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72618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72969EE-9563-08D6-97D5-3A1D05C6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 descr="Obraz zawierający budynek, zewnętrzne, posąg, budynek administracji publicznej&#10;&#10;Opis wygenerowany automatycznie">
            <a:extLst>
              <a:ext uri="{FF2B5EF4-FFF2-40B4-BE49-F238E27FC236}">
                <a16:creationId xmlns:a16="http://schemas.microsoft.com/office/drawing/2014/main" xmlns="" id="{F73EF211-CE1A-7A9C-C58A-C511D3CCEF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490543" y="1479085"/>
            <a:ext cx="6869860" cy="3879998"/>
          </a:xfrm>
        </p:spPr>
      </p:pic>
      <p:pic>
        <p:nvPicPr>
          <p:cNvPr id="6" name="Obraz 6" descr="Obraz zawierający budynek, droga, zewnętrzne&#10;&#10;Opis wygenerowany automatycznie">
            <a:extLst>
              <a:ext uri="{FF2B5EF4-FFF2-40B4-BE49-F238E27FC236}">
                <a16:creationId xmlns:a16="http://schemas.microsoft.com/office/drawing/2014/main" xmlns="" id="{7D5F68C9-D23F-8767-BA85-140E804174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82830" y="4513"/>
            <a:ext cx="4444919" cy="3700312"/>
          </a:xfrm>
        </p:spPr>
      </p:pic>
      <p:pic>
        <p:nvPicPr>
          <p:cNvPr id="7" name="Obraz 7" descr="Obraz zawierający niebo, budynek, zewnętrzne, osoby&#10;&#10;Opis wygenerowany automatycznie">
            <a:extLst>
              <a:ext uri="{FF2B5EF4-FFF2-40B4-BE49-F238E27FC236}">
                <a16:creationId xmlns:a16="http://schemas.microsoft.com/office/drawing/2014/main" xmlns="" id="{E35907BE-F1E3-22B3-62C4-4D26BCE7A2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816307" y="1492369"/>
            <a:ext cx="6849373" cy="3879010"/>
          </a:xfrm>
          <a:prstGeom prst="rect">
            <a:avLst/>
          </a:prstGeom>
        </p:spPr>
      </p:pic>
      <p:pic>
        <p:nvPicPr>
          <p:cNvPr id="8" name="Obraz 8" descr="Obraz zawierający zewnętrzne, posąg, rzeźba, kamień&#10;&#10;Opis wygenerowany automatycznie">
            <a:extLst>
              <a:ext uri="{FF2B5EF4-FFF2-40B4-BE49-F238E27FC236}">
                <a16:creationId xmlns:a16="http://schemas.microsoft.com/office/drawing/2014/main" xmlns="" id="{9AEB3BEF-9814-E779-884E-D810E56399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6136" y="3708640"/>
            <a:ext cx="4425350" cy="31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4508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9B7FCC-5DA1-45F2-CE9D-E25A92FA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 descr="Obraz zawierający drzewo, zewnętrzne, roślina&#10;&#10;Opis wygenerowany automatycznie">
            <a:extLst>
              <a:ext uri="{FF2B5EF4-FFF2-40B4-BE49-F238E27FC236}">
                <a16:creationId xmlns:a16="http://schemas.microsoft.com/office/drawing/2014/main" xmlns="" id="{83768849-5F43-A4A6-6C4B-5505085C3A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71316" y="530010"/>
            <a:ext cx="4051898" cy="2988603"/>
          </a:xfrm>
        </p:spPr>
      </p:pic>
      <p:pic>
        <p:nvPicPr>
          <p:cNvPr id="6" name="Obraz 6" descr="Obraz zawierający tekst, niebo, zewnętrzne, droga&#10;&#10;Opis wygenerowany automatycznie">
            <a:extLst>
              <a:ext uri="{FF2B5EF4-FFF2-40B4-BE49-F238E27FC236}">
                <a16:creationId xmlns:a16="http://schemas.microsoft.com/office/drawing/2014/main" xmlns="" id="{4D470C73-48EF-4EFA-7224-F4B0CAD4BF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42189" y="4044550"/>
            <a:ext cx="5235674" cy="2808917"/>
          </a:xfrm>
        </p:spPr>
      </p:pic>
      <p:pic>
        <p:nvPicPr>
          <p:cNvPr id="7" name="Obraz 7" descr="Obraz zawierający budynek, wieża&#10;&#10;Opis wygenerowany automatycznie">
            <a:extLst>
              <a:ext uri="{FF2B5EF4-FFF2-40B4-BE49-F238E27FC236}">
                <a16:creationId xmlns:a16="http://schemas.microsoft.com/office/drawing/2014/main" xmlns="" id="{BE8279A4-CE51-8480-6CC9-3243518E7F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5985" y="-719"/>
            <a:ext cx="5359879" cy="4055852"/>
          </a:xfrm>
          <a:prstGeom prst="rect">
            <a:avLst/>
          </a:prstGeom>
        </p:spPr>
      </p:pic>
      <p:pic>
        <p:nvPicPr>
          <p:cNvPr id="8" name="Obraz 8" descr="Obraz zawierający zewnętrzne, łuk&#10;&#10;Opis wygenerowany automatycznie">
            <a:extLst>
              <a:ext uri="{FF2B5EF4-FFF2-40B4-BE49-F238E27FC236}">
                <a16:creationId xmlns:a16="http://schemas.microsoft.com/office/drawing/2014/main" xmlns="" id="{36CA0A29-4432-91BD-C531-AEA6D4CC34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4475" y="4039319"/>
            <a:ext cx="4454105" cy="2819399"/>
          </a:xfrm>
          <a:prstGeom prst="rect">
            <a:avLst/>
          </a:prstGeom>
        </p:spPr>
      </p:pic>
      <p:pic>
        <p:nvPicPr>
          <p:cNvPr id="9" name="Obraz 9" descr="Obraz zawierający trawa, drzewo, zewnętrzne, koń&#10;&#10;Opis wygenerowany automatycznie">
            <a:extLst>
              <a:ext uri="{FF2B5EF4-FFF2-40B4-BE49-F238E27FC236}">
                <a16:creationId xmlns:a16="http://schemas.microsoft.com/office/drawing/2014/main" xmlns="" id="{9EEA783B-97CE-942D-2799-07F66C6D1D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9500558" y="4185248"/>
            <a:ext cx="2766205" cy="2599426"/>
          </a:xfrm>
          <a:prstGeom prst="rect">
            <a:avLst/>
          </a:prstGeom>
        </p:spPr>
      </p:pic>
      <p:pic>
        <p:nvPicPr>
          <p:cNvPr id="10" name="Obraz 10" descr="Obraz zawierający ściana, wewnątrz, sufit, przejście&#10;&#10;Opis wygenerowany automatycznie">
            <a:extLst>
              <a:ext uri="{FF2B5EF4-FFF2-40B4-BE49-F238E27FC236}">
                <a16:creationId xmlns:a16="http://schemas.microsoft.com/office/drawing/2014/main" xmlns="" id="{D021478D-EBE1-B3F0-DFE1-F90CFAB46AD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177841" y="73324"/>
            <a:ext cx="4117674" cy="38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9918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63C853E-3842-4594-86A9-051FFAF4D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91CDC5-6B61-4116-B3B5-0FF42B6E6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5B08984-5BEB-422F-A364-2B41E6A516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8F413B1-54E0-4B16-92AB-1CC5C7D64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woda, niebo, zewnętrzne, łódź&#10;&#10;Opis wygenerowany automatycznie">
            <a:extLst>
              <a:ext uri="{FF2B5EF4-FFF2-40B4-BE49-F238E27FC236}">
                <a16:creationId xmlns:a16="http://schemas.microsoft.com/office/drawing/2014/main" xmlns="" id="{934DCB79-6621-B304-B464-3C21849DFF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5633E59-CFCD-4CB3-AB4B-F13B8BA43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383C67-23CD-400B-AB56-A1B6BB97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CHIEMSEE &amp; HERRENCHIEMSEE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FFB1710-F59A-4B72-91E4-53C2300B70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5182B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44138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6D4B37-CB1F-07A9-2A21-145D7078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66714004-F73D-EA9F-5F4E-789D33573E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61" y="-1953"/>
            <a:ext cx="3448321" cy="6856029"/>
          </a:xfrm>
        </p:spPr>
      </p:pic>
      <p:pic>
        <p:nvPicPr>
          <p:cNvPr id="6" name="Obraz 6" descr="Obraz zawierający trawa, zewnętrzne, niebo, dzień&#10;&#10;Opis wygenerowany automatycznie">
            <a:extLst>
              <a:ext uri="{FF2B5EF4-FFF2-40B4-BE49-F238E27FC236}">
                <a16:creationId xmlns:a16="http://schemas.microsoft.com/office/drawing/2014/main" xmlns="" id="{84EB1AAB-9DEE-E590-0693-4FA6D877D2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51510" y="4513"/>
            <a:ext cx="4516806" cy="3542161"/>
          </a:xfrm>
        </p:spPr>
      </p:pic>
      <p:pic>
        <p:nvPicPr>
          <p:cNvPr id="7" name="Obraz 7" descr="Obraz zawierający zewnętrzne, niebo, budynek, rzeźba&#10;&#10;Opis wygenerowany automatycznie">
            <a:extLst>
              <a:ext uri="{FF2B5EF4-FFF2-40B4-BE49-F238E27FC236}">
                <a16:creationId xmlns:a16="http://schemas.microsoft.com/office/drawing/2014/main" xmlns="" id="{B241A1AF-6E8C-57BE-211C-20F10F1349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9192" y="3550489"/>
            <a:ext cx="4525992" cy="3308230"/>
          </a:xfrm>
          <a:prstGeom prst="rect">
            <a:avLst/>
          </a:prstGeom>
        </p:spPr>
      </p:pic>
      <p:pic>
        <p:nvPicPr>
          <p:cNvPr id="8" name="Obraz 8" descr="Obraz zawierający zewnętrzne, droga, podróżowanie, dzień&#10;&#10;Opis wygenerowany automatycznie">
            <a:extLst>
              <a:ext uri="{FF2B5EF4-FFF2-40B4-BE49-F238E27FC236}">
                <a16:creationId xmlns:a16="http://schemas.microsoft.com/office/drawing/2014/main" xmlns="" id="{E8FEE3BD-0EF7-3510-85BC-576CB04A2F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6174" y="-719"/>
            <a:ext cx="4281577" cy="3552644"/>
          </a:xfrm>
          <a:prstGeom prst="rect">
            <a:avLst/>
          </a:prstGeom>
        </p:spPr>
      </p:pic>
      <p:pic>
        <p:nvPicPr>
          <p:cNvPr id="9" name="Obraz 9" descr="Obraz zawierający niebo, zewnętrzne, zachmurzenie, chmury&#10;&#10;Opis wygenerowany automatycznie">
            <a:extLst>
              <a:ext uri="{FF2B5EF4-FFF2-40B4-BE49-F238E27FC236}">
                <a16:creationId xmlns:a16="http://schemas.microsoft.com/office/drawing/2014/main" xmlns="" id="{6E2D8FB2-FB0A-CDFF-77F5-0A69C14EAC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6174" y="3550489"/>
            <a:ext cx="4382218" cy="33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21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02DA677-C58A-4FCE-A9A0-E66A42EBD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D85B319-9C30-4D92-B664-CA444ECD7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7573C1E-3785-43C9-A262-1DA9DF97F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885D4A50-6846-431E-A61E-5C6DC099CF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026C159-1350-973B-5FF8-208C45B35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 rot="5400000">
            <a:off x="-381793" y="381795"/>
            <a:ext cx="6858000" cy="6094409"/>
          </a:xfrm>
          <a:prstGeom prst="rect">
            <a:avLst/>
          </a:prstGeom>
        </p:spPr>
      </p:pic>
      <p:pic>
        <p:nvPicPr>
          <p:cNvPr id="6" name="Obraz 6" descr="Obraz zawierający wewnątrz, drewno, brudne&#10;&#10;Opis wygenerowany automatycznie">
            <a:extLst>
              <a:ext uri="{FF2B5EF4-FFF2-40B4-BE49-F238E27FC236}">
                <a16:creationId xmlns:a16="http://schemas.microsoft.com/office/drawing/2014/main" xmlns="" id="{BD8397E4-DB70-DE7C-65B6-9BC30755DC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D3356D18-B5E6-44B1-ADBC-7094E0DCC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E7A374D-06C5-4ECA-9F91-7183DD3D8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3127" y="2579935"/>
            <a:ext cx="4070579" cy="0"/>
          </a:xfrm>
          <a:prstGeom prst="line">
            <a:avLst/>
          </a:prstGeom>
          <a:ln w="31750">
            <a:solidFill>
              <a:srgbClr val="B3634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E03A1F-3232-5179-2B89-5FE542D4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>
                <a:solidFill>
                  <a:srgbClr val="FFFFFE"/>
                </a:solidFill>
              </a:rPr>
              <a:t>Czym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zajmuje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się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firma</a:t>
            </a:r>
            <a:r>
              <a:rPr lang="en-US" dirty="0">
                <a:solidFill>
                  <a:srgbClr val="FFFFFE"/>
                </a:solidFill>
              </a:rPr>
              <a:t>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19BCEF4B-A250-B541-0240-4290A6AF6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128" y="2723314"/>
            <a:ext cx="4070578" cy="2613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Przedsiębiorstwo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wyspecjalizowane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jest w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budowie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dachów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Pracownicy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firmy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pracują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na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konstrukcjach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budowlanych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małych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domów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oraz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dużych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n-lt"/>
                <a:cs typeface="+mn-lt"/>
              </a:rPr>
              <a:t>wieżowców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. </a:t>
            </a:r>
            <a:endParaRPr lang="pl-PL">
              <a:solidFill>
                <a:schemeClr val="bg1"/>
              </a:solidFill>
            </a:endParaRPr>
          </a:p>
          <a:p>
            <a:pPr marL="0">
              <a:buClr>
                <a:srgbClr val="B3634F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22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zewnętrzne&#10;&#10;Opis wygenerowany automatycznie">
            <a:extLst>
              <a:ext uri="{FF2B5EF4-FFF2-40B4-BE49-F238E27FC236}">
                <a16:creationId xmlns:a16="http://schemas.microsoft.com/office/drawing/2014/main" xmlns="" id="{38C6563F-8825-5E97-0E15-92051171F8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730" y="-1952"/>
            <a:ext cx="6078995" cy="6856028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ED3DE1DF-0E70-45CE-3DDE-F00BFA537C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742766" y="370396"/>
            <a:ext cx="6791625" cy="6118104"/>
          </a:xfrm>
        </p:spPr>
      </p:pic>
    </p:spTree>
    <p:extLst>
      <p:ext uri="{BB962C8B-B14F-4D97-AF65-F5344CB8AC3E}">
        <p14:creationId xmlns:p14="http://schemas.microsoft.com/office/powerpoint/2010/main" xmlns="" val="9518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7">
            <a:extLst>
              <a:ext uri="{FF2B5EF4-FFF2-40B4-BE49-F238E27FC236}">
                <a16:creationId xmlns:a16="http://schemas.microsoft.com/office/drawing/2014/main" xmlns="" id="{E02DA677-C58A-4FCE-A9A0-E66A42EBD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" name="Picture 29">
            <a:extLst>
              <a:ext uri="{FF2B5EF4-FFF2-40B4-BE49-F238E27FC236}">
                <a16:creationId xmlns:a16="http://schemas.microsoft.com/office/drawing/2014/main" xmlns="" id="{9D85B319-9C30-4D92-B664-CA444ECD7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31">
            <a:extLst>
              <a:ext uri="{FF2B5EF4-FFF2-40B4-BE49-F238E27FC236}">
                <a16:creationId xmlns:a16="http://schemas.microsoft.com/office/drawing/2014/main" xmlns="" id="{D7573C1E-3785-43C9-A262-1DA9DF97F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3">
            <a:extLst>
              <a:ext uri="{FF2B5EF4-FFF2-40B4-BE49-F238E27FC236}">
                <a16:creationId xmlns:a16="http://schemas.microsoft.com/office/drawing/2014/main" xmlns="" id="{885D4A50-6846-431E-A61E-5C6DC099CF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tekst, zewnętrzne, budynek, znak&#10;&#10;Opis wygenerowany automatycznie">
            <a:extLst>
              <a:ext uri="{FF2B5EF4-FFF2-40B4-BE49-F238E27FC236}">
                <a16:creationId xmlns:a16="http://schemas.microsoft.com/office/drawing/2014/main" xmlns="" id="{98FA6CA0-B033-0641-FD24-43B9A0BF8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6" name="Obraz 6" descr="Obraz zawierający wewnątrz, podłoże, sufit, kilka&#10;&#10;Opis wygenerowany automatycznie">
            <a:extLst>
              <a:ext uri="{FF2B5EF4-FFF2-40B4-BE49-F238E27FC236}">
                <a16:creationId xmlns:a16="http://schemas.microsoft.com/office/drawing/2014/main" xmlns="" id="{1A76C2FB-1625-283E-4D9E-22F976BEB2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44" name="Rectangle 35">
            <a:extLst>
              <a:ext uri="{FF2B5EF4-FFF2-40B4-BE49-F238E27FC236}">
                <a16:creationId xmlns:a16="http://schemas.microsoft.com/office/drawing/2014/main" xmlns="" id="{4601BC7F-5D04-4C67-AE04-D91F6E761C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8" y="2436735"/>
            <a:ext cx="12194875" cy="3772827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37">
            <a:extLst>
              <a:ext uri="{FF2B5EF4-FFF2-40B4-BE49-F238E27FC236}">
                <a16:creationId xmlns:a16="http://schemas.microsoft.com/office/drawing/2014/main" xmlns="" id="{8B403BE5-44D2-4755-9A90-06CCE50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06385" y="3666430"/>
            <a:ext cx="9599093" cy="0"/>
          </a:xfrm>
          <a:prstGeom prst="line">
            <a:avLst/>
          </a:prstGeom>
          <a:ln w="31750">
            <a:solidFill>
              <a:srgbClr val="6D92B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D98634-02EF-A593-E924-07AC1E6A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85" y="2617195"/>
            <a:ext cx="9599093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rgbClr val="FFFFFE"/>
                </a:solidFill>
              </a:rPr>
              <a:t>Czym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zajmowaliśmy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się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na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praktykach</a:t>
            </a:r>
            <a:r>
              <a:rPr lang="en-US" dirty="0">
                <a:solidFill>
                  <a:srgbClr val="FFFFFE"/>
                </a:solidFill>
              </a:rPr>
              <a:t>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2265119F-12F0-9CEF-623F-DA5A64FF4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6385" y="3828408"/>
            <a:ext cx="9599093" cy="214423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Clr>
                <a:srgbClr val="6D92BD"/>
              </a:buClr>
              <a:buNone/>
            </a:pPr>
            <a:r>
              <a:rPr lang="en-US" dirty="0" err="1">
                <a:solidFill>
                  <a:srgbClr val="FFFFFE"/>
                </a:solidFill>
              </a:rPr>
              <a:t>Naszym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głównym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zadaniem</a:t>
            </a:r>
            <a:r>
              <a:rPr lang="en-US" dirty="0">
                <a:solidFill>
                  <a:srgbClr val="FFFFFE"/>
                </a:solidFill>
              </a:rPr>
              <a:t> </a:t>
            </a:r>
            <a:r>
              <a:rPr lang="en-US" dirty="0" err="1">
                <a:solidFill>
                  <a:srgbClr val="FFFFFE"/>
                </a:solidFill>
              </a:rPr>
              <a:t>było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stworzenie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projektu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dotyczącego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magazynowania</a:t>
            </a:r>
            <a:r>
              <a:rPr lang="en-US" dirty="0">
                <a:solidFill>
                  <a:srgbClr val="FFFFFE"/>
                </a:solidFill>
              </a:rPr>
              <a:t>. Po </a:t>
            </a:r>
            <a:r>
              <a:rPr lang="en-US" dirty="0" err="1">
                <a:solidFill>
                  <a:srgbClr val="FFFFFE"/>
                </a:solidFill>
              </a:rPr>
              <a:t>pierwsze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musieliśmy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znaleźć</a:t>
            </a:r>
            <a:r>
              <a:rPr lang="en-US" dirty="0">
                <a:solidFill>
                  <a:srgbClr val="FFFFFE"/>
                </a:solidFill>
              </a:rPr>
              <a:t> </a:t>
            </a:r>
            <a:r>
              <a:rPr lang="en-US" dirty="0" err="1">
                <a:solidFill>
                  <a:srgbClr val="FFFFFE"/>
                </a:solidFill>
              </a:rPr>
              <a:t>ciekawe</a:t>
            </a:r>
            <a:r>
              <a:rPr lang="en-US" dirty="0">
                <a:solidFill>
                  <a:srgbClr val="FFFFFE"/>
                </a:solidFill>
              </a:rPr>
              <a:t> </a:t>
            </a:r>
            <a:r>
              <a:rPr lang="en-US" dirty="0" err="1">
                <a:solidFill>
                  <a:srgbClr val="FFFFFE"/>
                </a:solidFill>
              </a:rPr>
              <a:t>programy</a:t>
            </a:r>
            <a:r>
              <a:rPr lang="en-US" dirty="0">
                <a:solidFill>
                  <a:srgbClr val="FFFFFE"/>
                </a:solidFill>
              </a:rPr>
              <a:t> </a:t>
            </a:r>
            <a:r>
              <a:rPr lang="en-US" dirty="0" err="1">
                <a:solidFill>
                  <a:srgbClr val="FFFFFE"/>
                </a:solidFill>
              </a:rPr>
              <a:t>informatycze</a:t>
            </a:r>
            <a:r>
              <a:rPr lang="en-US" dirty="0">
                <a:solidFill>
                  <a:srgbClr val="FFFFFE"/>
                </a:solidFill>
              </a:rPr>
              <a:t>, </a:t>
            </a:r>
            <a:r>
              <a:rPr lang="en-US" dirty="0" err="1">
                <a:solidFill>
                  <a:srgbClr val="FFFFFE"/>
                </a:solidFill>
              </a:rPr>
              <a:t>które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będą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odpowiednie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dla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magaznu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firmu</a:t>
            </a:r>
            <a:r>
              <a:rPr lang="en-US" dirty="0">
                <a:solidFill>
                  <a:srgbClr val="FFFFFE"/>
                </a:solidFill>
              </a:rPr>
              <a:t>, </a:t>
            </a:r>
            <a:r>
              <a:rPr lang="en-US" dirty="0" err="1">
                <a:solidFill>
                  <a:srgbClr val="FFFFFE"/>
                </a:solidFill>
              </a:rPr>
              <a:t>Następnie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musieliśmy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dodać</a:t>
            </a:r>
            <a:r>
              <a:rPr lang="en-US" dirty="0">
                <a:solidFill>
                  <a:srgbClr val="FFFFFE"/>
                </a:solidFill>
              </a:rPr>
              <a:t> do </a:t>
            </a:r>
            <a:r>
              <a:rPr lang="en-US" dirty="0" err="1">
                <a:solidFill>
                  <a:srgbClr val="FFFFFE"/>
                </a:solidFill>
              </a:rPr>
              <a:t>programu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wszystkie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dane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dotyczące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asortymentów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sprzedawanych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przez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dostawców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współpracujących</a:t>
            </a:r>
            <a:r>
              <a:rPr lang="en-US" dirty="0">
                <a:solidFill>
                  <a:srgbClr val="FFFFFE"/>
                </a:solidFill>
              </a:rPr>
              <a:t> z </a:t>
            </a:r>
            <a:r>
              <a:rPr lang="en-US" dirty="0" err="1">
                <a:solidFill>
                  <a:srgbClr val="FFFFFE"/>
                </a:solidFill>
              </a:rPr>
              <a:t>firmą</a:t>
            </a:r>
            <a:r>
              <a:rPr lang="en-US" dirty="0">
                <a:solidFill>
                  <a:srgbClr val="FFFFFE"/>
                </a:solidFill>
              </a:rPr>
              <a:t>, </a:t>
            </a:r>
            <a:r>
              <a:rPr lang="en-US" dirty="0" err="1">
                <a:solidFill>
                  <a:srgbClr val="FFFFFE"/>
                </a:solidFill>
              </a:rPr>
              <a:t>takich</a:t>
            </a:r>
            <a:r>
              <a:rPr lang="en-US" dirty="0">
                <a:solidFill>
                  <a:srgbClr val="FFFFFE"/>
                </a:solidFill>
              </a:rPr>
              <a:t> jak Kraft </a:t>
            </a:r>
            <a:r>
              <a:rPr lang="en-US" dirty="0" err="1">
                <a:solidFill>
                  <a:srgbClr val="FFFFFE"/>
                </a:solidFill>
              </a:rPr>
              <a:t>czy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Sudmetall</a:t>
            </a:r>
            <a:r>
              <a:rPr lang="en-US" dirty="0">
                <a:solidFill>
                  <a:srgbClr val="FFFFFE"/>
                </a:solidFill>
              </a:rPr>
              <a:t>. </a:t>
            </a:r>
            <a:r>
              <a:rPr lang="en-US" dirty="0" err="1">
                <a:solidFill>
                  <a:srgbClr val="FFFFFE"/>
                </a:solidFill>
              </a:rPr>
              <a:t>Kolejnym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krokiem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było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zeskanowanie</a:t>
            </a:r>
            <a:r>
              <a:rPr lang="en-US" dirty="0">
                <a:solidFill>
                  <a:srgbClr val="FFFFFE"/>
                </a:solidFill>
              </a:rPr>
              <a:t> </a:t>
            </a:r>
            <a:r>
              <a:rPr lang="en-US" dirty="0" err="1">
                <a:solidFill>
                  <a:srgbClr val="FFFFFE"/>
                </a:solidFill>
              </a:rPr>
              <a:t>całego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asortymentu</a:t>
            </a:r>
            <a:r>
              <a:rPr lang="en-US" dirty="0">
                <a:solidFill>
                  <a:srgbClr val="FFFFFE"/>
                </a:solidFill>
              </a:rPr>
              <a:t>, a </a:t>
            </a:r>
            <a:r>
              <a:rPr lang="en-US" dirty="0" err="1">
                <a:solidFill>
                  <a:srgbClr val="FFFFFE"/>
                </a:solidFill>
              </a:rPr>
              <a:t>następnie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dodanie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obecnego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stanu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magazynwego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zapasów</a:t>
            </a:r>
            <a:r>
              <a:rPr lang="en-US" dirty="0">
                <a:solidFill>
                  <a:srgbClr val="FFFFFE"/>
                </a:solidFill>
              </a:rPr>
              <a:t>. </a:t>
            </a:r>
            <a:r>
              <a:rPr lang="en-US" dirty="0" err="1">
                <a:solidFill>
                  <a:srgbClr val="FFFFFE"/>
                </a:solidFill>
              </a:rPr>
              <a:t>Jeżeli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materiały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nie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posiadały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kodów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kreskowych</a:t>
            </a:r>
            <a:r>
              <a:rPr lang="en-US" dirty="0">
                <a:solidFill>
                  <a:srgbClr val="FFFFFE"/>
                </a:solidFill>
              </a:rPr>
              <a:t>, </a:t>
            </a:r>
            <a:r>
              <a:rPr lang="en-US" dirty="0" err="1">
                <a:solidFill>
                  <a:srgbClr val="FFFFFE"/>
                </a:solidFill>
              </a:rPr>
              <a:t>musieliśmy</a:t>
            </a:r>
            <a:r>
              <a:rPr lang="en-US" dirty="0">
                <a:solidFill>
                  <a:srgbClr val="FFFFFE"/>
                </a:solidFill>
              </a:rPr>
              <a:t> </a:t>
            </a:r>
            <a:r>
              <a:rPr lang="en-US" dirty="0" err="1">
                <a:solidFill>
                  <a:srgbClr val="FFFFFE"/>
                </a:solidFill>
              </a:rPr>
              <a:t>wydrukować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kody</a:t>
            </a:r>
            <a:r>
              <a:rPr lang="en-US" dirty="0">
                <a:solidFill>
                  <a:srgbClr val="FFFFFE"/>
                </a:solidFill>
              </a:rPr>
              <a:t> QR, a </a:t>
            </a:r>
            <a:r>
              <a:rPr lang="en-US" dirty="0" err="1">
                <a:solidFill>
                  <a:srgbClr val="FFFFFE"/>
                </a:solidFill>
              </a:rPr>
              <a:t>następnie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umieścić</a:t>
            </a:r>
            <a:r>
              <a:rPr lang="en-US" dirty="0">
                <a:solidFill>
                  <a:srgbClr val="FFFFFE"/>
                </a:solidFill>
              </a:rPr>
              <a:t> je </a:t>
            </a:r>
            <a:r>
              <a:rPr lang="en-US" dirty="0" err="1">
                <a:solidFill>
                  <a:srgbClr val="FFFFFE"/>
                </a:solidFill>
              </a:rPr>
              <a:t>przy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dirty="0" err="1">
                <a:solidFill>
                  <a:srgbClr val="FFFFFE"/>
                </a:solidFill>
              </a:rPr>
              <a:t>artykułach</a:t>
            </a:r>
            <a:r>
              <a:rPr lang="en-US" dirty="0">
                <a:solidFill>
                  <a:srgbClr val="FFFFFE"/>
                </a:solidFill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xmlns="" val="2785996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6738F172-08B9-4BA5-B753-7D93472C0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xmlns="" id="{C900681B-C4FD-40B3-B5BC-C33231614C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xmlns="" id="{FEAACD67-2FB5-4530-9B74-8D946F1CE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6182CDF8-94F3-6AC3-1850-3D4DD05084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19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55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wewnątrz, ściana, stół, biurko&#10;&#10;Opis wygenerowany automatycznie">
            <a:extLst>
              <a:ext uri="{FF2B5EF4-FFF2-40B4-BE49-F238E27FC236}">
                <a16:creationId xmlns:a16="http://schemas.microsoft.com/office/drawing/2014/main" xmlns="" id="{0C04BE64-AFF3-19B4-2C29-439978EA2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26737" r="9090" b="5079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4092ECB-D375-4A85-AD6E-85644D2A99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575387C-7B3E-BA1A-8173-1C71733F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526" y="3236470"/>
            <a:ext cx="6829044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r"/>
            <a:r>
              <a:rPr lang="en-US" sz="4400">
                <a:solidFill>
                  <a:srgbClr val="FFFFFE"/>
                </a:solidFill>
              </a:rPr>
              <a:t>SAUMWEBER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B6C1711D-6DAC-4FE1-B7B6-AC8A81B84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>
            <a:solidFill>
              <a:srgbClr val="5364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863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7C15370-16C4-FD43-8449-F3951DE9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zajmuje się firma?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053692C-23B5-8B3C-FA8C-997EA703D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200" dirty="0">
                <a:ea typeface="+mn-lt"/>
                <a:cs typeface="+mn-lt"/>
              </a:rPr>
              <a:t>Pracowałam w firmie </a:t>
            </a:r>
            <a:r>
              <a:rPr lang="pl-PL" sz="3200" dirty="0" err="1">
                <a:ea typeface="+mn-lt"/>
                <a:cs typeface="+mn-lt"/>
              </a:rPr>
              <a:t>Saumweber</a:t>
            </a:r>
            <a:r>
              <a:rPr lang="pl-PL" sz="3200" dirty="0">
                <a:ea typeface="+mn-lt"/>
                <a:cs typeface="+mn-lt"/>
              </a:rPr>
              <a:t>, która zajmuje się głównie produkcją masła i olejów oraz ich sprzedażą. </a:t>
            </a:r>
            <a:br>
              <a:rPr lang="pl-PL" sz="3200" dirty="0">
                <a:ea typeface="+mn-lt"/>
                <a:cs typeface="+mn-lt"/>
              </a:rPr>
            </a:br>
            <a:endParaRPr lang="pl-PL" sz="32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95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98D185-ED12-8FBE-3429-356BFDBB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zajmowałam się w firmie?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30547A-14C9-64CB-D226-19BDAF3BD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sz="2400" dirty="0">
                <a:ea typeface="+mn-lt"/>
                <a:cs typeface="+mn-lt"/>
              </a:rPr>
              <a:t>Praktycznie codziennie byłam na innym stanowisku, dla przykładu jednego dnia byłam w laboratorium, gdzie przeprowadzane są testy na produktach zanim trafią one na produkcję, natomiast innego dnia byłam w biurze, gdzie układałam zamówienia od klientów, które będą przechowywane na następne lata. </a:t>
            </a:r>
            <a:endParaRPr lang="pl-PL" dirty="0">
              <a:ea typeface="+mn-lt"/>
              <a:cs typeface="+mn-lt"/>
            </a:endParaRPr>
          </a:p>
          <a:p>
            <a:pPr>
              <a:buNone/>
            </a:pPr>
            <a:r>
              <a:rPr lang="pl-PL" sz="2400" dirty="0">
                <a:ea typeface="+mn-lt"/>
                <a:cs typeface="+mn-lt"/>
              </a:rPr>
              <a:t>Firma dała mi możliwość pracownia w różnych miejscach z czego się cieszę bo mogłam się więcej nauczyć .</a:t>
            </a:r>
            <a:endParaRPr lang="pl-PL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1390668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2</TotalTime>
  <Words>457</Words>
  <Application>Microsoft Office PowerPoint</Application>
  <PresentationFormat>Niestandardowy</PresentationFormat>
  <Paragraphs>49</Paragraphs>
  <Slides>29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Galeria</vt:lpstr>
      <vt:lpstr>Projekt ERASMUS+ </vt:lpstr>
      <vt:lpstr>Michael pesl gmbh</vt:lpstr>
      <vt:lpstr>Czym zajmuje się firma?</vt:lpstr>
      <vt:lpstr>Slajd 4</vt:lpstr>
      <vt:lpstr>Czym zajmowaliśmy się na praktykach?</vt:lpstr>
      <vt:lpstr>Slajd 6</vt:lpstr>
      <vt:lpstr>SAUMWEBER</vt:lpstr>
      <vt:lpstr>Czym zajmuje się firma?</vt:lpstr>
      <vt:lpstr>Czym zajmowałam się w firmie?</vt:lpstr>
      <vt:lpstr>Bernbacher</vt:lpstr>
      <vt:lpstr>Czym zajmuje się firma?</vt:lpstr>
      <vt:lpstr>Czym się zajmowaliśmy?</vt:lpstr>
      <vt:lpstr>Slajd 13</vt:lpstr>
      <vt:lpstr>Steelcase</vt:lpstr>
      <vt:lpstr>Czym zajmuje się firma?</vt:lpstr>
      <vt:lpstr>Czym zajmowałam się w pracy?</vt:lpstr>
      <vt:lpstr>BluePrint AG</vt:lpstr>
      <vt:lpstr>Czym zajmuje się firma?</vt:lpstr>
      <vt:lpstr>Czym się zajmowałam?</vt:lpstr>
      <vt:lpstr>Fink Gebäudetechnik GmbH &amp; Co. KG</vt:lpstr>
      <vt:lpstr>Czym się zajmowałem?</vt:lpstr>
      <vt:lpstr>Slajd 22</vt:lpstr>
      <vt:lpstr>MARIENPLATZ</vt:lpstr>
      <vt:lpstr>Slajd 24</vt:lpstr>
      <vt:lpstr>SALZBURG</vt:lpstr>
      <vt:lpstr>Slajd 26</vt:lpstr>
      <vt:lpstr>Slajd 27</vt:lpstr>
      <vt:lpstr>CHIEMSEE &amp; HERRENCHIEMSEE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DELL</cp:lastModifiedBy>
  <cp:revision>886</cp:revision>
  <dcterms:created xsi:type="dcterms:W3CDTF">2022-05-25T23:07:19Z</dcterms:created>
  <dcterms:modified xsi:type="dcterms:W3CDTF">2022-11-24T07:35:22Z</dcterms:modified>
</cp:coreProperties>
</file>