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erriweather"/>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erriweather-regular.fntdata"/><Relationship Id="rId14" Type="http://schemas.openxmlformats.org/officeDocument/2006/relationships/slide" Target="slides/slide9.xml"/><Relationship Id="rId17" Type="http://schemas.openxmlformats.org/officeDocument/2006/relationships/font" Target="fonts/Merriweather-italic.fntdata"/><Relationship Id="rId16"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29fc99413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29fc99413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9fc99413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29fc99413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29fc99413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29fc99413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29fc99413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29fc99413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29fc99413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29fc99413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29fc99413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29fc99413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9fc99413e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29fc99413e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29fc99413e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29fc99413e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l">
                <a:latin typeface="Merriweather"/>
                <a:ea typeface="Merriweather"/>
                <a:cs typeface="Merriweather"/>
                <a:sym typeface="Merriweather"/>
              </a:rPr>
              <a:t>London</a:t>
            </a:r>
            <a:endParaRPr>
              <a:latin typeface="Merriweather"/>
              <a:ea typeface="Merriweather"/>
              <a:cs typeface="Merriweather"/>
              <a:sym typeface="Merriweathe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47500" lnSpcReduction="20000"/>
          </a:bodyPr>
          <a:lstStyle/>
          <a:p>
            <a:pPr indent="0" lvl="0" marL="0" rtl="0" algn="ctr">
              <a:lnSpc>
                <a:spcPct val="115000"/>
              </a:lnSpc>
              <a:spcBef>
                <a:spcPts val="0"/>
              </a:spcBef>
              <a:spcAft>
                <a:spcPts val="0"/>
              </a:spcAft>
              <a:buNone/>
            </a:pPr>
            <a:r>
              <a:rPr lang="pl" sz="3431"/>
              <a:t>England's largest city</a:t>
            </a:r>
            <a:endParaRPr sz="3431"/>
          </a:p>
          <a:p>
            <a:pPr indent="0" lvl="0" marL="0" rtl="0" algn="l">
              <a:lnSpc>
                <a:spcPct val="115000"/>
              </a:lnSpc>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latin typeface="Merriweather"/>
                <a:ea typeface="Merriweather"/>
                <a:cs typeface="Merriweather"/>
                <a:sym typeface="Merriweather"/>
              </a:rPr>
              <a:t>London</a:t>
            </a:r>
            <a:endParaRPr>
              <a:latin typeface="Merriweather"/>
              <a:ea typeface="Merriweather"/>
              <a:cs typeface="Merriweather"/>
              <a:sym typeface="Merriweathe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latin typeface="Merriweather"/>
                <a:ea typeface="Merriweather"/>
                <a:cs typeface="Merriweather"/>
                <a:sym typeface="Merriweather"/>
              </a:rPr>
              <a:t>T</a:t>
            </a:r>
            <a:r>
              <a:rPr lang="pl">
                <a:latin typeface="Merriweather"/>
                <a:ea typeface="Merriweather"/>
                <a:cs typeface="Merriweather"/>
                <a:sym typeface="Merriweather"/>
              </a:rPr>
              <a:t>he capital and largest city of England and Great Britain, located in the south-eastern part of the country, on the River Thames. It is the third largest city in Europe, after Moscow and Istanbul, and at the same time one of the largest cities in the world, both in terms of the city itself and the entire agglomeration.</a:t>
            </a:r>
            <a:endParaRPr>
              <a:latin typeface="Merriweather"/>
              <a:ea typeface="Merriweather"/>
              <a:cs typeface="Merriweather"/>
              <a:sym typeface="Merriweather"/>
            </a:endParaRPr>
          </a:p>
          <a:p>
            <a:pPr indent="0" lvl="0" marL="0" rtl="0" algn="l">
              <a:spcBef>
                <a:spcPts val="0"/>
              </a:spcBef>
              <a:spcAft>
                <a:spcPts val="0"/>
              </a:spcAft>
              <a:buNone/>
            </a:pPr>
            <a:r>
              <a:t/>
            </a:r>
            <a:endParaRPr/>
          </a:p>
          <a:p>
            <a:pPr indent="0" lvl="0" marL="0" rtl="0" algn="l">
              <a:spcBef>
                <a:spcPts val="0"/>
              </a:spcBef>
              <a:spcAft>
                <a:spcPts val="1200"/>
              </a:spcAft>
              <a:buNone/>
            </a:pPr>
            <a:r>
              <a:t/>
            </a:r>
            <a:endParaRPr/>
          </a:p>
        </p:txBody>
      </p:sp>
      <p:pic>
        <p:nvPicPr>
          <p:cNvPr id="62" name="Google Shape;62;p14"/>
          <p:cNvPicPr preferRelativeResize="0"/>
          <p:nvPr/>
        </p:nvPicPr>
        <p:blipFill>
          <a:blip r:embed="rId3">
            <a:alphaModFix/>
          </a:blip>
          <a:stretch>
            <a:fillRect/>
          </a:stretch>
        </p:blipFill>
        <p:spPr>
          <a:xfrm>
            <a:off x="3476500" y="2571745"/>
            <a:ext cx="3596474" cy="239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pl">
                <a:latin typeface="Merriweather"/>
                <a:ea typeface="Merriweather"/>
                <a:cs typeface="Merriweather"/>
                <a:sym typeface="Merriweather"/>
              </a:rPr>
              <a:t>The clock tower and Big Ben</a:t>
            </a:r>
            <a:endParaRPr>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latin typeface="Merriweather"/>
                <a:ea typeface="Merriweather"/>
                <a:cs typeface="Merriweather"/>
                <a:sym typeface="Merriweather"/>
              </a:rPr>
              <a:t>One of the undisputed symbols of London is Big Ben - the largest clock in the city, located on a neo-gothic tower. Every quarter of an hour it strikes a characteristic melody. The bell weighing 13 tons has been in use since 1859.</a:t>
            </a:r>
            <a:endParaRPr>
              <a:latin typeface="Merriweather"/>
              <a:ea typeface="Merriweather"/>
              <a:cs typeface="Merriweather"/>
              <a:sym typeface="Merriweather"/>
            </a:endParaRPr>
          </a:p>
          <a:p>
            <a:pPr indent="0" lvl="0" marL="0" rtl="0" algn="l">
              <a:spcBef>
                <a:spcPts val="0"/>
              </a:spcBef>
              <a:spcAft>
                <a:spcPts val="1200"/>
              </a:spcAft>
              <a:buNone/>
            </a:pPr>
            <a:r>
              <a:t/>
            </a:r>
            <a:endParaRPr/>
          </a:p>
        </p:txBody>
      </p:sp>
      <p:pic>
        <p:nvPicPr>
          <p:cNvPr id="69" name="Google Shape;69;p15"/>
          <p:cNvPicPr preferRelativeResize="0"/>
          <p:nvPr/>
        </p:nvPicPr>
        <p:blipFill>
          <a:blip r:embed="rId3">
            <a:alphaModFix/>
          </a:blip>
          <a:stretch>
            <a:fillRect/>
          </a:stretch>
        </p:blipFill>
        <p:spPr>
          <a:xfrm>
            <a:off x="1173150" y="2227775"/>
            <a:ext cx="2759574" cy="2759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pl">
                <a:latin typeface="Merriweather"/>
                <a:ea typeface="Merriweather"/>
                <a:cs typeface="Merriweather"/>
                <a:sym typeface="Merriweather"/>
              </a:rPr>
              <a:t>Fake townhouses</a:t>
            </a:r>
            <a:endParaRPr>
              <a:latin typeface="Merriweather"/>
              <a:ea typeface="Merriweather"/>
              <a:cs typeface="Merriweather"/>
              <a:sym typeface="Merriweather"/>
            </a:endParaRPr>
          </a:p>
          <a:p>
            <a:pPr indent="0" lvl="0" marL="0" rtl="0" algn="l">
              <a:spcBef>
                <a:spcPts val="0"/>
              </a:spcBef>
              <a:spcAft>
                <a:spcPts val="0"/>
              </a:spcAft>
              <a:buNone/>
            </a:pPr>
            <a:r>
              <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latin typeface="Merriweather"/>
                <a:ea typeface="Merriweather"/>
                <a:cs typeface="Merriweather"/>
                <a:sym typeface="Merriweather"/>
              </a:rPr>
              <a:t>There are two fake tenement houses in London. At 23 and 24 Leinster Gardens, you can see seemingly ordinary buildings at first glance. When you come closer, you can see that they are just facades of houses built to hide the subway tracks in an open tunnel with animi. The façades were erected when the subway was laid out. They look exactly like the real tenement houses standing next to them.</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1200"/>
              </a:spcAft>
              <a:buNone/>
            </a:pPr>
            <a:r>
              <a:t/>
            </a:r>
            <a:endParaRPr/>
          </a:p>
        </p:txBody>
      </p:sp>
      <p:pic>
        <p:nvPicPr>
          <p:cNvPr id="76" name="Google Shape;76;p16"/>
          <p:cNvPicPr preferRelativeResize="0"/>
          <p:nvPr/>
        </p:nvPicPr>
        <p:blipFill>
          <a:blip r:embed="rId3">
            <a:alphaModFix/>
          </a:blip>
          <a:stretch>
            <a:fillRect/>
          </a:stretch>
        </p:blipFill>
        <p:spPr>
          <a:xfrm>
            <a:off x="5109825" y="2844050"/>
            <a:ext cx="1574650" cy="2187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pl">
                <a:latin typeface="Merriweather"/>
                <a:ea typeface="Merriweather"/>
                <a:cs typeface="Merriweather"/>
                <a:sym typeface="Merriweather"/>
              </a:rPr>
              <a:t>Tower of London - prison for wrongdoing</a:t>
            </a:r>
            <a:endParaRPr>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latin typeface="Merriweather"/>
                <a:ea typeface="Merriweather"/>
                <a:cs typeface="Merriweather"/>
                <a:sym typeface="Merriweather"/>
              </a:rPr>
              <a:t>Until 1625, the monarchs also used the Tower of London, a defensive residence erected in the 11th century by William the Conqueror. It went down in history mainly because of the dark stories that took place in it. The stronghold turned out to be a prison for Anne Boleyn, the second wife of King Henry VIII, as well as politicians Thomas Mora and Thomas Cromwell.</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pl">
                <a:latin typeface="Merriweather"/>
                <a:ea typeface="Merriweather"/>
                <a:cs typeface="Merriweather"/>
                <a:sym typeface="Merriweather"/>
              </a:rPr>
              <a:t>Red buses</a:t>
            </a:r>
            <a:endParaRPr>
              <a:latin typeface="Merriweather"/>
              <a:ea typeface="Merriweather"/>
              <a:cs typeface="Merriweather"/>
              <a:sym typeface="Merriweather"/>
            </a:endParaRPr>
          </a:p>
          <a:p>
            <a:pPr indent="0" lvl="0" marL="0" rtl="0" algn="l">
              <a:spcBef>
                <a:spcPts val="0"/>
              </a:spcBef>
              <a:spcAft>
                <a:spcPts val="0"/>
              </a:spcAft>
              <a:buNone/>
            </a:pPr>
            <a:r>
              <a:t/>
            </a:r>
            <a:endParaRPr/>
          </a:p>
        </p:txBody>
      </p:sp>
      <p:sp>
        <p:nvSpPr>
          <p:cNvPr id="88" name="Google Shape;88;p18"/>
          <p:cNvSpPr txBox="1"/>
          <p:nvPr>
            <p:ph idx="1" type="body"/>
          </p:nvPr>
        </p:nvSpPr>
        <p:spPr>
          <a:xfrm>
            <a:off x="311700" y="918250"/>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pl">
                <a:latin typeface="Merriweather"/>
                <a:ea typeface="Merriweather"/>
                <a:cs typeface="Merriweather"/>
                <a:sym typeface="Merriweather"/>
              </a:rPr>
              <a:t>One theory is that the first prototypes were painted red to conspicuously show drivers that they were experimental vehicles and should keep their distance. The second theory, more likely, concerned the uniformity of the color of urban vehicles. It happened in 1933, when several passenger transport companies merged into one body. The color is Pantone 485 C - the same shade of red is used by the British Royal Mail, the Kit Kat brand, the McDonald's fast food chain and the Russians for the production of state flags. Interestingly, most of the roofs of the buses are painted white to reflect the light on warm, sunny days, keeping the inside temperature slightly cooler.</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1200"/>
              </a:spcAft>
              <a:buNone/>
            </a:pPr>
            <a:r>
              <a:t/>
            </a:r>
            <a:endParaRPr/>
          </a:p>
        </p:txBody>
      </p:sp>
      <p:pic>
        <p:nvPicPr>
          <p:cNvPr id="89" name="Google Shape;89;p18"/>
          <p:cNvPicPr preferRelativeResize="0"/>
          <p:nvPr/>
        </p:nvPicPr>
        <p:blipFill>
          <a:blip r:embed="rId3">
            <a:alphaModFix/>
          </a:blip>
          <a:stretch>
            <a:fillRect/>
          </a:stretch>
        </p:blipFill>
        <p:spPr>
          <a:xfrm>
            <a:off x="2255625" y="3429650"/>
            <a:ext cx="2407800" cy="160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pl">
                <a:latin typeface="Merriweather"/>
                <a:ea typeface="Merriweather"/>
                <a:cs typeface="Merriweather"/>
                <a:sym typeface="Merriweather"/>
              </a:rPr>
              <a:t>London is actually a forest</a:t>
            </a:r>
            <a:endParaRPr>
              <a:latin typeface="Merriweather"/>
              <a:ea typeface="Merriweather"/>
              <a:cs typeface="Merriweather"/>
              <a:sym typeface="Merriweather"/>
            </a:endParaRPr>
          </a:p>
          <a:p>
            <a:pPr indent="0" lvl="0" marL="0" rtl="0" algn="l">
              <a:spcBef>
                <a:spcPts val="0"/>
              </a:spcBef>
              <a:spcAft>
                <a:spcPts val="0"/>
              </a:spcAft>
              <a:buNone/>
            </a:pPr>
            <a:r>
              <a:t/>
            </a:r>
            <a:endParaRPr/>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latin typeface="Merriweather"/>
                <a:ea typeface="Merriweather"/>
                <a:cs typeface="Merriweather"/>
                <a:sym typeface="Merriweather"/>
              </a:rPr>
              <a:t>London is an exceptionally green city. In addition to nearly 9 million people, there are also 8.3 million trees and millions of other plants on 600 square miles. The density of trees is so high that the UN defines London as a forest. The definition says that a forest is an area with 20% of its area covered by trees. In London it is 21%.</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1200"/>
              </a:spcAft>
              <a:buNone/>
            </a:pPr>
            <a:r>
              <a:t/>
            </a:r>
            <a:endParaRPr/>
          </a:p>
        </p:txBody>
      </p:sp>
      <p:pic>
        <p:nvPicPr>
          <p:cNvPr id="96" name="Google Shape;96;p19"/>
          <p:cNvPicPr preferRelativeResize="0"/>
          <p:nvPr/>
        </p:nvPicPr>
        <p:blipFill>
          <a:blip r:embed="rId3">
            <a:alphaModFix/>
          </a:blip>
          <a:stretch>
            <a:fillRect/>
          </a:stretch>
        </p:blipFill>
        <p:spPr>
          <a:xfrm>
            <a:off x="4714076" y="2571750"/>
            <a:ext cx="3359800" cy="2231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1522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pl">
                <a:latin typeface="Merriweather"/>
                <a:ea typeface="Merriweather"/>
                <a:cs typeface="Merriweather"/>
                <a:sym typeface="Merriweather"/>
              </a:rPr>
              <a:t>The requirement of the ravens in the Tower of London</a:t>
            </a:r>
            <a:endParaRPr>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
        <p:nvSpPr>
          <p:cNvPr id="102" name="Google Shape;102;p20"/>
          <p:cNvSpPr txBox="1"/>
          <p:nvPr>
            <p:ph idx="1" type="body"/>
          </p:nvPr>
        </p:nvSpPr>
        <p:spPr>
          <a:xfrm>
            <a:off x="311700" y="11720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latin typeface="Merriweather"/>
                <a:ea typeface="Merriweather"/>
                <a:cs typeface="Merriweather"/>
                <a:sym typeface="Merriweather"/>
              </a:rPr>
              <a:t>By decree of King Charles II, a minimum of six ravens must be present in the Tower of London at all times. According to the legend, "if the ravens of the Tower of London are lost or fly away, the Crown will fall and Britain with it." Eight ravens are kept in the tower for safety. The Crown Jewels of the Queen of England are also housed in the Tower. Among the 25,578 jewels is the 530 carat Cullinan diamond atop the Royal Scepter. Largest part (until 1985) of the largest diamond ever found.</a:t>
            </a:r>
            <a:endParaRPr>
              <a:latin typeface="Merriweather"/>
              <a:ea typeface="Merriweather"/>
              <a:cs typeface="Merriweather"/>
              <a:sym typeface="Merriweather"/>
            </a:endParaRPr>
          </a:p>
          <a:p>
            <a:pPr indent="0" lvl="0" marL="0" rtl="0" algn="l">
              <a:spcBef>
                <a:spcPts val="1200"/>
              </a:spcBef>
              <a:spcAft>
                <a:spcPts val="0"/>
              </a:spcAft>
              <a:buNone/>
            </a:pPr>
            <a:r>
              <a:t/>
            </a:r>
            <a:endParaRPr/>
          </a:p>
          <a:p>
            <a:pPr indent="0" lvl="0" marL="0" rtl="0" algn="l">
              <a:spcBef>
                <a:spcPts val="0"/>
              </a:spcBef>
              <a:spcAft>
                <a:spcPts val="1200"/>
              </a:spcAft>
              <a:buNone/>
            </a:pPr>
            <a:r>
              <a:t/>
            </a:r>
            <a:endParaRPr/>
          </a:p>
        </p:txBody>
      </p:sp>
      <p:pic>
        <p:nvPicPr>
          <p:cNvPr id="103" name="Google Shape;103;p20"/>
          <p:cNvPicPr preferRelativeResize="0"/>
          <p:nvPr/>
        </p:nvPicPr>
        <p:blipFill>
          <a:blip r:embed="rId3">
            <a:alphaModFix/>
          </a:blip>
          <a:stretch>
            <a:fillRect/>
          </a:stretch>
        </p:blipFill>
        <p:spPr>
          <a:xfrm>
            <a:off x="6280000" y="3185650"/>
            <a:ext cx="2472525" cy="1854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pl">
                <a:latin typeface="Merriweather"/>
                <a:ea typeface="Merriweather"/>
                <a:cs typeface="Merriweather"/>
                <a:sym typeface="Merriweather"/>
              </a:rPr>
              <a:t>Thank you for your attention</a:t>
            </a:r>
            <a:endParaRPr>
              <a:latin typeface="Merriweather"/>
              <a:ea typeface="Merriweather"/>
              <a:cs typeface="Merriweather"/>
              <a:sym typeface="Merriweather"/>
            </a:endParaRPr>
          </a:p>
          <a:p>
            <a:pPr indent="0" lvl="0" marL="0" rtl="0" algn="l">
              <a:spcBef>
                <a:spcPts val="0"/>
              </a:spcBef>
              <a:spcAft>
                <a:spcPts val="0"/>
              </a:spcAft>
              <a:buNone/>
            </a:pPr>
            <a:r>
              <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a:latin typeface="Merriweather"/>
                <a:ea typeface="Merriweather"/>
                <a:cs typeface="Merriweather"/>
                <a:sym typeface="Merriweather"/>
              </a:rPr>
              <a:t>Emilka Szpilarska</a:t>
            </a:r>
            <a:endParaRPr>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