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49820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789912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109728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49820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789912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49820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789912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109728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449820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789912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0" y="6334200"/>
            <a:ext cx="1218852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6334200"/>
            <a:ext cx="12191760" cy="6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85000"/>
              </a:lnSpc>
            </a:pPr>
            <a:r>
              <a:rPr b="0" lang="pl-PL" sz="8000" spc="-52" strike="noStrike">
                <a:solidFill>
                  <a:srgbClr val="262626"/>
                </a:solidFill>
                <a:latin typeface="Calibri Light"/>
              </a:rPr>
              <a:t>Kliknij, aby edytować styl</a:t>
            </a:r>
            <a:endParaRPr b="0" lang="en-US" sz="8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F742D0A-3D8C-470E-BC21-84D548ECD04E}" type="datetime">
              <a:rPr b="0" lang="pl-PL" sz="900" spc="-1" strike="noStrike">
                <a:solidFill>
                  <a:srgbClr val="ffffff"/>
                </a:solidFill>
                <a:latin typeface="Calibri"/>
              </a:rPr>
              <a:t>23-9-27</a:t>
            </a:fld>
            <a:endParaRPr b="0" lang="pl-PL" sz="9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AD43CD1-74CA-4623-B284-6EE8E5542D08}" type="slidenum">
              <a:rPr b="0" lang="pl-PL" sz="1050" spc="-1" strike="noStrike">
                <a:solidFill>
                  <a:srgbClr val="ffffff"/>
                </a:solidFill>
                <a:latin typeface="Calibri"/>
              </a:rPr>
              <a:t>&lt;numer&gt;</a:t>
            </a:fld>
            <a:endParaRPr b="0" lang="pl-PL" sz="1050" spc="-1" strike="noStrike">
              <a:latin typeface="Times New Roman"/>
            </a:endParaRPr>
          </a:p>
        </p:txBody>
      </p:sp>
      <p:sp>
        <p:nvSpPr>
          <p:cNvPr id="9" name="Line 10"/>
          <p:cNvSpPr/>
          <p:nvPr/>
        </p:nvSpPr>
        <p:spPr>
          <a:xfrm>
            <a:off x="1207440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Kliknij, aby edytować format tekstu konspektu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Calibri"/>
              </a:rPr>
              <a:t>Drugi poziom konspektu</a:t>
            </a:r>
            <a:endParaRPr b="0" lang="en-US" sz="1400" spc="-1" strike="noStrike">
              <a:solidFill>
                <a:srgbClr val="40404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404040"/>
                </a:solidFill>
                <a:latin typeface="Calibri"/>
              </a:rPr>
              <a:t>Trzeci poziom konspektu</a:t>
            </a:r>
            <a:endParaRPr b="0" lang="en-US" sz="1400" spc="-1" strike="noStrike">
              <a:solidFill>
                <a:srgbClr val="40404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Calibri"/>
              </a:rPr>
              <a:t>Czwarty poziom konspektu</a:t>
            </a:r>
            <a:endParaRPr b="0" lang="en-US" sz="1400" spc="-1" strike="noStrike">
              <a:solidFill>
                <a:srgbClr val="40404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Piąty poziom konspektu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Szósty poziom konspektu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Siódmy poziom konspektu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0" y="6334200"/>
            <a:ext cx="1218852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pl-PL" sz="4800" spc="-52" strike="noStrike">
                <a:solidFill>
                  <a:srgbClr val="404040"/>
                </a:solidFill>
                <a:latin typeface="Calibri Light"/>
              </a:rPr>
              <a:t>Kliknij, aby edytować styl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>
            <a:no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Kliknij, aby edytować style wzorca tekstu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lvl="1" marL="38412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alibri"/>
              <a:buChar char="◦"/>
            </a:pPr>
            <a:r>
              <a:rPr b="0" lang="pl-PL" sz="1800" spc="-1" strike="noStrike">
                <a:solidFill>
                  <a:srgbClr val="404040"/>
                </a:solidFill>
                <a:latin typeface="Calibri"/>
              </a:rPr>
              <a:t>Drugi poziom</a:t>
            </a:r>
            <a:endParaRPr b="0" lang="en-US" sz="1800" spc="-1" strike="noStrike">
              <a:solidFill>
                <a:srgbClr val="404040"/>
              </a:solidFill>
              <a:latin typeface="Calibri"/>
            </a:endParaRPr>
          </a:p>
          <a:p>
            <a:pPr lvl="2" marL="56700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alibri"/>
              <a:buChar char="◦"/>
            </a:pPr>
            <a:r>
              <a:rPr b="0" lang="pl-PL" sz="1400" spc="-1" strike="noStrike">
                <a:solidFill>
                  <a:srgbClr val="404040"/>
                </a:solidFill>
                <a:latin typeface="Calibri"/>
              </a:rPr>
              <a:t>Trzeci poziom</a:t>
            </a:r>
            <a:endParaRPr b="0" lang="en-US" sz="1400" spc="-1" strike="noStrike">
              <a:solidFill>
                <a:srgbClr val="404040"/>
              </a:solidFill>
              <a:latin typeface="Calibri"/>
            </a:endParaRPr>
          </a:p>
          <a:p>
            <a:pPr lvl="3" marL="74988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alibri"/>
              <a:buChar char="◦"/>
            </a:pPr>
            <a:r>
              <a:rPr b="0" lang="pl-PL" sz="1400" spc="-1" strike="noStrike">
                <a:solidFill>
                  <a:srgbClr val="404040"/>
                </a:solidFill>
                <a:latin typeface="Calibri"/>
              </a:rPr>
              <a:t>Czwarty poziom</a:t>
            </a:r>
            <a:endParaRPr b="0" lang="en-US" sz="1400" spc="-1" strike="noStrike">
              <a:solidFill>
                <a:srgbClr val="404040"/>
              </a:solidFill>
              <a:latin typeface="Calibri"/>
            </a:endParaRPr>
          </a:p>
          <a:p>
            <a:pPr lvl="4" marL="93276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1cade4"/>
              </a:buClr>
              <a:buFont typeface="Calibri"/>
              <a:buChar char="◦"/>
            </a:pPr>
            <a:r>
              <a:rPr b="0" lang="pl-PL" sz="1400" spc="-1" strike="noStrike">
                <a:solidFill>
                  <a:srgbClr val="404040"/>
                </a:solidFill>
                <a:latin typeface="Calibri"/>
              </a:rPr>
              <a:t>Piąty poziom</a:t>
            </a:r>
            <a:endParaRPr b="0" lang="en-US" sz="14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dt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D9682A3-99E1-48EA-BA6E-B007592E960D}" type="datetime">
              <a:rPr b="0" lang="pl-PL" sz="900" spc="-1" strike="noStrike">
                <a:solidFill>
                  <a:srgbClr val="ffffff"/>
                </a:solidFill>
                <a:latin typeface="Calibri"/>
              </a:rPr>
              <a:t>23-9-27</a:t>
            </a:fld>
            <a:endParaRPr b="0" lang="pl-PL" sz="900" spc="-1" strike="noStrike">
              <a:latin typeface="Times New Roman"/>
            </a:endParaRPr>
          </a:p>
        </p:txBody>
      </p:sp>
      <p:sp>
        <p:nvSpPr>
          <p:cNvPr id="53" name="PlaceHolder 7"/>
          <p:cNvSpPr>
            <a:spLocks noGrp="1"/>
          </p:cNvSpPr>
          <p:nvPr>
            <p:ph type="ftr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54" name="PlaceHolder 8"/>
          <p:cNvSpPr>
            <a:spLocks noGrp="1"/>
          </p:cNvSpPr>
          <p:nvPr>
            <p:ph type="sldNum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5703438-6943-40C7-8F10-DB260B553E18}" type="slidenum">
              <a:rPr b="0" lang="pl-PL" sz="1050" spc="-1" strike="noStrike">
                <a:solidFill>
                  <a:srgbClr val="ffffff"/>
                </a:solidFill>
                <a:latin typeface="Calibri"/>
              </a:rPr>
              <a:t>&lt;numer&gt;</a:t>
            </a:fld>
            <a:endParaRPr b="0" lang="pl-PL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://www.cke.gov.pl/" TargetMode="Externa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www.oke.waw.pl/files/oke_waw_499820230817%20E8%202024%20Informacja%20COMPL%20FIN.pdf.pdf" TargetMode="External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097280" y="758880"/>
            <a:ext cx="10058040" cy="3565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pl-PL" sz="8000" spc="-52" strike="noStrike">
                <a:solidFill>
                  <a:srgbClr val="262626"/>
                </a:solidFill>
                <a:latin typeface="Calibri Light"/>
              </a:rPr>
              <a:t>Informacje przed egzaminem ósmoklasisty</a:t>
            </a:r>
            <a:endParaRPr b="0" lang="en-US" sz="8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1100160" y="4455720"/>
            <a:ext cx="10058040" cy="11426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r>
              <a:rPr b="0" lang="pl-PL" sz="2400" spc="199" strike="noStrike" cap="all">
                <a:solidFill>
                  <a:srgbClr val="344068"/>
                </a:solidFill>
                <a:latin typeface="Calibri Light"/>
              </a:rPr>
              <a:t>Maj 2024r.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93" name="Obraz 4" descr=""/>
          <p:cNvPicPr/>
          <p:nvPr/>
        </p:nvPicPr>
        <p:blipFill>
          <a:blip r:embed="rId1"/>
          <a:srcRect l="0" t="2399" r="0" b="0"/>
          <a:stretch/>
        </p:blipFill>
        <p:spPr>
          <a:xfrm>
            <a:off x="9011880" y="315720"/>
            <a:ext cx="3059280" cy="2993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371600" y="685800"/>
            <a:ext cx="9600840" cy="898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1" lang="pl-PL" sz="4800" spc="-52" strike="noStrike">
                <a:solidFill>
                  <a:srgbClr val="404040"/>
                </a:solidFill>
                <a:latin typeface="Calibri Light"/>
              </a:rPr>
              <a:t>Dzień drugi – matematyka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3554640" y="1747080"/>
            <a:ext cx="50821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100 minut (przedłużenie do 150 minut)</a:t>
            </a:r>
            <a:endParaRPr b="0" lang="pl-PL" sz="2400" spc="-1" strike="noStrike">
              <a:latin typeface="Arial"/>
            </a:endParaRPr>
          </a:p>
        </p:txBody>
      </p:sp>
      <p:graphicFrame>
        <p:nvGraphicFramePr>
          <p:cNvPr id="123" name="Table 3"/>
          <p:cNvGraphicFramePr/>
          <p:nvPr/>
        </p:nvGraphicFramePr>
        <p:xfrm>
          <a:off x="1295280" y="3224880"/>
          <a:ext cx="9600840" cy="1696680"/>
        </p:xfrm>
        <a:graphic>
          <a:graphicData uri="http://schemas.openxmlformats.org/drawingml/2006/table">
            <a:tbl>
              <a:tblPr/>
              <a:tblGrid>
                <a:gridCol w="4800600"/>
                <a:gridCol w="4800600"/>
              </a:tblGrid>
              <a:tr h="10666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Termin główny</a:t>
                      </a:r>
                      <a:endParaRPr b="0" lang="pl-PL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15 maja 2024r. (środa) godz. 9:00</a:t>
                      </a:r>
                      <a:endParaRPr b="0" lang="pl-PL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cade4"/>
                    </a:solidFill>
                  </a:tcPr>
                </a:tc>
              </a:tr>
              <a:tr h="7016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 dodatkowy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2f4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 czerwca 2023r. (wtorek)</a:t>
                      </a:r>
                      <a:br/>
                      <a:r>
                        <a:rPr b="0" lang="pl-PL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godz. 9:00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2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371600" y="685800"/>
            <a:ext cx="9600840" cy="898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85000"/>
              </a:lnSpc>
            </a:pPr>
            <a:r>
              <a:rPr b="1" lang="pl-PL" sz="4800" spc="-52" strike="noStrike">
                <a:solidFill>
                  <a:srgbClr val="404040"/>
                </a:solidFill>
                <a:latin typeface="Calibri Light"/>
              </a:rPr>
              <a:t>Dzień trzeci – język obcy nowożytny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25" name="Table 2"/>
          <p:cNvGraphicFramePr/>
          <p:nvPr/>
        </p:nvGraphicFramePr>
        <p:xfrm>
          <a:off x="1295280" y="3224880"/>
          <a:ext cx="9600840" cy="1614600"/>
        </p:xfrm>
        <a:graphic>
          <a:graphicData uri="http://schemas.openxmlformats.org/drawingml/2006/table">
            <a:tbl>
              <a:tblPr/>
              <a:tblGrid>
                <a:gridCol w="4800600"/>
                <a:gridCol w="4800600"/>
              </a:tblGrid>
              <a:tr h="101376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Termin główny</a:t>
                      </a:r>
                      <a:endParaRPr b="0" lang="pl-PL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16 maja 2024r. (czwartek) godz. 9:00</a:t>
                      </a:r>
                      <a:endParaRPr b="0" lang="pl-PL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cade4"/>
                    </a:solidFill>
                  </a:tcPr>
                </a:tc>
              </a:tr>
              <a:tr h="600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 dodatkowy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2f4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 czerwca 2023r. (środa)</a:t>
                      </a:r>
                      <a:br/>
                      <a:r>
                        <a:rPr b="0" lang="pl-PL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godz. 9:00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2f4"/>
                    </a:solidFill>
                  </a:tcPr>
                </a:tc>
              </a:tr>
            </a:tbl>
          </a:graphicData>
        </a:graphic>
      </p:graphicFrame>
      <p:sp>
        <p:nvSpPr>
          <p:cNvPr id="126" name="CustomShape 3"/>
          <p:cNvSpPr/>
          <p:nvPr/>
        </p:nvSpPr>
        <p:spPr>
          <a:xfrm>
            <a:off x="2275200" y="1746360"/>
            <a:ext cx="7641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90 minut (przedłużenie do 135 minut)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976680" y="2234520"/>
            <a:ext cx="1089792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Uczeń (z wyjątkiem uchodźców z Ukrainy) może wybrać tylko ten język, którego uczy się w szkole w ramach obowiązkowych zajęć edukacyjnych.</a:t>
            </a:r>
            <a:endParaRPr b="0" lang="pl-PL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pl-PL" sz="4800" spc="-52" strike="noStrike">
                <a:solidFill>
                  <a:srgbClr val="404040"/>
                </a:solidFill>
                <a:latin typeface="Calibri Light"/>
              </a:rPr>
              <a:t>Czas egzaminu – dodatkowe informacje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1097280" y="2170800"/>
            <a:ext cx="10370520" cy="392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Do czasu trwania egzaminu ósmoklasisty z każdego przedmiotu nie wlicza się czasu przeznaczonego na sprawdzenie przez ucznia poprawności przeniesienia odpowiedzi: 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w przypadku egzaminu z języka polskiego i matematyki – na kartę odpowiedzi (5 minut) 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w przypadku egzaminu z języka obcego nowożytnego – na kartę rozwiązań zadań otwartych oraz na kartę odpowiedzi (10 minut).</a:t>
            </a: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pl-PL" sz="4800" spc="-52" strike="noStrike">
                <a:solidFill>
                  <a:srgbClr val="404040"/>
                </a:solidFill>
                <a:latin typeface="Calibri Light"/>
              </a:rPr>
              <a:t>Dwa systemy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1484640" y="4058280"/>
            <a:ext cx="3204360" cy="1932480"/>
          </a:xfrm>
          <a:prstGeom prst="rect">
            <a:avLst/>
          </a:prstGeom>
          <a:noFill/>
          <a:ln w="38160">
            <a:solidFill>
              <a:srgbClr val="0070c0"/>
            </a:solidFill>
            <a:round/>
          </a:ln>
        </p:spPr>
        <p:txBody>
          <a:bodyPr lIns="0" rIns="0">
            <a:noAutofit/>
          </a:bodyPr>
          <a:p>
            <a:pPr marL="91440" indent="-91080"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Login i hasło do: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- zapoznanie z ofertą szkół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- dokonanie wyboru szkoły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- oceny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1593720" y="1924560"/>
            <a:ext cx="2986560" cy="13996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ffffff"/>
                </a:solidFill>
                <a:latin typeface="Calibri"/>
              </a:rPr>
              <a:t>System rekrutacyjny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6450840" y="1924560"/>
            <a:ext cx="2986560" cy="13996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ffffff"/>
                </a:solidFill>
                <a:latin typeface="Calibri"/>
              </a:rPr>
              <a:t>Wyniki egzaminu</a:t>
            </a:r>
            <a:endParaRPr b="0" lang="pl-PL" sz="3200" spc="-1" strike="noStrike">
              <a:latin typeface="Arial"/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6570720" y="3936240"/>
            <a:ext cx="3204360" cy="1932480"/>
          </a:xfrm>
          <a:prstGeom prst="rect">
            <a:avLst/>
          </a:prstGeom>
          <a:noFill/>
          <a:ln w="3810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>
            <a:normAutofit/>
          </a:bodyPr>
          <a:p>
            <a:pPr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pl-PL" sz="2000" spc="-1" strike="noStrike">
              <a:latin typeface="Arial"/>
            </a:endParaRPr>
          </a:p>
          <a:p>
            <a:pPr marL="91440" indent="-91080"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Login i hasło do:</a:t>
            </a:r>
            <a:endParaRPr b="0" lang="pl-PL" sz="2000" spc="-1" strike="noStrike">
              <a:latin typeface="Arial"/>
            </a:endParaRPr>
          </a:p>
          <a:p>
            <a:pPr marL="91440" indent="-91080"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- wyników egzaminów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35" name="CustomShape 6"/>
          <p:cNvSpPr/>
          <p:nvPr/>
        </p:nvSpPr>
        <p:spPr>
          <a:xfrm>
            <a:off x="2947680" y="3057840"/>
            <a:ext cx="278280" cy="74196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7"/>
          <p:cNvSpPr/>
          <p:nvPr/>
        </p:nvSpPr>
        <p:spPr>
          <a:xfrm>
            <a:off x="7805160" y="3064320"/>
            <a:ext cx="278280" cy="74196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pl-PL" sz="4800" spc="-52" strike="noStrike">
                <a:solidFill>
                  <a:srgbClr val="404040"/>
                </a:solidFill>
                <a:latin typeface="Calibri Light"/>
              </a:rPr>
              <a:t>Ogłoszenie wyników egzaminu ósmoklasisty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38" name="Table 2"/>
          <p:cNvGraphicFramePr/>
          <p:nvPr/>
        </p:nvGraphicFramePr>
        <p:xfrm>
          <a:off x="1096920" y="1846440"/>
          <a:ext cx="10058040" cy="3548520"/>
        </p:xfrm>
        <a:graphic>
          <a:graphicData uri="http://schemas.openxmlformats.org/drawingml/2006/table">
            <a:tbl>
              <a:tblPr/>
              <a:tblGrid>
                <a:gridCol w="5029200"/>
                <a:gridCol w="5029200"/>
              </a:tblGrid>
              <a:tr h="1685160">
                <a:tc>
                  <a:txBody>
                    <a:bodyPr lIns="95760" rIns="957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 ogłoszenia wyników egzaminu ósmoklasisty, w tym termin </a:t>
                      </a:r>
                      <a:r>
                        <a:rPr b="1" lang="pl-PL" sz="1800" spc="-1" strike="noStrike" u="sng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przekazania wyników szkołom: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95760" marR="95760">
                    <a:lnT w="12240">
                      <a:solidFill>
                        <a:srgbClr val="1cade4"/>
                      </a:solidFill>
                    </a:lnT>
                    <a:lnB w="12240">
                      <a:solidFill>
                        <a:srgbClr val="1cade4"/>
                      </a:solidFill>
                    </a:lnB>
                    <a:noFill/>
                  </a:tcPr>
                </a:tc>
                <a:tc>
                  <a:txBody>
                    <a:bodyPr lIns="95760" rIns="957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 lipca 2024r.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95760" marR="95760">
                    <a:lnT w="12240">
                      <a:solidFill>
                        <a:srgbClr val="1cade4"/>
                      </a:solidFill>
                    </a:lnT>
                    <a:lnB w="12240">
                      <a:solidFill>
                        <a:srgbClr val="1cade4"/>
                      </a:solidFill>
                    </a:lnB>
                    <a:noFill/>
                  </a:tcPr>
                </a:tc>
              </a:tr>
              <a:tr h="1179720">
                <a:tc>
                  <a:txBody>
                    <a:bodyPr lIns="95760" rIns="957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 </a:t>
                      </a:r>
                      <a:r>
                        <a:rPr b="0" lang="pl-PL" sz="1800" spc="-1" strike="noStrike" u="sng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przekazania szkołom zaświadczeń </a:t>
                      </a: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 informacji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95760" marR="95760">
                    <a:lnT w="12240">
                      <a:solidFill>
                        <a:srgbClr val="1cade4"/>
                      </a:solidFill>
                    </a:lnT>
                    <a:lnB w="12240">
                      <a:solidFill>
                        <a:srgbClr val="1cade4"/>
                      </a:solidFill>
                    </a:lnB>
                    <a:solidFill>
                      <a:srgbClr val="1cade4">
                        <a:alpha val="20000"/>
                      </a:srgbClr>
                    </a:solidFill>
                  </a:tcPr>
                </a:tc>
                <a:tc>
                  <a:txBody>
                    <a:bodyPr lIns="95760" rIns="957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l-PL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 3 lipca 2024r. </a:t>
                      </a:r>
                      <a:r>
                        <a:rPr b="1" lang="pl-PL" sz="18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(?)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95760" marR="95760">
                    <a:lnT w="12240">
                      <a:solidFill>
                        <a:srgbClr val="1cade4"/>
                      </a:solidFill>
                    </a:lnT>
                    <a:lnB w="12240">
                      <a:solidFill>
                        <a:srgbClr val="1cade4"/>
                      </a:solidFill>
                    </a:lnB>
                    <a:solidFill>
                      <a:srgbClr val="1cade4">
                        <a:alpha val="20000"/>
                      </a:srgbClr>
                    </a:solidFill>
                  </a:tcPr>
                </a:tc>
              </a:tr>
              <a:tr h="683640">
                <a:tc>
                  <a:txBody>
                    <a:bodyPr lIns="95760" rIns="957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 </a:t>
                      </a:r>
                      <a:r>
                        <a:rPr b="0" lang="pl-PL" sz="1800" spc="-1" strike="noStrike" u="sng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wydania</a:t>
                      </a: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zdającym zaświadczeń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95760" marR="95760">
                    <a:lnT w="12240">
                      <a:solidFill>
                        <a:srgbClr val="1cade4"/>
                      </a:solidFill>
                    </a:lnT>
                    <a:lnB w="12240">
                      <a:solidFill>
                        <a:srgbClr val="1cade4"/>
                      </a:solidFill>
                    </a:lnB>
                    <a:noFill/>
                  </a:tcPr>
                </a:tc>
                <a:tc>
                  <a:txBody>
                    <a:bodyPr lIns="95760" rIns="957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 lipca 2024r. </a:t>
                      </a:r>
                      <a:r>
                        <a:rPr b="1" lang="pl-PL" sz="18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(?)</a:t>
                      </a:r>
                      <a:endParaRPr b="0" lang="pl-PL" sz="1800" spc="-1" strike="noStrike">
                        <a:latin typeface="Arial"/>
                      </a:endParaRPr>
                    </a:p>
                  </a:txBody>
                  <a:tcPr marL="95760" marR="95760">
                    <a:lnT w="12240">
                      <a:solidFill>
                        <a:srgbClr val="1cade4"/>
                      </a:solidFill>
                    </a:lnT>
                    <a:lnB w="12240">
                      <a:solidFill>
                        <a:srgbClr val="1cade4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pl-PL" sz="4800" spc="-52" strike="noStrike">
                <a:solidFill>
                  <a:srgbClr val="404040"/>
                </a:solidFill>
                <a:latin typeface="Calibri Light"/>
              </a:rPr>
              <a:t>Wykaz materiałów i przyborów pomocniczych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Każdy zdający </a:t>
            </a:r>
            <a:r>
              <a:rPr b="1" i="1" lang="pl-PL" sz="2000" spc="-1" strike="noStrike">
                <a:solidFill>
                  <a:srgbClr val="404040"/>
                </a:solidFill>
                <a:latin typeface="Calibri"/>
              </a:rPr>
              <a:t>powinien </a:t>
            </a: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mieć na egzaminie ósmoklasisty </a:t>
            </a:r>
            <a:r>
              <a:rPr b="1" lang="pl-PL" sz="2000" spc="-1" strike="noStrike" u="sng">
                <a:solidFill>
                  <a:srgbClr val="404040"/>
                </a:solidFill>
                <a:uFillTx/>
                <a:latin typeface="Calibri"/>
              </a:rPr>
              <a:t>z każdego przedmiotu </a:t>
            </a:r>
            <a:r>
              <a:rPr b="1" lang="pl-PL" sz="2000" spc="-1" strike="noStrike">
                <a:solidFill>
                  <a:srgbClr val="404040"/>
                </a:solidFill>
                <a:latin typeface="Calibri"/>
              </a:rPr>
              <a:t> długopis (lub pióro) z czarnym tuszem (czarnym atramentem) </a:t>
            </a: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przeznaczony do zapisywania rozwiązań.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Zalecamy zaopatrzyć się w dwie sztuki.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Dodatkowo na egzaminie z </a:t>
            </a:r>
            <a:r>
              <a:rPr b="1" lang="pl-PL" sz="2000" spc="-1" strike="noStrike">
                <a:solidFill>
                  <a:srgbClr val="404040"/>
                </a:solidFill>
                <a:latin typeface="Calibri"/>
              </a:rPr>
              <a:t>matematyki </a:t>
            </a: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każdy zdający </a:t>
            </a:r>
            <a:r>
              <a:rPr b="1" lang="pl-PL" sz="2000" spc="-1" strike="noStrike">
                <a:solidFill>
                  <a:srgbClr val="404040"/>
                </a:solidFill>
                <a:latin typeface="Calibri"/>
              </a:rPr>
              <a:t>powinien mieć linijkę</a:t>
            </a: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. Rysunki – jeśli trzeba je wykonać – zdający wykonuje długopisem.</a:t>
            </a:r>
            <a:r>
              <a:rPr b="1" lang="pl-PL" sz="2000" spc="-1" strike="noStrike">
                <a:solidFill>
                  <a:srgbClr val="c00000"/>
                </a:solidFill>
                <a:latin typeface="Calibri"/>
              </a:rPr>
              <a:t> Nie wykonuje rysunków ołówkiem.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Na salę egzaminacyjną uczeń może wnieść małą butelkę wody.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pl-PL" sz="4800" spc="-52" strike="noStrike">
                <a:solidFill>
                  <a:srgbClr val="404040"/>
                </a:solidFill>
                <a:latin typeface="Calibri Light"/>
              </a:rPr>
              <a:t>Organizacja egzaminu w SP2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rmAutofit/>
          </a:bodyPr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pl-PL" sz="2800" spc="-1" strike="noStrike">
                <a:solidFill>
                  <a:srgbClr val="404040"/>
                </a:solidFill>
                <a:latin typeface="Calibri"/>
              </a:rPr>
              <a:t>Każdy uczeń powinien mieć przy sobie ważną (podbitą) legitymację szkolną.</a:t>
            </a:r>
            <a:endParaRPr b="0" lang="en-US" sz="28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8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800" spc="-1" strike="noStrike">
                <a:solidFill>
                  <a:srgbClr val="404040"/>
                </a:solidFill>
                <a:latin typeface="Calibri"/>
              </a:rPr>
              <a:t>Dla uczniów przygotowane będzie miejsce, gdzie będą mogli zostawić niepotrzebne rzeczy.</a:t>
            </a:r>
            <a:endParaRPr b="0" lang="en-US" sz="28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pl-PL" sz="4800" spc="-52" strike="noStrike">
                <a:solidFill>
                  <a:srgbClr val="404040"/>
                </a:solidFill>
                <a:latin typeface="Calibri Light"/>
              </a:rPr>
              <a:t>Organizacja egzaminu w SP2 c.d.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1097280" y="1845720"/>
            <a:ext cx="10058040" cy="447624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rm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pl-PL" sz="2800" spc="-1" strike="noStrike" u="sng">
                <a:solidFill>
                  <a:srgbClr val="404040"/>
                </a:solidFill>
                <a:uFillTx/>
                <a:latin typeface="Calibri"/>
              </a:rPr>
              <a:t>! Do sali w której odbywa się egzamin nie wolno wnosić telefonów komórkowych ani innych sprzętów elektronicznych (smartwatch)!</a:t>
            </a:r>
            <a:endParaRPr b="0" lang="en-US" sz="28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8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800" spc="-1" strike="noStrike">
                <a:solidFill>
                  <a:srgbClr val="404040"/>
                </a:solidFill>
                <a:latin typeface="Calibri"/>
              </a:rPr>
              <a:t>Jeśli członek komisji zauważy, że uczeń wniósł na salę telefon komórkowy, egzamin może zostać przerwany i unieważniony – dla niego, jak i całej komisji.</a:t>
            </a:r>
            <a:endParaRPr b="0" lang="en-US" sz="28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br/>
            <a:r>
              <a:rPr b="0" lang="pl-PL" sz="1600" spc="-1" strike="noStrike">
                <a:solidFill>
                  <a:srgbClr val="404040"/>
                </a:solidFill>
                <a:latin typeface="Calibri"/>
              </a:rPr>
              <a:t>Uczeń będzie mógł zostawić (wyłączony) telefon w miejscu do tego wyznaczonym, jednak szkoła nie ponosi odpowiedzialności za pozostawione rzeczy), ponieważ…</a:t>
            </a:r>
            <a:endParaRPr b="0" lang="en-US" sz="16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pl-PL" sz="2800" spc="-1" strike="noStrike">
                <a:solidFill>
                  <a:srgbClr val="404040"/>
                </a:solidFill>
                <a:latin typeface="Calibri"/>
              </a:rPr>
              <a:t>Telefony komórkowe zalecamy zostawić w domu. ;) </a:t>
            </a:r>
            <a:endParaRPr b="0" lang="en-US" sz="28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8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pl-PL" sz="4800" spc="-52" strike="noStrike">
                <a:solidFill>
                  <a:srgbClr val="404040"/>
                </a:solidFill>
                <a:latin typeface="Calibri Light"/>
              </a:rPr>
              <a:t>Po egzaminie…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rm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800" spc="-1" strike="noStrike">
                <a:solidFill>
                  <a:srgbClr val="404040"/>
                </a:solidFill>
                <a:latin typeface="Calibri"/>
              </a:rPr>
              <a:t>Uczniowie, którzy wcześniej skończą swój egzamin prosimy o niezwłoczne opuszczenie terenu szkoły, aby nie zakłócać egzaminu uczniom, którzy nadal będą go pisać.</a:t>
            </a:r>
            <a:endParaRPr b="0" lang="en-US" sz="28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8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800" spc="-1" strike="noStrike">
                <a:solidFill>
                  <a:srgbClr val="404040"/>
                </a:solidFill>
                <a:latin typeface="Calibri"/>
              </a:rPr>
              <a:t>I zalecamy relaks </a:t>
            </a:r>
            <a:r>
              <a:rPr b="0" lang="pl-PL" sz="2800" spc="-1" strike="noStrike">
                <a:solidFill>
                  <a:srgbClr val="404040"/>
                </a:solidFill>
                <a:latin typeface="Wingdings"/>
              </a:rPr>
              <a:t></a:t>
            </a:r>
            <a:endParaRPr b="0" lang="en-US" sz="28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pl-PL" sz="4800" spc="-52" strike="noStrike">
                <a:solidFill>
                  <a:srgbClr val="404040"/>
                </a:solidFill>
                <a:latin typeface="Calibri Light"/>
              </a:rPr>
              <a:t>Będziemy trzymać kciuki!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8" name="Picture 2" descr="Zielony czterolistna koniczyna grafiki wektorowej | Wektory w domenie  publicznej"/>
          <p:cNvPicPr/>
          <p:nvPr/>
        </p:nvPicPr>
        <p:blipFill>
          <a:blip r:embed="rId1"/>
          <a:stretch/>
        </p:blipFill>
        <p:spPr>
          <a:xfrm>
            <a:off x="5140440" y="2695680"/>
            <a:ext cx="1971360" cy="232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735840" y="1972800"/>
            <a:ext cx="3353040" cy="2912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85000"/>
              </a:lnSpc>
            </a:pPr>
            <a:r>
              <a:rPr b="0" lang="pl-PL" sz="4800" spc="-52" strike="noStrike">
                <a:solidFill>
                  <a:srgbClr val="404040"/>
                </a:solidFill>
                <a:latin typeface="Calibri Light"/>
              </a:rPr>
              <a:t>Egzamin </a:t>
            </a:r>
            <a:br/>
            <a:r>
              <a:rPr b="0" lang="pl-PL" sz="4800" spc="-52" strike="noStrike">
                <a:solidFill>
                  <a:srgbClr val="404040"/>
                </a:solidFill>
                <a:latin typeface="Calibri Light"/>
              </a:rPr>
              <a:t>ósmoklasisty </a:t>
            </a:r>
            <a:br/>
            <a:r>
              <a:rPr b="0" lang="pl-PL" sz="4800" spc="-52" strike="noStrike">
                <a:solidFill>
                  <a:srgbClr val="404040"/>
                </a:solidFill>
                <a:latin typeface="Calibri Light"/>
              </a:rPr>
              <a:t>– akty prawne 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5079240" y="161280"/>
            <a:ext cx="4824360" cy="189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6" name="Obraz 20" descr=""/>
          <p:cNvPicPr/>
          <p:nvPr/>
        </p:nvPicPr>
        <p:blipFill>
          <a:blip r:embed="rId1"/>
          <a:stretch/>
        </p:blipFill>
        <p:spPr>
          <a:xfrm>
            <a:off x="4320720" y="0"/>
            <a:ext cx="786960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371600" y="32004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4000"/>
          </a:bodyPr>
          <a:p>
            <a:pPr>
              <a:lnSpc>
                <a:spcPct val="85000"/>
              </a:lnSpc>
            </a:pPr>
            <a:r>
              <a:rPr b="0" lang="pl-PL" sz="4800" spc="-52" strike="noStrike">
                <a:solidFill>
                  <a:srgbClr val="404040"/>
                </a:solidFill>
                <a:latin typeface="Calibri Light"/>
              </a:rPr>
              <a:t>Skąd nauczyciele, uczniowie i ich rodzice mogą czerpać informacje o egzaminie ósmoklasisty?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Ze strony internetowej CKE - (</a:t>
            </a:r>
            <a:r>
              <a:rPr b="0" lang="pl-PL" sz="2000" spc="-1" strike="noStrike" u="sng">
                <a:solidFill>
                  <a:srgbClr val="96de37"/>
                </a:solidFill>
                <a:uFillTx/>
                <a:latin typeface="Calibri"/>
                <a:hlinkClick r:id="rId1"/>
              </a:rPr>
              <a:t>www.cke.gov.pl</a:t>
            </a: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)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</a:tabLst>
            </a:pP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99" name="Obraz 4" descr=""/>
          <p:cNvPicPr/>
          <p:nvPr/>
        </p:nvPicPr>
        <p:blipFill>
          <a:blip r:embed="rId2"/>
          <a:stretch/>
        </p:blipFill>
        <p:spPr>
          <a:xfrm>
            <a:off x="1436760" y="2386080"/>
            <a:ext cx="6577920" cy="3343320"/>
          </a:xfrm>
          <a:prstGeom prst="rect">
            <a:avLst/>
          </a:prstGeom>
          <a:ln w="0">
            <a:noFill/>
          </a:ln>
        </p:spPr>
      </p:pic>
      <p:sp>
        <p:nvSpPr>
          <p:cNvPr id="100" name="CustomShape 3"/>
          <p:cNvSpPr/>
          <p:nvPr/>
        </p:nvSpPr>
        <p:spPr>
          <a:xfrm>
            <a:off x="8559720" y="5544360"/>
            <a:ext cx="33271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Oraz informatory przygotowane przez CKE</a:t>
            </a: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371600" y="32004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4000"/>
          </a:bodyPr>
          <a:p>
            <a:pPr>
              <a:lnSpc>
                <a:spcPct val="85000"/>
              </a:lnSpc>
            </a:pPr>
            <a:r>
              <a:rPr b="0" lang="pl-PL" sz="4800" spc="-52" strike="noStrike">
                <a:solidFill>
                  <a:srgbClr val="404040"/>
                </a:solidFill>
                <a:latin typeface="Calibri Light"/>
              </a:rPr>
              <a:t>Skąd nauczyciele, uczniowie i ich rodzice mogą czerpać informacje o egzaminie ósmoklasisty?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Ze strony internetowej OKE (www.oke.waw.pl) Materiały OKE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03" name="Obraz 5" descr=""/>
          <p:cNvPicPr/>
          <p:nvPr/>
        </p:nvPicPr>
        <p:blipFill>
          <a:blip r:embed="rId1"/>
          <a:stretch/>
        </p:blipFill>
        <p:spPr>
          <a:xfrm>
            <a:off x="1227960" y="2247840"/>
            <a:ext cx="6879600" cy="39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1371600" y="32004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4000"/>
          </a:bodyPr>
          <a:p>
            <a:pPr>
              <a:lnSpc>
                <a:spcPct val="85000"/>
              </a:lnSpc>
            </a:pPr>
            <a:r>
              <a:rPr b="0" lang="pl-PL" sz="4800" spc="-52" strike="noStrike">
                <a:solidFill>
                  <a:srgbClr val="404040"/>
                </a:solidFill>
                <a:latin typeface="Calibri Light"/>
              </a:rPr>
              <a:t>Skąd nauczyciele, uczniowie i ich rodzice mogą czerpać informacje o egzaminie ósmoklasisty?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383040" y="1899360"/>
            <a:ext cx="4059000" cy="40932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Strona internetowa naszej Szkoły </a:t>
            </a:r>
            <a:r>
              <a:rPr b="0" lang="pl-PL" sz="2000" spc="-1" strike="noStrike">
                <a:solidFill>
                  <a:srgbClr val="404040"/>
                </a:solidFill>
                <a:latin typeface="Wingdings"/>
              </a:rPr>
              <a:t>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06" name="Obraz 4" descr=""/>
          <p:cNvPicPr/>
          <p:nvPr/>
        </p:nvPicPr>
        <p:blipFill>
          <a:blip r:embed="rId1"/>
          <a:stretch/>
        </p:blipFill>
        <p:spPr>
          <a:xfrm>
            <a:off x="5156640" y="1845720"/>
            <a:ext cx="6948000" cy="4343760"/>
          </a:xfrm>
          <a:prstGeom prst="rect">
            <a:avLst/>
          </a:prstGeom>
          <a:ln w="0">
            <a:noFill/>
          </a:ln>
        </p:spPr>
      </p:pic>
      <p:sp>
        <p:nvSpPr>
          <p:cNvPr id="107" name="CustomShape 3"/>
          <p:cNvSpPr/>
          <p:nvPr/>
        </p:nvSpPr>
        <p:spPr>
          <a:xfrm>
            <a:off x="1097280" y="2295360"/>
            <a:ext cx="4179600" cy="366084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4"/>
          <p:cNvSpPr/>
          <p:nvPr/>
        </p:nvSpPr>
        <p:spPr>
          <a:xfrm>
            <a:off x="5277240" y="5763240"/>
            <a:ext cx="6710040" cy="36036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1097280" y="286560"/>
            <a:ext cx="10058040" cy="702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85000"/>
              </a:lnSpc>
            </a:pPr>
            <a:r>
              <a:rPr b="0" lang="pl-PL" sz="4800" spc="-52" strike="noStrike">
                <a:solidFill>
                  <a:srgbClr val="404040"/>
                </a:solidFill>
                <a:latin typeface="Calibri Light"/>
              </a:rPr>
              <a:t>Jak wyglądają arkusze?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11" name="Obraz 4" descr=""/>
          <p:cNvPicPr/>
          <p:nvPr/>
        </p:nvPicPr>
        <p:blipFill>
          <a:blip r:embed="rId1"/>
          <a:stretch/>
        </p:blipFill>
        <p:spPr>
          <a:xfrm>
            <a:off x="192960" y="1357920"/>
            <a:ext cx="3759120" cy="5308560"/>
          </a:xfrm>
          <a:prstGeom prst="rect">
            <a:avLst/>
          </a:prstGeom>
          <a:ln w="0">
            <a:noFill/>
          </a:ln>
        </p:spPr>
      </p:pic>
      <p:pic>
        <p:nvPicPr>
          <p:cNvPr id="112" name="Obraz 6" descr=""/>
          <p:cNvPicPr/>
          <p:nvPr/>
        </p:nvPicPr>
        <p:blipFill>
          <a:blip r:embed="rId2"/>
          <a:stretch/>
        </p:blipFill>
        <p:spPr>
          <a:xfrm>
            <a:off x="4246920" y="1408680"/>
            <a:ext cx="3759120" cy="5257800"/>
          </a:xfrm>
          <a:prstGeom prst="rect">
            <a:avLst/>
          </a:prstGeom>
          <a:ln w="0">
            <a:noFill/>
          </a:ln>
        </p:spPr>
      </p:pic>
      <p:pic>
        <p:nvPicPr>
          <p:cNvPr id="113" name="Obraz 8" descr=""/>
          <p:cNvPicPr/>
          <p:nvPr/>
        </p:nvPicPr>
        <p:blipFill>
          <a:blip r:embed="rId3"/>
          <a:stretch/>
        </p:blipFill>
        <p:spPr>
          <a:xfrm>
            <a:off x="8239680" y="1380240"/>
            <a:ext cx="3752640" cy="526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pl-PL" sz="4800" spc="-52" strike="noStrike">
                <a:solidFill>
                  <a:srgbClr val="404040"/>
                </a:solidFill>
                <a:latin typeface="Calibri Light"/>
              </a:rPr>
              <a:t>Skrót kalendarza określonego w aktach prawnych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952560" y="1809720"/>
            <a:ext cx="10686600" cy="455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>
            <a:norm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Należy poinformować rodziców o następujących terminach: </a:t>
            </a:r>
            <a:endParaRPr b="0" lang="pl-PL" sz="2000" spc="-1" strike="noStrike">
              <a:latin typeface="Arial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1) </a:t>
            </a:r>
            <a:r>
              <a:rPr b="1" lang="pl-PL" sz="2000" spc="-1" strike="noStrike">
                <a:solidFill>
                  <a:srgbClr val="404040"/>
                </a:solidFill>
                <a:latin typeface="Calibri"/>
              </a:rPr>
              <a:t>do 2 października 2023 r. </a:t>
            </a: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– złożenie deklaracji wskazującej język obcy nowożytny, z którego uczeń przystąpi do egzaminu ósmoklasisty, (b) informującej o zamiarze przystąpienia do egzaminu ósmoklasisty z matematyki w języku danej mniejszości narodowej, mniejszości etnicznej lub w języku regionalnym </a:t>
            </a:r>
            <a:endParaRPr b="0" lang="pl-PL" sz="2000" spc="-1" strike="noStrike">
              <a:latin typeface="Arial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2) </a:t>
            </a:r>
            <a:r>
              <a:rPr b="1" lang="pl-PL" sz="2000" spc="-1" strike="noStrike">
                <a:solidFill>
                  <a:srgbClr val="404040"/>
                </a:solidFill>
                <a:latin typeface="Calibri"/>
              </a:rPr>
              <a:t>do 16 października 2023 r. </a:t>
            </a: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– przedłożenie dyrektorowi szkoły zaświadczenia </a:t>
            </a:r>
            <a:r>
              <a:rPr b="0" lang="pl-PL" sz="2000" spc="-1" strike="noStrike" u="sng">
                <a:solidFill>
                  <a:srgbClr val="404040"/>
                </a:solidFill>
                <a:uFillTx/>
                <a:latin typeface="Calibri"/>
              </a:rPr>
              <a:t>o stanie zdrowia ucznia </a:t>
            </a: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lub opinii poradni psychologiczno-pedagogicznej o specyficznych trudnościach w uczeniu się </a:t>
            </a:r>
            <a:endParaRPr b="0" lang="pl-PL" sz="2000" spc="-1" strike="noStrike">
              <a:latin typeface="Arial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3) </a:t>
            </a:r>
            <a:r>
              <a:rPr b="1" lang="pl-PL" sz="2000" spc="-1" strike="noStrike">
                <a:solidFill>
                  <a:srgbClr val="404040"/>
                </a:solidFill>
                <a:latin typeface="Calibri"/>
              </a:rPr>
              <a:t>do 24 listopada 2023 r. </a:t>
            </a: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– złożenie oświadczenia o korzystaniu albo niekorzystaniu ze wskazanych sposobów dostosowania warunków lub formy przeprowadzania egzaminu do potrzeb edukacyjnych i możliwości psychofizycznych zdających,</a:t>
            </a:r>
            <a:endParaRPr b="0" lang="pl-PL" sz="2000" spc="-1" strike="noStrike">
              <a:latin typeface="Arial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4) </a:t>
            </a:r>
            <a:r>
              <a:rPr b="1" lang="pl-PL" sz="2000" spc="-1" strike="noStrike">
                <a:solidFill>
                  <a:srgbClr val="404040"/>
                </a:solidFill>
                <a:latin typeface="Calibri"/>
              </a:rPr>
              <a:t>do 14 lutego 2024 r. </a:t>
            </a: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– złożenie pisemnej informacji o zmianie w deklaracjach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pl-PL" sz="4800" spc="-52" strike="noStrike">
                <a:solidFill>
                  <a:srgbClr val="404040"/>
                </a:solidFill>
                <a:latin typeface="Calibri Light"/>
              </a:rPr>
              <a:t>Dostosowania - egzamin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rm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Dyrektor szkoły lub upoważniony przez niego nauczyciel informuje na piśmie rodziców ucznia albo pełnoletniego ucznia o wskazanym przez radę pedagogiczną sposobie lub sposobach dostosowania warunków lub formy przeprowadzania egzaminu ósmoklasisty do jego potrzeb edukacyjnych i możliwości psychofizycznych, </a:t>
            </a:r>
            <a:r>
              <a:rPr b="1" lang="pl-PL" sz="2000" spc="-1" strike="noStrike">
                <a:solidFill>
                  <a:srgbClr val="404040"/>
                </a:solidFill>
                <a:latin typeface="Calibri"/>
              </a:rPr>
              <a:t>nie później niż do 21 listopada 2023 r. 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pl-PL" sz="2000" spc="-1" strike="noStrike">
                <a:solidFill>
                  <a:srgbClr val="404040"/>
                </a:solidFill>
                <a:latin typeface="Calibri"/>
              </a:rPr>
              <a:t>Rodzice ucznia podpisują oświadczenie o korzystaniu albo niekorzystaniu ze wskazanych sposobów dostosowania w terminie 3 dni roboczych od dnia otrzymania informacji, o której mowa w pkt 3.4.17., tj. </a:t>
            </a:r>
            <a:r>
              <a:rPr b="1" lang="pl-PL" sz="2000" spc="-1" strike="noStrike">
                <a:solidFill>
                  <a:srgbClr val="404040"/>
                </a:solidFill>
                <a:latin typeface="Calibri"/>
              </a:rPr>
              <a:t>nie później niż do 24 listopada 2023 r.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(załącznik 4b)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pl-PL" sz="2000" spc="-1" strike="noStrike" u="sng">
                <a:solidFill>
                  <a:srgbClr val="96de37"/>
                </a:solidFill>
                <a:uFillTx/>
                <a:latin typeface="Calibri"/>
                <a:hlinkClick r:id="rId1"/>
              </a:rPr>
              <a:t>https://www.oke.waw.pl/files/oke_waw_499820230817%20E8%202024%20Informacja%20COMPL%20FIN.pdf.pdf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371600" y="685800"/>
            <a:ext cx="9600840" cy="898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1" lang="pl-PL" sz="4800" spc="-52" strike="noStrike">
                <a:solidFill>
                  <a:srgbClr val="404040"/>
                </a:solidFill>
                <a:latin typeface="Calibri Light"/>
              </a:rPr>
              <a:t>Dzień pierwszy – język polski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3554640" y="1747080"/>
            <a:ext cx="50821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120 minut (przedłużenie do 180 minut)</a:t>
            </a:r>
            <a:endParaRPr b="0" lang="pl-PL" sz="2400" spc="-1" strike="noStrike">
              <a:latin typeface="Arial"/>
            </a:endParaRPr>
          </a:p>
        </p:txBody>
      </p:sp>
      <p:graphicFrame>
        <p:nvGraphicFramePr>
          <p:cNvPr id="120" name="Table 3"/>
          <p:cNvGraphicFramePr/>
          <p:nvPr/>
        </p:nvGraphicFramePr>
        <p:xfrm>
          <a:off x="1295280" y="3224880"/>
          <a:ext cx="9600840" cy="1696680"/>
        </p:xfrm>
        <a:graphic>
          <a:graphicData uri="http://schemas.openxmlformats.org/drawingml/2006/table">
            <a:tbl>
              <a:tblPr/>
              <a:tblGrid>
                <a:gridCol w="4800600"/>
                <a:gridCol w="4800600"/>
              </a:tblGrid>
              <a:tr h="10666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Termin główny</a:t>
                      </a:r>
                      <a:endParaRPr b="0" lang="pl-PL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14 maja 2024r. (wtorek) godz. 9:00</a:t>
                      </a:r>
                      <a:endParaRPr b="0" lang="pl-PL" sz="3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cade4"/>
                    </a:solidFill>
                  </a:tcPr>
                </a:tc>
              </a:tr>
              <a:tr h="7016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 dodatkowy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2f4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 czerwca 2023r. (poniedziałek)</a:t>
                      </a:r>
                      <a:br/>
                      <a:r>
                        <a:rPr b="0" lang="pl-PL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godz. 9:00</a:t>
                      </a:r>
                      <a:endParaRPr b="0" lang="pl-PL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2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216</TotalTime>
  <Application>LibreOffice/7.0.1.2$Windows_X86_64 LibreOffice_project/7cbcfc562f6eb6708b5ff7d7397325de9e764452</Application>
  <Words>861</Words>
  <Paragraphs>87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2022-11-22T16:37:54Z</dcterms:created>
  <dc:creator>Katarzyna G</dc:creator>
  <dc:description/>
  <dc:language>pl-PL</dc:language>
  <cp:lastModifiedBy/>
  <dcterms:modified xsi:type="dcterms:W3CDTF">2023-09-27T17:54:27Z</dcterms:modified>
  <cp:revision>7</cp:revision>
  <dc:subject/>
  <dc:title>Informacje przed egzaminem ósmoklasisty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