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46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175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685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4016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21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9046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3247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674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7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905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9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8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06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672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428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75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F8A9-5D56-47B1-847F-B8F25B5E03D9}" type="datetimeFigureOut">
              <a:rPr lang="sk-SK" smtClean="0"/>
              <a:t>1. 2. 2023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B96023-9DE3-4628-B34F-4210359D7F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01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C062E-74F2-4B62-A97C-A3C0882BE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324" y="648306"/>
            <a:ext cx="7766936" cy="1646302"/>
          </a:xfrm>
        </p:spPr>
        <p:txBody>
          <a:bodyPr/>
          <a:lstStyle/>
          <a:p>
            <a:pPr algn="ctr"/>
            <a:r>
              <a:rPr lang="sk-SK" sz="4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SI VYBRAŤ STREDNÚ ŠKOLU.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2AEC6-124C-4171-90E9-014A6DEFF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896" y="3107404"/>
            <a:ext cx="7766936" cy="2045167"/>
          </a:xfrm>
        </p:spPr>
        <p:txBody>
          <a:bodyPr>
            <a:noAutofit/>
          </a:bodyPr>
          <a:lstStyle/>
          <a:p>
            <a:pPr algn="ctr"/>
            <a:r>
              <a:rPr lang="sk-SK" sz="2400" dirty="0">
                <a:solidFill>
                  <a:srgbClr val="00B050"/>
                </a:solidFill>
              </a:rPr>
              <a:t>Rozhoduj sa sám za seba, uvedom si, že to, čo sa páči tvojim kamarátom a spolužiakom, nemusí byť pre  teba to vhodné</a:t>
            </a:r>
          </a:p>
        </p:txBody>
      </p:sp>
    </p:spTree>
    <p:extLst>
      <p:ext uri="{BB962C8B-B14F-4D97-AF65-F5344CB8AC3E}">
        <p14:creationId xmlns:p14="http://schemas.microsoft.com/office/powerpoint/2010/main" val="1444459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EC98D0-9AE6-4B5F-A6ED-03E5D3A27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0287"/>
            <a:ext cx="8596668" cy="5751076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>
                <a:solidFill>
                  <a:srgbClr val="00B050"/>
                </a:solidFill>
              </a:rPr>
              <a:t>Zaujímaj sa o uplatnenie vo svojej profesii na </a:t>
            </a:r>
            <a:r>
              <a:rPr lang="sk-SK" dirty="0" err="1">
                <a:solidFill>
                  <a:srgbClr val="00B050"/>
                </a:solidFill>
              </a:rPr>
              <a:t>UPSVaR</a:t>
            </a:r>
            <a:r>
              <a:rPr lang="sk-SK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Dni otvorených dverí </a:t>
            </a:r>
            <a:r>
              <a:rPr lang="sk-SK" dirty="0"/>
              <a:t>- môžeš sa dozvedieť: </a:t>
            </a:r>
          </a:p>
          <a:p>
            <a:pPr marL="0" indent="0">
              <a:buNone/>
            </a:pPr>
            <a:r>
              <a:rPr lang="sk-SK" dirty="0"/>
              <a:t>Aké má škola priestory a vybavenie </a:t>
            </a:r>
          </a:p>
          <a:p>
            <a:pPr marL="0" indent="0">
              <a:buNone/>
            </a:pPr>
            <a:r>
              <a:rPr lang="sk-SK" dirty="0"/>
              <a:t>Ktoré sú profilové predmety </a:t>
            </a:r>
          </a:p>
          <a:p>
            <a:pPr marL="0" indent="0">
              <a:buNone/>
            </a:pPr>
            <a:r>
              <a:rPr lang="sk-SK" dirty="0"/>
              <a:t>Aké jazyky sa učia na škole </a:t>
            </a:r>
          </a:p>
          <a:p>
            <a:pPr marL="0" indent="0">
              <a:buNone/>
            </a:pPr>
            <a:r>
              <a:rPr lang="sk-SK" dirty="0"/>
              <a:t>Aké záujmové aktivity podporuje </a:t>
            </a:r>
          </a:p>
          <a:p>
            <a:pPr marL="0" indent="0">
              <a:buNone/>
            </a:pPr>
            <a:r>
              <a:rPr lang="sk-SK" dirty="0"/>
              <a:t>Do akých projektov je zapojená </a:t>
            </a:r>
          </a:p>
          <a:p>
            <a:pPr marL="0" indent="0">
              <a:buNone/>
            </a:pPr>
            <a:r>
              <a:rPr lang="sk-SK" dirty="0"/>
              <a:t>Aké možnosti štúdia poskytuje </a:t>
            </a:r>
          </a:p>
          <a:p>
            <a:pPr marL="0" indent="0">
              <a:buNone/>
            </a:pPr>
            <a:r>
              <a:rPr lang="sk-SK" dirty="0"/>
              <a:t>Z čoho sa robia prijímacie skúšky </a:t>
            </a:r>
          </a:p>
          <a:p>
            <a:pPr marL="0" indent="0">
              <a:buNone/>
            </a:pPr>
            <a:r>
              <a:rPr lang="sk-SK" dirty="0"/>
              <a:t>Akí úspešní sú jej absolventi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Dni otvorených dverí na stredných školách prebiehajú v období od novembra do januára príslušného školského roka. Aktuálny dátum ti poskytne výchovný poradca na vašej škole. Jedenkrát vidieť je lepšie ako stokrát počuť.</a:t>
            </a:r>
          </a:p>
        </p:txBody>
      </p:sp>
    </p:spTree>
    <p:extLst>
      <p:ext uri="{BB962C8B-B14F-4D97-AF65-F5344CB8AC3E}">
        <p14:creationId xmlns:p14="http://schemas.microsoft.com/office/powerpoint/2010/main" val="46003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DAE56-36DB-4E4D-8600-8CE8DBB6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00B050"/>
                </a:solidFill>
              </a:rPr>
              <a:t>Skús si položiť niekoľko otázok: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256FBB8-FE91-4118-958E-187E04984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343"/>
            <a:ext cx="8596668" cy="5326743"/>
          </a:xfrm>
        </p:spPr>
        <p:txBody>
          <a:bodyPr numCol="2">
            <a:normAutofit/>
          </a:bodyPr>
          <a:lstStyle/>
          <a:p>
            <a:pPr>
              <a:lnSpc>
                <a:spcPct val="110000"/>
              </a:lnSpc>
            </a:pPr>
            <a:r>
              <a:rPr lang="sk-SK" dirty="0"/>
              <a:t>Aké mám schopnosti a predpoklady? </a:t>
            </a:r>
          </a:p>
          <a:p>
            <a:pPr>
              <a:lnSpc>
                <a:spcPct val="110000"/>
              </a:lnSpc>
            </a:pPr>
            <a:r>
              <a:rPr lang="sk-SK" dirty="0"/>
              <a:t>Čo ma baví? </a:t>
            </a:r>
          </a:p>
          <a:p>
            <a:pPr>
              <a:lnSpc>
                <a:spcPct val="110000"/>
              </a:lnSpc>
            </a:pPr>
            <a:r>
              <a:rPr lang="sk-SK" dirty="0"/>
              <a:t>Aký som osobnostný typ?</a:t>
            </a:r>
          </a:p>
          <a:p>
            <a:pPr>
              <a:lnSpc>
                <a:spcPct val="110000"/>
              </a:lnSpc>
            </a:pPr>
            <a:r>
              <a:rPr lang="sk-SK" dirty="0"/>
              <a:t>Čo hovorí realita? </a:t>
            </a:r>
          </a:p>
          <a:p>
            <a:pPr>
              <a:lnSpc>
                <a:spcPct val="110000"/>
              </a:lnSpc>
            </a:pPr>
            <a:r>
              <a:rPr lang="sk-SK" dirty="0"/>
              <a:t>Aký mám vzťah k učeniu? </a:t>
            </a:r>
          </a:p>
          <a:p>
            <a:pPr>
              <a:lnSpc>
                <a:spcPct val="110000"/>
              </a:lnSpc>
            </a:pPr>
            <a:r>
              <a:rPr lang="sk-SK" dirty="0"/>
              <a:t>Som študijný typ? </a:t>
            </a:r>
          </a:p>
          <a:p>
            <a:pPr>
              <a:lnSpc>
                <a:spcPct val="110000"/>
              </a:lnSpc>
            </a:pPr>
            <a:r>
              <a:rPr lang="sk-SK" dirty="0"/>
              <a:t>Ako mi ide učenie? </a:t>
            </a:r>
          </a:p>
          <a:p>
            <a:pPr>
              <a:lnSpc>
                <a:spcPct val="110000"/>
              </a:lnSpc>
            </a:pPr>
            <a:r>
              <a:rPr lang="sk-SK" dirty="0"/>
              <a:t>Aké mám známky? </a:t>
            </a:r>
          </a:p>
          <a:p>
            <a:r>
              <a:rPr lang="sk-SK" dirty="0"/>
              <a:t>Robím radšej niečo praktické alebo mám radšej knihy a vedomosti? </a:t>
            </a:r>
          </a:p>
          <a:p>
            <a:r>
              <a:rPr lang="sk-SK" dirty="0"/>
              <a:t>Akú úroveň kvalifikácie chcem dosiahnuť? </a:t>
            </a:r>
          </a:p>
          <a:p>
            <a:r>
              <a:rPr lang="sk-SK" dirty="0"/>
              <a:t>Ako ma vidia učitelia a rodičia? </a:t>
            </a:r>
          </a:p>
          <a:p>
            <a:r>
              <a:rPr lang="sk-SK" dirty="0"/>
              <a:t>Ako dlho sa budem pripravovať na povolanie ? Mám šancu dostať sa na školu? </a:t>
            </a:r>
          </a:p>
          <a:p>
            <a:r>
              <a:rPr lang="sk-SK" dirty="0"/>
              <a:t>Bude ma škola baviť? </a:t>
            </a:r>
          </a:p>
          <a:p>
            <a:r>
              <a:rPr lang="sk-SK" dirty="0"/>
              <a:t>Má škola perspektívu? </a:t>
            </a:r>
          </a:p>
          <a:p>
            <a:r>
              <a:rPr lang="sk-SK" dirty="0"/>
              <a:t>Mám šancu zvládnuť štúdium?</a:t>
            </a:r>
          </a:p>
          <a:p>
            <a:r>
              <a:rPr lang="sk-SK" dirty="0"/>
              <a:t>Ktoré sú profilové predmety? </a:t>
            </a:r>
          </a:p>
          <a:p>
            <a:r>
              <a:rPr lang="sk-SK" dirty="0"/>
              <a:t>Nemám s nimi problémy?</a:t>
            </a:r>
          </a:p>
          <a:p>
            <a:r>
              <a:rPr lang="sk-SK" dirty="0"/>
              <a:t>Bude štúdium finančne náročné? </a:t>
            </a:r>
          </a:p>
          <a:p>
            <a:r>
              <a:rPr lang="sk-SK" dirty="0"/>
              <a:t>Mám šance sa po škole uplatniť? </a:t>
            </a:r>
          </a:p>
          <a:p>
            <a:r>
              <a:rPr lang="sk-SK" dirty="0"/>
              <a:t>Chcem ísť po skončení SŠ na VŠ?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366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F72A93-F812-44E4-97EB-F23D79EEB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77371"/>
            <a:ext cx="8596668" cy="629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000" dirty="0">
                <a:solidFill>
                  <a:srgbClr val="00B050"/>
                </a:solidFill>
              </a:rPr>
              <a:t>Škola v mieste bydliska alebo internát? 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/>
                </a:solidFill>
              </a:rPr>
              <a:t>Výhody štúdia v mieste bydliska: </a:t>
            </a:r>
          </a:p>
          <a:p>
            <a:r>
              <a:rPr lang="sk-SK" dirty="0"/>
              <a:t>najväčšou výhodou sú nižšie finančné náklady na štúdium, nie sú poplatky za internát, celodennú stravu </a:t>
            </a:r>
          </a:p>
          <a:p>
            <a:r>
              <a:rPr lang="sk-SK" dirty="0"/>
              <a:t>máš istotu svojho rodinného zázemia </a:t>
            </a:r>
          </a:p>
          <a:p>
            <a:r>
              <a:rPr lang="sk-SK" dirty="0"/>
              <a:t>nemusíš sa prispôsobovať toľkým zmenám, máš stabilný okruh priateľov, známych a prostredia </a:t>
            </a:r>
          </a:p>
          <a:p>
            <a:r>
              <a:rPr lang="sk-SK" dirty="0"/>
              <a:t>môžeš venovať štúdiu toľko času, koľko potrebuješ a na tom mieste, ktoré ti vyhovuje </a:t>
            </a:r>
          </a:p>
          <a:p>
            <a:r>
              <a:rPr lang="sk-SK" dirty="0"/>
              <a:t>odbornú prax môžeš vykonávať v mieste svojho bydliska alebo v jeho okolí </a:t>
            </a:r>
          </a:p>
          <a:p>
            <a:pPr marL="0" indent="0">
              <a:buNone/>
            </a:pPr>
            <a:r>
              <a:rPr lang="sk-SK" b="1" dirty="0">
                <a:solidFill>
                  <a:schemeClr val="tx1"/>
                </a:solidFill>
              </a:rPr>
              <a:t>Výhody štúdia mimo bydliska:</a:t>
            </a:r>
          </a:p>
          <a:p>
            <a:pPr marL="0" indent="0">
              <a:buNone/>
            </a:pPr>
            <a:r>
              <a:rPr lang="sk-SK" dirty="0"/>
              <a:t>máš možnosť oveľa väčšieho výberu škôl a študijných odborov ako doma </a:t>
            </a:r>
          </a:p>
          <a:p>
            <a:pPr marL="0" indent="0">
              <a:buNone/>
            </a:pPr>
            <a:r>
              <a:rPr lang="sk-SK" dirty="0"/>
              <a:t>internát býva väčšinou blízko školy, takže nemusíš denne cestovať </a:t>
            </a:r>
          </a:p>
          <a:p>
            <a:pPr marL="0" indent="0">
              <a:buNone/>
            </a:pPr>
            <a:r>
              <a:rPr lang="sk-SK" dirty="0"/>
              <a:t>máš možnosť naučiť sa väčšej samostatnosti a zodpovednosti za seba </a:t>
            </a:r>
          </a:p>
          <a:p>
            <a:pPr marL="0" indent="0">
              <a:buNone/>
            </a:pPr>
            <a:r>
              <a:rPr lang="sk-SK" dirty="0"/>
              <a:t>získaš nové skúsenosti, nové obzory, nových priateľov,</a:t>
            </a:r>
          </a:p>
        </p:txBody>
      </p:sp>
    </p:spTree>
    <p:extLst>
      <p:ext uri="{BB962C8B-B14F-4D97-AF65-F5344CB8AC3E}">
        <p14:creationId xmlns:p14="http://schemas.microsoft.com/office/powerpoint/2010/main" val="367424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12AD9E9-F6D9-426D-9D78-7AB2F45A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43"/>
            <a:ext cx="8596668" cy="5896219"/>
          </a:xfrm>
        </p:spPr>
        <p:txBody>
          <a:bodyPr/>
          <a:lstStyle/>
          <a:p>
            <a:pPr marL="0" indent="0" algn="ctr">
              <a:buNone/>
            </a:pPr>
            <a:r>
              <a:rPr lang="sk-SK" sz="2400" dirty="0">
                <a:solidFill>
                  <a:srgbClr val="00B050"/>
                </a:solidFill>
              </a:rPr>
              <a:t>Štúdium na súkromnej alebo štátnej škole </a:t>
            </a:r>
          </a:p>
          <a:p>
            <a:r>
              <a:rPr lang="sk-SK" dirty="0"/>
              <a:t>vzdelávanie na súkromných školách je rovnocenné vzdelávaniu získanému na štátnych školách </a:t>
            </a:r>
          </a:p>
          <a:p>
            <a:r>
              <a:rPr lang="sk-SK" dirty="0"/>
              <a:t>vzdelávanie na súkromných školách sa poskytuje za úhradu – rodičia platia </a:t>
            </a:r>
          </a:p>
          <a:p>
            <a:r>
              <a:rPr lang="sk-SK" dirty="0"/>
              <a:t>školné súkromné školy môžu poskytnúť popri kvalitnom vzdelávaní aj alternatívny obsah výchovy a vzdelávania, nové metódy a formy súkromné </a:t>
            </a:r>
          </a:p>
          <a:p>
            <a:r>
              <a:rPr lang="sk-SK" dirty="0"/>
              <a:t>školy môžu pohotovejšie reagovať na potreby študentov, ako aj potreby pracovného trhu </a:t>
            </a:r>
          </a:p>
          <a:p>
            <a:r>
              <a:rPr lang="sk-SK" dirty="0"/>
              <a:t>ak je súkromná škola bližšie bydliska žiaka, môžu poplatky za cestovné, internát a stravu vo vzdialenejšej štátnej škole prevýšiť poplatok v súkromnej škole</a:t>
            </a:r>
          </a:p>
        </p:txBody>
      </p:sp>
    </p:spTree>
    <p:extLst>
      <p:ext uri="{BB962C8B-B14F-4D97-AF65-F5344CB8AC3E}">
        <p14:creationId xmlns:p14="http://schemas.microsoft.com/office/powerpoint/2010/main" val="1106546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FBF1AD-745C-4BB7-89D6-FB0DF2293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0571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OVPLYVŇUJE VÝBER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2CD84D-D79B-4E7D-9D9E-B641364A8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0171"/>
            <a:ext cx="8596668" cy="56678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Zdravotný stav </a:t>
            </a:r>
          </a:p>
          <a:p>
            <a:r>
              <a:rPr lang="sk-SK" dirty="0"/>
              <a:t>je obmedzením pre niektoré profesie – napr. alergie, epilepsia, astma, zrakové a telesné problémy, rôzne ďalšie v závislosti na zvolenom odbore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Osobnosť</a:t>
            </a:r>
          </a:p>
          <a:p>
            <a:r>
              <a:rPr lang="sk-SK" dirty="0"/>
              <a:t>záujmy, schopnosti, vlastnosti, životné ciele a ašpirácie... www.pppknm.sk - </a:t>
            </a:r>
            <a:r>
              <a:rPr lang="sk-SK" dirty="0">
                <a:solidFill>
                  <a:srgbClr val="00B050"/>
                </a:solidFill>
              </a:rPr>
              <a:t>Vyskúšaj</a:t>
            </a:r>
            <a:r>
              <a:rPr lang="sk-SK" dirty="0"/>
              <a:t> - Typológia osobnosti – </a:t>
            </a:r>
            <a:r>
              <a:rPr lang="sk-SK" dirty="0" err="1"/>
              <a:t>Semafór</a:t>
            </a:r>
            <a:r>
              <a:rPr lang="sk-SK" dirty="0"/>
              <a:t> - Dotazník hodnôt 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Prostredie</a:t>
            </a:r>
          </a:p>
          <a:p>
            <a:r>
              <a:rPr lang="sk-SK" dirty="0"/>
              <a:t> kde bude prevaha práce – v kancelárii, vonku, vo vnútri, vo výškach, pod zemou, prašnosť a hlučnosť prostredia, práce kolektívne, alebo individuálne, vo veľkom alebo malom kolektíve... 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Pracovné príležitosti </a:t>
            </a:r>
          </a:p>
          <a:p>
            <a:r>
              <a:rPr lang="sk-SK" dirty="0"/>
              <a:t>uplatniteľnosť absolventa na trhu práce, dochádzka za prácou, pracovná doba, mzdové </a:t>
            </a:r>
          </a:p>
          <a:p>
            <a:pPr marL="0" indent="0">
              <a:buNone/>
            </a:pPr>
            <a:r>
              <a:rPr lang="sk-SK" dirty="0">
                <a:solidFill>
                  <a:srgbClr val="00B050"/>
                </a:solidFill>
              </a:rPr>
              <a:t>Školský prospech </a:t>
            </a:r>
          </a:p>
          <a:p>
            <a:r>
              <a:rPr lang="sk-SK" dirty="0"/>
              <a:t>požiadavky školského prospechu vzhľadom na zvolenú strednú školu: dvoj – vyučenie, maturita, pomaturitné vzdelávanie, vysoká škola - známky na vysvedčení v profilových predmetoch i celkový prospech </a:t>
            </a:r>
          </a:p>
        </p:txBody>
      </p:sp>
    </p:spTree>
    <p:extLst>
      <p:ext uri="{BB962C8B-B14F-4D97-AF65-F5344CB8AC3E}">
        <p14:creationId xmlns:p14="http://schemas.microsoft.com/office/powerpoint/2010/main" val="183226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342A0-569D-4EFC-8586-5905915A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4" y="156238"/>
            <a:ext cx="8596668" cy="1320800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SEMAFÓR www.pppknm.sk  </a:t>
            </a:r>
            <a:br>
              <a:rPr lang="sk-SK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Vyskúšaj - </a:t>
            </a:r>
            <a:r>
              <a:rPr lang="sk-SK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Semafór</a:t>
            </a:r>
            <a:endParaRPr lang="sk-SK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511140-7468-4F33-8A7E-AD048857E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38"/>
            <a:ext cx="8596668" cy="5224723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Realistický typ </a:t>
            </a:r>
            <a:r>
              <a:rPr lang="sk-SK" dirty="0"/>
              <a:t>- Uprednostňuje praktické činnosti, ktoré vyžadujú fyzickú silu, zručnosť a motorickú koordináciu. Preferuje konkrétne úlohy, „tvrdšiu“ prácu. Je menej výrazný v komunikácii s ľuďmi. </a:t>
            </a:r>
          </a:p>
          <a:p>
            <a:r>
              <a:rPr lang="sk-SK" dirty="0"/>
              <a:t>Vhodné povolania: robotník, remeselník, operátor, tesár, farmár, vodič nákladného auta, letecký mechanik, výrobca športových potrieb, elektrikár, nástrojár, rušňovodič, inžinier a pod.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Intelektuálny typ - </a:t>
            </a:r>
            <a:r>
              <a:rPr lang="sk-SK" dirty="0"/>
              <a:t>Uprednostňuje riešenie teoretických úloh, ktoré vyžadujú premýšľanie. Preferuje hľadanie pravdy, usiluje sa rozumieť svetu a organizovať ho. Orientovaný skôr do seba ako navonok. </a:t>
            </a:r>
          </a:p>
          <a:p>
            <a:r>
              <a:rPr lang="sk-SK" dirty="0"/>
              <a:t>Vhodné povolania: matematik, chemik, fyzik, biológ, astronóm, antropológ, geológ, filozof, architekt, kybernetik, vydavateľ vedeckej literatúry a pod.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Sociálny typ - </a:t>
            </a:r>
            <a:r>
              <a:rPr lang="sk-SK" dirty="0"/>
              <a:t>Uprednostňuje sociálne, humanistické, náboženské hodnoty a citový prístup. Vyznačuje sa výrečnosťou, zodpovednosťou voči iným, schopnosťou pracovať s ľuďmi. Rád pomáha a poučuje. </a:t>
            </a:r>
          </a:p>
          <a:p>
            <a:r>
              <a:rPr lang="sk-SK" dirty="0"/>
              <a:t>Vhodné povolania: sociálny pracovník, zdravotná sestra, terapeut, poradca, učiteľ, psychológ, kňaz, kurátor, lekár, vedúci športového zariadenia a pod.</a:t>
            </a:r>
          </a:p>
        </p:txBody>
      </p:sp>
    </p:spTree>
    <p:extLst>
      <p:ext uri="{BB962C8B-B14F-4D97-AF65-F5344CB8AC3E}">
        <p14:creationId xmlns:p14="http://schemas.microsoft.com/office/powerpoint/2010/main" val="112501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19BEEA7-B55F-4E1D-B29A-1F7597226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305" y="653144"/>
            <a:ext cx="8596668" cy="5925248"/>
          </a:xfrm>
        </p:spPr>
        <p:txBody>
          <a:bodyPr/>
          <a:lstStyle/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Konvenčný typ - </a:t>
            </a:r>
            <a:r>
              <a:rPr lang="sk-SK" dirty="0"/>
              <a:t>Snaží sa plniť požiadavky organizácie, ktorá má jasne stanovené pravidlá a určené pozície. Orientuje sa na dosiahnutie istého miesta v danom systéme, na získanie postavenia. </a:t>
            </a:r>
          </a:p>
          <a:p>
            <a:r>
              <a:rPr lang="sk-SK" dirty="0"/>
              <a:t>Vhodné povolania: sekretárka, účtovník, pokladník, archivár, bankový úradník, pisárka, rozpočtár, skladník, revízor, policajt v službe finančnej polície, kriminalista, operátor, štatistik a pod.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Podnikateľský typ - </a:t>
            </a:r>
            <a:r>
              <a:rPr lang="sk-SK" dirty="0"/>
              <a:t>Presviedča, motivuje, ovplyvňuje, ovláda a vedie iných. Je orientovaný skôr navonok než do seba, presadzuje sa, má veľký záujem o moc, peniaze. Chce byť vodca. Je výrečný a útočný. </a:t>
            </a:r>
          </a:p>
          <a:p>
            <a:r>
              <a:rPr lang="sk-SK" dirty="0"/>
              <a:t>Vhodné povolania: predavač, poisťovací agent, </a:t>
            </a:r>
            <a:r>
              <a:rPr lang="sk-SK" dirty="0" err="1"/>
              <a:t>hoteliér</a:t>
            </a:r>
            <a:r>
              <a:rPr lang="sk-SK" dirty="0"/>
              <a:t>, obchodný zástupca, vedúci obchodného domu, manažér, právnik, riaditeľ banky, politik a pod.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Umelecký typ - </a:t>
            </a:r>
            <a:r>
              <a:rPr lang="sk-SK" dirty="0"/>
              <a:t>Je citlivý, tvorivý, spontánny, nechce sa dať spútať presne naplánovanou činnosťou. Vyznačuje sa neformálnosťou a menšou sebakontrolou. </a:t>
            </a:r>
          </a:p>
          <a:p>
            <a:r>
              <a:rPr lang="sk-SK" dirty="0"/>
              <a:t>Vhodné povolania: Herec, básnik, spevák, spisovateľ, komponista, režisér, návrhár, umelecký rezbár, hudobník, dirigent, tanečník, sochár, maliar, umelecký fotograf, žurnalista a pod. </a:t>
            </a:r>
          </a:p>
        </p:txBody>
      </p:sp>
    </p:spTree>
    <p:extLst>
      <p:ext uri="{BB962C8B-B14F-4D97-AF65-F5344CB8AC3E}">
        <p14:creationId xmlns:p14="http://schemas.microsoft.com/office/powerpoint/2010/main" val="365335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EA643-DA95-442B-B89A-E72CF06A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48" y="319314"/>
            <a:ext cx="8596668" cy="740229"/>
          </a:xfrm>
        </p:spPr>
        <p:txBody>
          <a:bodyPr/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KTO VÁM MÔŽE PORADIŤ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10F0A2-A44D-430E-977F-120DB0368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Výchovný poradca </a:t>
            </a:r>
          </a:p>
          <a:p>
            <a:r>
              <a:rPr lang="sk-SK" dirty="0"/>
              <a:t>Požiadaj o pomoc výchovného poradcu na vašej škole. </a:t>
            </a:r>
          </a:p>
          <a:p>
            <a:r>
              <a:rPr lang="sk-SK" dirty="0"/>
              <a:t>Je to učiteľ, ktorý má na starosti profesionálnu orientáciu žiakov. Má množstvo informácií a určite ti ich ochotne poskytne. </a:t>
            </a:r>
          </a:p>
          <a:p>
            <a:r>
              <a:rPr lang="sk-SK" dirty="0"/>
              <a:t>Má zoznam všetkých stredných škôl a učebných odborov na Slovensku, </a:t>
            </a:r>
          </a:p>
          <a:p>
            <a:r>
              <a:rPr lang="sk-SK" dirty="0"/>
              <a:t>Má údaje o počte prihlásených žiakov na daný odbor, o počte prijímaných žiakov, </a:t>
            </a:r>
          </a:p>
          <a:p>
            <a:r>
              <a:rPr lang="sk-SK" dirty="0"/>
              <a:t>Tvoje poradie medzi uchádzačmi na základe prospechu. </a:t>
            </a:r>
          </a:p>
          <a:p>
            <a:r>
              <a:rPr lang="sk-SK" dirty="0"/>
              <a:t>Poradí, na čo sa môžem pýtať počas Burzy stredných škôl? </a:t>
            </a:r>
          </a:p>
          <a:p>
            <a:pPr marL="0" indent="0">
              <a:buNone/>
            </a:pPr>
            <a:r>
              <a:rPr lang="sk-SK" dirty="0"/>
              <a:t>	- či je stredná škola, ktorú si si vybral , pre Teba vhodná. </a:t>
            </a:r>
          </a:p>
          <a:p>
            <a:pPr marL="0" indent="0">
              <a:buNone/>
            </a:pPr>
            <a:r>
              <a:rPr lang="sk-SK" dirty="0"/>
              <a:t>	- aké sú tvoje schopnosti pre zvolený typ štúdia. </a:t>
            </a:r>
          </a:p>
          <a:p>
            <a:pPr marL="0" indent="0">
              <a:buNone/>
            </a:pPr>
            <a:r>
              <a:rPr lang="sk-SK" dirty="0"/>
              <a:t>	- na ktorej strednej škole sa nachádza odbor, ktorý si si vybral. </a:t>
            </a:r>
          </a:p>
          <a:p>
            <a:pPr marL="0" indent="0">
              <a:buNone/>
            </a:pPr>
            <a:r>
              <a:rPr lang="sk-SK" dirty="0"/>
              <a:t>	- koľko rokov štúdia si vyžaduje profesia, ktorú si si vybral. </a:t>
            </a:r>
          </a:p>
          <a:p>
            <a:pPr marL="0" indent="0">
              <a:buNone/>
            </a:pPr>
            <a:r>
              <a:rPr lang="sk-SK" dirty="0"/>
              <a:t>	- ktorú strednú školu máš navštevovať, ak chceš pokračovať v štúdiu na vysokej 	škole. </a:t>
            </a:r>
          </a:p>
          <a:p>
            <a:pPr marL="0" indent="0">
              <a:buNone/>
            </a:pPr>
            <a:r>
              <a:rPr lang="sk-SK" dirty="0"/>
              <a:t>	- či môžeš študovať vybraný typ odboru, ak si žiak so zdravotným 				znevýhodnením. </a:t>
            </a:r>
          </a:p>
          <a:p>
            <a:pPr marL="0" indent="0">
              <a:buNone/>
            </a:pPr>
            <a:r>
              <a:rPr lang="sk-SK" dirty="0"/>
              <a:t>	- v prípade nerozhodnosti môžeš využiť individuálne poradenstvo v CPP</a:t>
            </a:r>
          </a:p>
        </p:txBody>
      </p:sp>
    </p:spTree>
    <p:extLst>
      <p:ext uri="{BB962C8B-B14F-4D97-AF65-F5344CB8AC3E}">
        <p14:creationId xmlns:p14="http://schemas.microsoft.com/office/powerpoint/2010/main" val="150700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44921B-0B4C-4974-9A7D-238853C0C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1059543"/>
            <a:ext cx="8596668" cy="5693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Rodičia</a:t>
            </a:r>
          </a:p>
          <a:p>
            <a:r>
              <a:rPr lang="sk-SK" dirty="0"/>
              <a:t>Majú oveľa viacej životných skúseností </a:t>
            </a:r>
          </a:p>
          <a:p>
            <a:r>
              <a:rPr lang="sk-SK" dirty="0"/>
              <a:t>Poznajú ťa odmalička a určite im záleží na tom, aby si bol v živote šťastný. </a:t>
            </a:r>
          </a:p>
          <a:p>
            <a:r>
              <a:rPr lang="sk-SK" dirty="0"/>
              <a:t>Otvorene sa s nimi porozprávaj a popros ich o radu.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Internet: </a:t>
            </a:r>
          </a:p>
          <a:p>
            <a:r>
              <a:rPr lang="sk-SK" dirty="0"/>
              <a:t>Pozri si stránky, venované </a:t>
            </a:r>
            <a:r>
              <a:rPr lang="sk-SK" dirty="0" err="1"/>
              <a:t>kariérovému</a:t>
            </a:r>
            <a:r>
              <a:rPr lang="sk-SK" dirty="0"/>
              <a:t> poradenstvu. Na niektorých z nich sa môžeš aj otestovať: www.istp.sk, www.studujem.sk, www.uips.sk, www.povolania.sk, www.profesia.sk, www.pppknm.sk, www.svs.edu.sk, www.stredneskoly.sk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50"/>
                </a:solidFill>
              </a:rPr>
              <a:t>CPP: </a:t>
            </a:r>
          </a:p>
          <a:p>
            <a:r>
              <a:rPr lang="sk-SK" dirty="0"/>
              <a:t>poskytujú bezplatnú konzultáciu, kde sa dozvieš viac o svojich možnostiach a schopnostiach. </a:t>
            </a:r>
          </a:p>
          <a:p>
            <a:pPr marL="0" indent="0" algn="ctr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826644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1309</Words>
  <Application>Microsoft Office PowerPoint</Application>
  <PresentationFormat>Širokouhlá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Fazeta</vt:lpstr>
      <vt:lpstr>AKO SI VYBRAŤ STREDNÚ ŠKOLU.</vt:lpstr>
      <vt:lpstr>Skús si položiť niekoľko otázok:</vt:lpstr>
      <vt:lpstr>Prezentácia programu PowerPoint</vt:lpstr>
      <vt:lpstr>Prezentácia programu PowerPoint</vt:lpstr>
      <vt:lpstr>ČO OVPLYVŇUJE VÝBER</vt:lpstr>
      <vt:lpstr>SEMAFÓR www.pppknm.sk   Vyskúšaj - Semafór</vt:lpstr>
      <vt:lpstr>Prezentácia programu PowerPoint</vt:lpstr>
      <vt:lpstr>KTO VÁM MÔŽE PORADIŤ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SI VYBRAŤ STREDNÚ ŠKOLU.</dc:title>
  <dc:creator>user</dc:creator>
  <cp:lastModifiedBy>user</cp:lastModifiedBy>
  <cp:revision>5</cp:revision>
  <dcterms:created xsi:type="dcterms:W3CDTF">2023-02-01T07:10:46Z</dcterms:created>
  <dcterms:modified xsi:type="dcterms:W3CDTF">2023-02-01T14:14:43Z</dcterms:modified>
</cp:coreProperties>
</file>