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media/image1.jpeg" ContentType="image/jpeg"/>
  <Override PartName="/ppt/media/image2.jpeg" ContentType="image/jpeg"/>
  <Override PartName="/ppt/media/image15.jpeg" ContentType="image/jpeg"/>
  <Override PartName="/ppt/media/image7.png" ContentType="image/png"/>
  <Override PartName="/ppt/media/image3.jpeg" ContentType="image/jpeg"/>
  <Override PartName="/ppt/media/image4.jpeg" ContentType="image/jpeg"/>
  <Override PartName="/ppt/media/image10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3.jpeg" ContentType="image/jpeg"/>
  <Override PartName="/ppt/media/image9.jpeg" ContentType="image/jpeg"/>
  <Override PartName="/ppt/media/image14.jpeg" ContentType="image/jpeg"/>
  <Override PartName="/ppt/media/image11.png" ContentType="image/png"/>
  <Override PartName="/ppt/media/image27.jpeg" ContentType="image/jpeg"/>
  <Override PartName="/ppt/media/image12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92E3F2-2B0F-4309-B187-30D3F4ED341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65682A-DD43-44A7-AB47-49788FFE89D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2F749E-72E6-4373-BDB0-D4CA1ED3447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69AEDF-E3D8-42F6-B227-A2A24F3D8DB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6B1FCC2-D482-4F33-877C-C4A6346D322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4F7FE74-BE2E-41D6-9499-92D70E6FB55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555C2DB-7F51-4E12-880F-BD70E7A1453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FCAB3CE-D281-40B2-8544-39AE6DF7E82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2512C97-A944-47B6-8332-9A3CB26CC49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042E296-219A-41F4-B21C-E5ADE248282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36E8554-E791-433B-BEC7-4FB6B5F060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D09FD65-1CB3-4900-A4AC-8008A961C8C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2FAF75D-E221-4D85-A6D5-2D7F16D8D0D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DBBDE9E-E556-4CC9-819A-17D03F60521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2C3F2CF-C9CB-41E9-BDFD-D942D873C57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C75DD7B-1C28-4709-AFDC-A143B8EBBDD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EA98538-533F-4012-A032-56872AE8581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156B9B-1A9D-4177-BAC3-3157BEB2494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A6D36E-2E85-497B-9BBD-7AC0C032E95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03E4AFE-C5E4-40F1-AD4E-E6A63C7EC35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822BAE-3857-473A-BCD2-F8ACC8AD536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495E66-F340-45E2-BD29-CD573356A7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ECA2B7B-A478-446F-9042-5130EF746E9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FF7049-C353-47FC-BC9E-2710842D4DD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Edytuj style wzorca tekstu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pl-PL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8A98A86-87FC-47F5-871F-CDC0BAA2E2D8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pl-PL" sz="1200" spc="-1" strike="noStrike">
                <a:solidFill>
                  <a:srgbClr val="8b8b8b"/>
                </a:solidFill>
                <a:latin typeface="Calibri"/>
              </a:rPr>
              <a:t>&lt;data/godzina&gt;</a:t>
            </a: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F64AF63-4498-4C98-9143-01B2F1FEAF84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317240" y="100800"/>
            <a:ext cx="8528400" cy="1589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4000"/>
          </a:bodyPr>
          <a:p>
            <a:pPr indent="0" algn="ctr">
              <a:lnSpc>
                <a:spcPct val="9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pl-PL" sz="4400" spc="-1" strike="noStrike">
                <a:solidFill>
                  <a:srgbClr val="002060"/>
                </a:solidFill>
                <a:latin typeface="Calibri Light"/>
              </a:rPr>
              <a:t>Agresja wśród dzieci</a:t>
            </a:r>
            <a:br>
              <a:rPr sz="4400"/>
            </a:br>
            <a:r>
              <a:rPr b="1" lang="pl-PL" sz="4400" spc="-1" strike="noStrike">
                <a:solidFill>
                  <a:srgbClr val="002060"/>
                </a:solidFill>
                <a:latin typeface="Calibri Light"/>
              </a:rPr>
              <a:t>- prezentacja (poradnik) dla rodziców</a:t>
            </a:r>
            <a:br>
              <a:rPr sz="4400"/>
            </a:br>
            <a:r>
              <a:rPr b="1" lang="pl-PL" sz="4400" spc="-1" strike="noStrike">
                <a:solidFill>
                  <a:srgbClr val="002060"/>
                </a:solidFill>
                <a:latin typeface="Calibri Light"/>
              </a:rPr>
              <a:t>- o czym powinni wiedzieć rodzice: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3" name="Picture 2" descr="Kurs &quot;Agresja dziecka&quot; i &quot;Agresja rodzica&quot; - Wydawnictwo Blog Ojciec"/>
          <p:cNvPicPr/>
          <p:nvPr/>
        </p:nvPicPr>
        <p:blipFill>
          <a:blip r:embed="rId1"/>
          <a:stretch/>
        </p:blipFill>
        <p:spPr>
          <a:xfrm>
            <a:off x="1557720" y="2085840"/>
            <a:ext cx="8287920" cy="4350960"/>
          </a:xfrm>
          <a:prstGeom prst="rect">
            <a:avLst/>
          </a:prstGeom>
          <a:ln w="0">
            <a:noFill/>
          </a:ln>
        </p:spPr>
      </p:pic>
    </p:spTree>
  </p:cSld>
  <p:transition spd="slow">
    <p:randomBar dir="vert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PPT - Agresja wśród dzieci prezentacja dla rodziców PowerPoint ..."/>
          <p:cNvPicPr/>
          <p:nvPr/>
        </p:nvPicPr>
        <p:blipFill>
          <a:blip r:embed="rId1"/>
          <a:stretch/>
        </p:blipFill>
        <p:spPr>
          <a:xfrm>
            <a:off x="2479320" y="761760"/>
            <a:ext cx="6278400" cy="470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Obraz 1" descr=""/>
          <p:cNvPicPr/>
          <p:nvPr/>
        </p:nvPicPr>
        <p:blipFill>
          <a:blip r:embed="rId1"/>
          <a:stretch/>
        </p:blipFill>
        <p:spPr>
          <a:xfrm>
            <a:off x="876960" y="495720"/>
            <a:ext cx="10437840" cy="586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Agresja prezentacja"/>
          <p:cNvPicPr/>
          <p:nvPr/>
        </p:nvPicPr>
        <p:blipFill>
          <a:blip r:embed="rId1"/>
          <a:stretch/>
        </p:blipFill>
        <p:spPr>
          <a:xfrm>
            <a:off x="1984320" y="599040"/>
            <a:ext cx="7896600" cy="592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/>
    </mc:Choice>
    <mc:Fallback>
      <p:transition spd="med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Agresja prezentacja"/>
          <p:cNvPicPr/>
          <p:nvPr/>
        </p:nvPicPr>
        <p:blipFill>
          <a:blip r:embed="rId1"/>
          <a:stretch/>
        </p:blipFill>
        <p:spPr>
          <a:xfrm>
            <a:off x="2351880" y="577080"/>
            <a:ext cx="7715880" cy="579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PPT - Agresja wśród dzieci prezentacja dla rodziców PowerPoint ..."/>
          <p:cNvPicPr/>
          <p:nvPr/>
        </p:nvPicPr>
        <p:blipFill>
          <a:blip r:embed="rId1"/>
          <a:stretch/>
        </p:blipFill>
        <p:spPr>
          <a:xfrm>
            <a:off x="2059920" y="688680"/>
            <a:ext cx="7125840" cy="534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PPT - Agresja wśród dzieci prezentacja dla rodziców PowerPoint ..."/>
          <p:cNvPicPr/>
          <p:nvPr/>
        </p:nvPicPr>
        <p:blipFill>
          <a:blip r:embed="rId1"/>
          <a:stretch/>
        </p:blipFill>
        <p:spPr>
          <a:xfrm>
            <a:off x="1850040" y="839520"/>
            <a:ext cx="7427880" cy="557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900"/>
    </mc:Choice>
    <mc:Fallback>
      <p:transition spd="med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Obraz 1" descr=""/>
          <p:cNvPicPr/>
          <p:nvPr/>
        </p:nvPicPr>
        <p:blipFill>
          <a:blip r:embed="rId1"/>
          <a:stretch/>
        </p:blipFill>
        <p:spPr>
          <a:xfrm>
            <a:off x="1591200" y="471960"/>
            <a:ext cx="8123040" cy="609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500">
        <p:checker dir="horz"/>
      </p:transition>
    </mc:Choice>
    <mc:Fallback>
      <p:transition spd="slow">
        <p:checker dir="horz"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       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pl-PL" sz="4800" spc="-1" strike="noStrike">
                <a:solidFill>
                  <a:srgbClr val="000000"/>
                </a:solidFill>
                <a:latin typeface="Calibri Light"/>
              </a:rPr>
              <a:t>Drogi Rodzicu: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Picture 2" descr="PPT - Agresja wśród dzieci prezentacja dla rodziców PowerPoint ..."/>
          <p:cNvPicPr/>
          <p:nvPr/>
        </p:nvPicPr>
        <p:blipFill>
          <a:blip r:embed="rId1"/>
          <a:stretch/>
        </p:blipFill>
        <p:spPr>
          <a:xfrm>
            <a:off x="3195000" y="1455120"/>
            <a:ext cx="6751080" cy="506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>
        <p14:prism isInverted="tru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agresja u dzieci"/>
          <p:cNvPicPr/>
          <p:nvPr/>
        </p:nvPicPr>
        <p:blipFill>
          <a:blip r:embed="rId1"/>
          <a:stretch/>
        </p:blipFill>
        <p:spPr>
          <a:xfrm>
            <a:off x="2403720" y="780840"/>
            <a:ext cx="6933960" cy="520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>
        <p14:prism isInverted="tru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425600" y="365040"/>
            <a:ext cx="7246080" cy="124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           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pl-PL" sz="4400" spc="-1" strike="noStrike">
                <a:solidFill>
                  <a:srgbClr val="ff0000"/>
                </a:solidFill>
                <a:latin typeface="Calibri Light"/>
              </a:rPr>
              <a:t>Niezwykle istotne </a:t>
            </a:r>
            <a:r>
              <a:rPr b="1" lang="pl-PL" sz="6000" spc="-1" strike="noStrike">
                <a:solidFill>
                  <a:srgbClr val="ff0000"/>
                </a:solidFill>
                <a:latin typeface="Wingdings"/>
              </a:rPr>
              <a:t></a:t>
            </a:r>
            <a:endParaRPr b="0" lang="pl-P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4" name="Picture 2" descr="PPT - Agresja wśród dzieci prezentacja dla rodziców PowerPoint ..."/>
          <p:cNvPicPr/>
          <p:nvPr/>
        </p:nvPicPr>
        <p:blipFill>
          <a:blip r:embed="rId1"/>
          <a:stretch/>
        </p:blipFill>
        <p:spPr>
          <a:xfrm>
            <a:off x="2555280" y="1412640"/>
            <a:ext cx="6598080" cy="4948560"/>
          </a:xfrm>
          <a:prstGeom prst="rect">
            <a:avLst/>
          </a:prstGeom>
          <a:ln w="0">
            <a:noFill/>
          </a:ln>
        </p:spPr>
      </p:pic>
    </p:spTree>
  </p:cSld>
  <p:transition spd="slow">
    <p:comb dir="horz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Godzina dla siebie - Fiszki Agresja Rodziców / Dziecka - opinie"/>
          <p:cNvPicPr/>
          <p:nvPr/>
        </p:nvPicPr>
        <p:blipFill>
          <a:blip r:embed="rId1"/>
          <a:stretch/>
        </p:blipFill>
        <p:spPr>
          <a:xfrm>
            <a:off x="1959120" y="1066320"/>
            <a:ext cx="6933960" cy="52002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agresja u dzieci"/>
          <p:cNvPicPr/>
          <p:nvPr/>
        </p:nvPicPr>
        <p:blipFill>
          <a:blip r:embed="rId1"/>
          <a:stretch/>
        </p:blipFill>
        <p:spPr>
          <a:xfrm>
            <a:off x="2235960" y="982080"/>
            <a:ext cx="6933960" cy="520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       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1" lang="pl-PL" sz="5400" spc="-1" strike="noStrike">
                <a:solidFill>
                  <a:srgbClr val="000000"/>
                </a:solidFill>
                <a:latin typeface="Calibri Light"/>
              </a:rPr>
              <a:t>Pamiętajmy</a:t>
            </a:r>
            <a:r>
              <a:rPr b="0" lang="pl-PL" sz="5400" spc="-1" strike="noStrike">
                <a:solidFill>
                  <a:srgbClr val="000000"/>
                </a:solidFill>
                <a:latin typeface="Calibri Light"/>
              </a:rPr>
              <a:t> </a:t>
            </a:r>
            <a:endParaRPr b="0" lang="pl-PL" sz="5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Picture 2" descr="PPT - Agresja wśród dzieci prezentacja dla rodziców PowerPoint ..."/>
          <p:cNvPicPr/>
          <p:nvPr/>
        </p:nvPicPr>
        <p:blipFill>
          <a:blip r:embed="rId1"/>
          <a:stretch/>
        </p:blipFill>
        <p:spPr>
          <a:xfrm>
            <a:off x="2844000" y="1526760"/>
            <a:ext cx="6551280" cy="491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RAZEM PRZECIWKO AGRESJI I PRZEMOCY"/>
          <p:cNvPicPr/>
          <p:nvPr/>
        </p:nvPicPr>
        <p:blipFill>
          <a:blip r:embed="rId1"/>
          <a:stretch/>
        </p:blipFill>
        <p:spPr>
          <a:xfrm>
            <a:off x="2093400" y="650880"/>
            <a:ext cx="7344000" cy="550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PPT - Agresja wśród dzieci prezentacja dla rodziców PowerPoint ..."/>
          <p:cNvPicPr/>
          <p:nvPr/>
        </p:nvPicPr>
        <p:blipFill>
          <a:blip r:embed="rId1"/>
          <a:stretch/>
        </p:blipFill>
        <p:spPr>
          <a:xfrm>
            <a:off x="1506240" y="654840"/>
            <a:ext cx="8098920" cy="607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4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PPT - Agresja wśród dzieci prezentacja dla rodziców PowerPoint ..."/>
          <p:cNvPicPr/>
          <p:nvPr/>
        </p:nvPicPr>
        <p:blipFill>
          <a:blip r:embed="rId1"/>
          <a:stretch/>
        </p:blipFill>
        <p:spPr>
          <a:xfrm>
            <a:off x="1506240" y="309600"/>
            <a:ext cx="8350560" cy="626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PPT - Agresja wśród dzieci prezentacja dla rodziców PowerPoint ..."/>
          <p:cNvPicPr/>
          <p:nvPr/>
        </p:nvPicPr>
        <p:blipFill>
          <a:blip r:embed="rId1"/>
          <a:stretch/>
        </p:blipFill>
        <p:spPr>
          <a:xfrm>
            <a:off x="1732680" y="183240"/>
            <a:ext cx="8627400" cy="647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rostokąt 1"/>
          <p:cNvSpPr/>
          <p:nvPr/>
        </p:nvSpPr>
        <p:spPr>
          <a:xfrm>
            <a:off x="3048120" y="1073880"/>
            <a:ext cx="6607440" cy="51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899280" indent="449640" algn="just">
              <a:lnSpc>
                <a:spcPct val="107000"/>
              </a:lnSpc>
              <a:spcAft>
                <a:spcPts val="799"/>
              </a:spcAft>
              <a:tabLst>
                <a:tab algn="l" pos="0"/>
              </a:tabLst>
            </a:pPr>
            <a:r>
              <a:rPr b="1" lang="pl-PL" sz="2000" spc="-1" strike="noStrike">
                <a:solidFill>
                  <a:srgbClr val="ff0000"/>
                </a:solidFill>
                <a:latin typeface="Times New Roman"/>
                <a:ea typeface="Calibri"/>
              </a:rPr>
              <a:t>   </a:t>
            </a:r>
            <a:r>
              <a:rPr b="1" lang="pl-PL" sz="2000" spc="-1" strike="noStrike">
                <a:solidFill>
                  <a:srgbClr val="ff0000"/>
                </a:solidFill>
                <a:latin typeface="Times New Roman"/>
                <a:ea typeface="Calibri"/>
              </a:rPr>
              <a:t>Uczeń agresywny w szkole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899280" indent="449640" algn="just">
              <a:lnSpc>
                <a:spcPct val="107000"/>
              </a:lnSpc>
              <a:spcAft>
                <a:spcPts val="799"/>
              </a:spcAft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799"/>
              </a:spcAft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W dniu 13 sierpnia 2022r. Prezydent RP podpisał ustawę </a:t>
            </a:r>
            <a:br>
              <a:rPr sz="1800"/>
            </a:br>
            <a:r>
              <a:rPr b="1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z dnia 9 czerwca 2022r. o wspieraniu i resocjalizacji nieletnich (Dz.U. z 2022r., poz. 1700), która daje dyrektorom szkół uprawnienia do karania uczniów, zamiast zawiadamiania sądu rodzinnego.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799"/>
              </a:spcAft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Sytuacja trudna lub krytyczna najczęściej ma miejsce wtedy, gdy nauczyciel spotyka się z niewłaściwymi postawami uczniów, dezorganizującymi pracę na zajęciach lekcyjnych i poza nimi, a także utrudniającymi realizację i przebieg procesu dydaktyczno-wychowawczego i zagrażającymi innym uczniom.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rostokąt 1"/>
          <p:cNvSpPr/>
          <p:nvPr/>
        </p:nvSpPr>
        <p:spPr>
          <a:xfrm>
            <a:off x="3048120" y="838440"/>
            <a:ext cx="6095520" cy="512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  <a:spcAft>
                <a:spcPts val="799"/>
              </a:spcAft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Nauczyciel, który zauważy, że </a:t>
            </a:r>
            <a:r>
              <a:rPr b="1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uczeń dopuszcza się fizycznej lub psychicznej agresji/przemocy</a:t>
            </a: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wobec innego ucznia albo nauczyciela lub dowie się z innego źródła, zwraca uwagę uczniowi, że jego zachowanie ma charakter agresywny. Warto pamiętać, że nauczyciel powinien reagować na zachowanie agresywne ucznia w momencie, gdy takie zachowanie się pojawia. W dalszej kolejności należy poinformować o tym fakcie wychowawcę klasy, pedagoga </a:t>
            </a:r>
            <a:br>
              <a:rPr sz="1800"/>
            </a:b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i psychologa szkolnego.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799"/>
              </a:spcAft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Nauczyciel informuje ucznia oraz całą klasę, że zostały przekroczone normy i jakie konsekwencje grożą uczniowi za ich przekroczenie.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heel spokes="1"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rostokąt 1"/>
          <p:cNvSpPr/>
          <p:nvPr/>
        </p:nvSpPr>
        <p:spPr>
          <a:xfrm>
            <a:off x="3048120" y="787320"/>
            <a:ext cx="6095520" cy="523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  <a:spcAft>
                <a:spcPts val="799"/>
              </a:spcAft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Kolejnym krokiem jest spisanie z uczniem i jego rodzicami umowy o oczekiwaniach wobec ucznia i konsekwencjach za ich łamanie. Taką umowę ze strony szkoły przygotowuje </a:t>
            </a:r>
            <a:br>
              <a:rPr sz="1800"/>
            </a:b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i podpisuje dyrektor.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799"/>
              </a:spcAft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Wobec ucznia </a:t>
            </a:r>
            <a:r>
              <a:rPr b="1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dyrektor</a:t>
            </a: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może zastosować </a:t>
            </a: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wobec takiego ucznia </a:t>
            </a:r>
            <a:r>
              <a:rPr b="1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tzw. środek oddziaływania wychowawczego </a:t>
            </a: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w postaci: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Calibri Light"/>
              <a:buAutoNum type="arabicParenR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pouczenia,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Calibri Light"/>
              <a:buAutoNum type="arabicParenR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ostrzeżenia ustnego,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Calibri Light"/>
              <a:buAutoNum type="arabicParenR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ostrzeżenia na piśmie,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Calibri Light"/>
              <a:buAutoNum type="arabicParenR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przeproszenia pokrzywdzonego,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Calibri Light"/>
              <a:buAutoNum type="arabicParenR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przywrócenia stanu poprzedniego,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50000"/>
              </a:lnSpc>
              <a:spcAft>
                <a:spcPts val="799"/>
              </a:spcAft>
              <a:buClr>
                <a:srgbClr val="000000"/>
              </a:buClr>
              <a:buFont typeface="Calibri Light"/>
              <a:buAutoNum type="arabicParenR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wykonania określonych prac porządkowych na rzecz szkoły.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15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rostokąt 1"/>
          <p:cNvSpPr/>
          <p:nvPr/>
        </p:nvSpPr>
        <p:spPr>
          <a:xfrm>
            <a:off x="2969640" y="209880"/>
            <a:ext cx="5897160" cy="66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ts val="1874"/>
              </a:lnSpc>
              <a:spcBef>
                <a:spcPts val="1500"/>
              </a:spcBef>
              <a:spcAft>
                <a:spcPts val="1500"/>
              </a:spcAft>
            </a:pPr>
            <a:r>
              <a:rPr b="1" lang="pl-PL" sz="2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Procedury postępowania w przypadku agresywnego zachowania ucznia</a:t>
            </a:r>
            <a:r>
              <a:rPr b="0" lang="pl-PL" sz="2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br>
              <a:rPr sz="2000"/>
            </a:br>
            <a:br>
              <a:rPr sz="2000"/>
            </a:br>
            <a:r>
              <a:rPr b="0" lang="pl-PL" sz="2000" spc="-1" strike="noStrike">
                <a:solidFill>
                  <a:srgbClr val="505050"/>
                </a:solidFill>
                <a:latin typeface="Times New Roman"/>
                <a:ea typeface="Times New Roman"/>
              </a:rPr>
              <a:t>Nauczyciel lub inny pracownik szkoły, który zauważy przejawy agresywnego zachowania ucznia lub grupy uczniów, powinien: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874"/>
              </a:lnSpc>
              <a:spcBef>
                <a:spcPts val="1500"/>
              </a:spcBef>
              <a:spcAft>
                <a:spcPts val="1500"/>
              </a:spcAft>
            </a:pPr>
            <a:r>
              <a:rPr b="0" lang="pl-PL" sz="2000" spc="-1" strike="noStrike">
                <a:solidFill>
                  <a:srgbClr val="505050"/>
                </a:solidFill>
                <a:latin typeface="Times New Roman"/>
                <a:ea typeface="Times New Roman"/>
              </a:rPr>
              <a:t>· spowodować przerwanie takiego zachowania,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874"/>
              </a:lnSpc>
              <a:spcBef>
                <a:spcPts val="1500"/>
              </a:spcBef>
              <a:spcAft>
                <a:spcPts val="1500"/>
              </a:spcAft>
            </a:pPr>
            <a:r>
              <a:rPr b="0" lang="pl-PL" sz="2000" spc="-1" strike="noStrike">
                <a:solidFill>
                  <a:srgbClr val="505050"/>
                </a:solidFill>
                <a:latin typeface="Times New Roman"/>
                <a:ea typeface="Times New Roman"/>
              </a:rPr>
              <a:t>· poinformować wychowawcę (wychowawców) o zdarzeniu.</a:t>
            </a:r>
            <a:br>
              <a:rPr sz="2000"/>
            </a:br>
            <a:br>
              <a:rPr sz="2000"/>
            </a:br>
            <a:r>
              <a:rPr b="1" lang="pl-PL" sz="2000" spc="-1" strike="noStrike">
                <a:solidFill>
                  <a:srgbClr val="505050"/>
                </a:solidFill>
                <a:latin typeface="Times New Roman"/>
                <a:ea typeface="Times New Roman"/>
              </a:rPr>
              <a:t>Wychowawca: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Aft>
                <a:spcPts val="799"/>
              </a:spcAft>
              <a:buClr>
                <a:srgbClr val="50505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pl-PL" sz="2000" spc="-1" strike="noStrike">
                <a:solidFill>
                  <a:srgbClr val="505050"/>
                </a:solidFill>
                <a:latin typeface="Times New Roman"/>
                <a:ea typeface="Times New Roman"/>
              </a:rPr>
              <a:t>przeprowadza rozmowę z uczniem (uczniami) w obecności nauczyciela – świadka zdarzenia w celu zidentyfikowania ofiary, agresora, świadka, ocenienia zdarzenia i ustalenia przyczyn zajścia,</a:t>
            </a:r>
            <a:br>
              <a:rPr sz="2000"/>
            </a:br>
            <a:r>
              <a:rPr b="0" lang="pl-PL" sz="2000" spc="-1" strike="noStrike">
                <a:solidFill>
                  <a:srgbClr val="505050"/>
                </a:solidFill>
                <a:latin typeface="Times New Roman"/>
              </a:rPr>
              <a:t>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Aft>
                <a:spcPts val="799"/>
              </a:spcAft>
              <a:buClr>
                <a:srgbClr val="50505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pl-PL" sz="2000" spc="-1" strike="noStrike">
                <a:solidFill>
                  <a:srgbClr val="505050"/>
                </a:solidFill>
                <a:latin typeface="Times New Roman"/>
                <a:ea typeface="Times New Roman"/>
              </a:rPr>
              <a:t>sporządza notatkę (opis zdarzenia, osoby uczestniczące, sprawca, poszkodowany, świadkowie),</a:t>
            </a:r>
            <a:br>
              <a:rPr sz="2000"/>
            </a:br>
            <a:r>
              <a:rPr b="0" lang="pl-PL" sz="2000" spc="-1" strike="noStrike">
                <a:solidFill>
                  <a:srgbClr val="505050"/>
                </a:solidFill>
                <a:latin typeface="Times New Roman"/>
              </a:rPr>
              <a:t>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cover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raz 1" descr=""/>
          <p:cNvPicPr/>
          <p:nvPr/>
        </p:nvPicPr>
        <p:blipFill>
          <a:blip r:embed="rId1"/>
          <a:stretch/>
        </p:blipFill>
        <p:spPr>
          <a:xfrm>
            <a:off x="1937880" y="558000"/>
            <a:ext cx="7985880" cy="598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rostokąt 1"/>
          <p:cNvSpPr/>
          <p:nvPr/>
        </p:nvSpPr>
        <p:spPr>
          <a:xfrm>
            <a:off x="3120840" y="100800"/>
            <a:ext cx="5679000" cy="1006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7000"/>
              </a:lnSpc>
              <a:spcAft>
                <a:spcPts val="799"/>
              </a:spcAft>
              <a:tabLst>
                <a:tab algn="l" pos="45720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informuje o zaistniałej sytuacji rodziców (opiekunów) uczniów – uczestników zdarzenia,</a:t>
            </a:r>
            <a:br>
              <a:rPr sz="1200"/>
            </a:br>
            <a:r>
              <a:rPr b="0" lang="pl-PL" sz="1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stosuje wobec agresorów, zgodnie z obowiązującym statutem szkoły i rodzajem przewinienia, sankcje w stosunku do agresywnego(ych) ucznia (uczniów).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45720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Jeżeli przejawy agresji się powtarzają lub zdarzenie był aktem szczególnie drastycznych zachowań agresywnych (stwarzających zagrożenie dla zdrowia lub życia), wychowawca:</a:t>
            </a:r>
            <a:br>
              <a:rPr sz="1800"/>
            </a:br>
            <a:br>
              <a:rPr sz="1800"/>
            </a:b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· natychmiast powiadamia pedagoga, psychologa szkolnego oraz dyrektora szkoły,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45720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45720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· ustala w porozumieniu z dyrektorem szkoły oraz pedagogiem (psychologiem) dalsze postępowanie wobec ucznia (uczniów) oraz zastosowanie dalszych sankcji na podstawie statutu szkoły,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45720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· przekazuje rodzicom (prawnym opiekunom) pisemnie lub ustnie informacje na temat wyciągniętych w stosunku do ucznia (uczniów) konsekwencji wynikających ze statutu szkoły.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45720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tabLst>
                <a:tab algn="l" pos="45720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tabLst>
                <a:tab algn="l" pos="45720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tabLst>
                <a:tab algn="l" pos="45720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tabLst>
                <a:tab algn="l" pos="45720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tabLst>
                <a:tab algn="l" pos="45720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tabLst>
                <a:tab algn="l" pos="45720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tabLst>
                <a:tab algn="l" pos="45720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tabLst>
                <a:tab algn="l" pos="45720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tabLst>
                <a:tab algn="l" pos="45720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tabLst>
                <a:tab algn="l" pos="45720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tabLst>
                <a:tab algn="l" pos="45720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6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Obraz 1" descr=""/>
          <p:cNvPicPr/>
          <p:nvPr/>
        </p:nvPicPr>
        <p:blipFill>
          <a:blip r:embed="rId1"/>
          <a:stretch/>
        </p:blipFill>
        <p:spPr>
          <a:xfrm>
            <a:off x="3238560" y="335520"/>
            <a:ext cx="6383160" cy="638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Skuteczność bez agresji „… i wtedy postanowiłam go wysłuchać ..."/>
          <p:cNvPicPr/>
          <p:nvPr/>
        </p:nvPicPr>
        <p:blipFill>
          <a:blip r:embed="rId1"/>
          <a:stretch/>
        </p:blipFill>
        <p:spPr>
          <a:xfrm>
            <a:off x="3672360" y="164160"/>
            <a:ext cx="4154400" cy="638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/>
    </mc:Choice>
    <mc:Fallback>
      <p:transition spd="med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Obraz 1" descr=""/>
          <p:cNvPicPr/>
          <p:nvPr/>
        </p:nvPicPr>
        <p:blipFill>
          <a:blip r:embed="rId1"/>
          <a:stretch/>
        </p:blipFill>
        <p:spPr>
          <a:xfrm>
            <a:off x="2242800" y="1048680"/>
            <a:ext cx="7856640" cy="442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>
        <p:circle/>
      </p:transition>
    </mc:Choice>
    <mc:Fallback>
      <p:transition spd="med">
        <p:circl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Obraz 1" descr=""/>
          <p:cNvPicPr/>
          <p:nvPr/>
        </p:nvPicPr>
        <p:blipFill>
          <a:blip r:embed="rId1"/>
          <a:stretch/>
        </p:blipFill>
        <p:spPr>
          <a:xfrm>
            <a:off x="2730240" y="281160"/>
            <a:ext cx="6304320" cy="6422760"/>
          </a:xfrm>
          <a:prstGeom prst="rect">
            <a:avLst/>
          </a:prstGeom>
          <a:ln w="0">
            <a:noFill/>
          </a:ln>
        </p:spPr>
      </p:pic>
    </p:spTree>
  </p:cSld>
  <p:transition spd="slow">
    <p:cover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PPT - AGRESJA WŚRÓD DZIECI I MŁODZIEŻY PowerPoint Presentation, free ..."/>
          <p:cNvPicPr/>
          <p:nvPr/>
        </p:nvPicPr>
        <p:blipFill>
          <a:blip r:embed="rId1"/>
          <a:stretch/>
        </p:blipFill>
        <p:spPr>
          <a:xfrm>
            <a:off x="2395440" y="1105920"/>
            <a:ext cx="6446160" cy="483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Godzina dla siebie - Fiszki Agresja Rodziców / Dziecka - opinie"/>
          <p:cNvPicPr/>
          <p:nvPr/>
        </p:nvPicPr>
        <p:blipFill>
          <a:blip r:embed="rId1"/>
          <a:stretch/>
        </p:blipFill>
        <p:spPr>
          <a:xfrm>
            <a:off x="2823120" y="33480"/>
            <a:ext cx="5666040" cy="682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4" descr="PPT - Agresja wśród dzieci prezentacja dla rodziców PowerPoint ..."/>
          <p:cNvPicPr/>
          <p:nvPr/>
        </p:nvPicPr>
        <p:blipFill>
          <a:blip r:embed="rId1"/>
          <a:stretch/>
        </p:blipFill>
        <p:spPr>
          <a:xfrm>
            <a:off x="2415960" y="321840"/>
            <a:ext cx="6710760" cy="619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6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PPT - Agresja i przemoc u dzieci. PowerPoint Presentation, free ..."/>
          <p:cNvPicPr/>
          <p:nvPr/>
        </p:nvPicPr>
        <p:blipFill>
          <a:blip r:embed="rId1"/>
          <a:stretch/>
        </p:blipFill>
        <p:spPr>
          <a:xfrm>
            <a:off x="1917360" y="646560"/>
            <a:ext cx="7934400" cy="595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Application>LibreOffice/7.5.1.2$Windows_X86_64 LibreOffice_project/fcbaee479e84c6cd81291587d2ee68cba099e129</Application>
  <AppVersion>15.0000</AppVersion>
  <Words>519</Words>
  <Paragraphs>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2023-05-01T10:05:16Z</dcterms:created>
  <dc:creator>DELL</dc:creator>
  <dc:description/>
  <dc:language>pl-PL</dc:language>
  <cp:lastModifiedBy>DELL</cp:lastModifiedBy>
  <dcterms:modified xsi:type="dcterms:W3CDTF">2023-05-02T11:26:53Z</dcterms:modified>
  <cp:revision>17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Panoramiczny</vt:lpwstr>
  </property>
  <property fmtid="{D5CDD505-2E9C-101B-9397-08002B2CF9AE}" pid="3" name="Slides">
    <vt:i4>32</vt:i4>
  </property>
</Properties>
</file>