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0E002-62F8-4E59-922E-1B87D35F93F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235A70B-53E3-46A9-B6B9-132D7112F6F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D47812F-C480-49C4-BE2A-3A21A551CC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3A1B6-E0F7-4320-AB84-EE904E798BC7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9A17AB6-5782-438D-B75B-3AEA72AA5A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6BD810D-5923-449B-8A20-8EDC59C7EF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8EEB9-EB40-4422-8DC9-CF236899036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7006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17F6A0-F6FA-4306-AF24-81B5963B6A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323E49F3-B174-412B-A5C5-1EADE5C3EE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214D19DD-BCE1-4991-9A18-E33104945F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9FFEB8-A512-4D98-BCF6-C0981F1CE3E9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7FB81D7-3EEE-4FDB-B135-BEF4A2860A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A2718A8B-33BD-49D6-954B-2CBF113C7B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DE6045-54F4-414D-BCE5-8DC03679F0A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54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35C33838-F321-48C7-A8D4-82B122197AD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D4EE444F-7561-4474-8A08-AB68E5657D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BCA94FF-B75D-44F9-838A-F2BD226DE9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2ADF97-4B30-4733-AE9A-8BC10E73CC77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37D2A34-7FC7-40F8-A475-0D21EC492A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770D7D4-7980-448A-B57C-31B42E9AE0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A29D37-EED4-4850-8F1C-251631B8914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48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CE6FBD-BD5F-4D5C-9250-8C8DD6108AA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AD4CB8E-560B-4189-B301-B03F61783B0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B4A3EB0-0BC0-4710-BF0D-E561B56987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DDF782-133D-4E4E-9860-2660C87E582C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B27039B-1B35-4335-84EE-DA037AEC9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58BE89F-2438-4E55-8F43-824704AF48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21DF1-45AA-4804-B48A-4DD7E566680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6063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9DF0B6-AF5F-4B6F-8656-87442B1F39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CBF90DF-5A70-4C2D-BC66-CDF9C77DF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B2CB3C9-6899-40B4-996F-C4FEBF5099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858B2D-631A-4CDF-B27F-08AD4B44344D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5FCF431-3021-46D2-8131-000EBCCFCA8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4E0AB8C-AEC3-4C4C-955F-F0ED474A01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34D51F-611B-47E5-916B-4C245EDDE5C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24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B33281-FF0A-4D51-9886-D063AE1F55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84A73E4-9B7D-4443-A30D-227565B37C7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4BFDD67-DBF4-4EA8-90A4-783355C47E5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C147340C-1CCD-469B-96E7-41D38B8FC3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46B0E-368D-4158-B1E1-E5D4D6E0B60A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6D238553-B05B-4630-B6F8-66B886B42A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4ED76E1A-E1C2-4155-97C5-8D1D21DA12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B5DCAB-CEF7-4196-88F9-234EBEABF44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6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D1242C-3C38-478E-A633-E2CA9B3AB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C1355EF-16BC-4ADE-9F00-77A4EC639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ADA8163-9C16-4B73-9916-CAD8804FAED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843ED5F-AAD6-4B7E-9F34-256B604AE42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36E598E3-9098-4095-B12C-662C3275D82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730F8651-EAD4-4F8D-92CE-D1A8E4B1AE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A16A9C-7B03-418C-AA0F-71DAE7B52E64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782BFE06-B0C0-404E-83E5-A7385A83DF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D09EAE73-B82E-4493-8DA8-021E40ECE6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2CFE9-A166-4767-8690-CB0FCFACB87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20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CEF2CF-7716-4A91-A510-1B6A51FF5F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95F6EC8-0C8B-498D-9FD3-FF70984678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1132C3-AC8D-4E8A-96AA-449ECFA2DF91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3D1FE7DA-C066-4487-B644-8CC8281CD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04439060-7E18-4FF6-B6F9-9EEF0140EE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FEA5E-8C18-4E39-92AC-32C41CCFACA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38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04CBEEF2-BD0C-4EC4-AFA6-A927791792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8CF5C2-3230-4176-9442-3593B0AE5E1D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2772F75B-3AAF-45F0-84F0-5B1D301C87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AB85E114-F7FB-4700-898B-5CCF198F44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7FBCB3-478A-428F-81C0-207FB227FE7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95634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DC85C9-ADF9-4A7C-BDE0-53509FD59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9C991E-9580-48C9-B1E7-68BA749F36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4185E60-91A4-4894-8B97-9E185829966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CAD48375-961F-400E-AA57-FFD8C154D1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F40216-52C4-4CD7-8F2C-C91083D37495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C8F2290-CB2E-42C2-84CD-88337B0179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4C8848D-038B-4F31-9877-0C946959AF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452413-2ADF-47CF-AC45-82533B147CC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85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BF516B-B9E8-4AE4-BB5F-400540A16B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82147BDB-1F1C-4AD4-86FE-1156C69D022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E674262-871E-4590-8095-AAE26BDF30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A6CF54A8-63BF-4AC9-9F62-B1AC064EF5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05258-1699-49D6-B087-9F589EA42B3D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94E31FB-DB50-489E-A8B7-8A4C8918D0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E35DC9C-1BFC-4DE6-BC2B-54D2CE3570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C39F5B-ED11-46D6-BE1E-405B7543FAF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9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E911FF6D-03B3-4008-B4B4-3F506FA3E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71EB934-DD27-473D-8197-B9BCA495D9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8EF6509-1DF0-4F88-9BD6-B7D54BE3677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DCF5901-A8E1-4EC6-ACD2-22A97A1E8F8D}" type="datetime1">
              <a:rPr lang="sk-SK"/>
              <a:pPr lvl="0"/>
              <a:t>30. 12. 2021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2819C6C-7CA5-4E61-AC1B-CC0CD6A28A0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89F9E15C-BE6E-46F7-B141-1216CC1F9EB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11C33D5-F0B8-4C89-AC96-29B92ADF9512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k-SK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k-S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k-SK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xmlns="" id="{D10D302C-4E0C-443C-AB88-DE51DB1F5B57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Slovakia Wallpapers - Top Free Slovakia Backgrounds - WallpaperAccess">
            <a:extLst>
              <a:ext uri="{FF2B5EF4-FFF2-40B4-BE49-F238E27FC236}">
                <a16:creationId xmlns:a16="http://schemas.microsoft.com/office/drawing/2014/main" xmlns="" id="{64F526DA-93EA-46BD-B38B-18716D739C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450" b="5280"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69B28650-16CE-4CA1-AD38-BD4864C95D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900522"/>
          </a:xfrm>
        </p:spPr>
        <p:txBody>
          <a:bodyPr/>
          <a:lstStyle/>
          <a:p>
            <a:pPr lvl="0"/>
            <a:r>
              <a:rPr lang="sk-SK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Romantizmus na Slovensku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xmlns="" id="{5EE3B540-625A-4ADE-A053-231A9F72EC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159404"/>
            <a:ext cx="9144000" cy="1098395"/>
          </a:xfrm>
        </p:spPr>
        <p:txBody>
          <a:bodyPr/>
          <a:lstStyle/>
          <a:p>
            <a:pPr lvl="0"/>
            <a:r>
              <a:rPr lang="sk-SK" sz="3600" b="1">
                <a:solidFill>
                  <a:srgbClr val="FFC0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Štúrovci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xmlns="" id="{0E673D92-EC9F-4F6E-BE04-8D3B513191C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50+] Wallpaper Map on WallpaperSafari">
            <a:extLst>
              <a:ext uri="{FF2B5EF4-FFF2-40B4-BE49-F238E27FC236}">
                <a16:creationId xmlns:a16="http://schemas.microsoft.com/office/drawing/2014/main" xmlns="" id="{C78102EC-B37F-4E4E-AA3E-98DFA5D75F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708" b="7293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B30DF8F2-4B26-4FEB-8057-53B9594C46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sk-SK" b="1">
                <a:solidFill>
                  <a:srgbClr val="FFC0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Romantizmus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xmlns="" id="{328B86F5-C18D-4213-BF54-F12724760A4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00000"/>
              </a:lnSpc>
            </a:pPr>
            <a:r>
              <a:rPr lang="sk-SK" b="1" dirty="0">
                <a:solidFill>
                  <a:srgbClr val="FFFF00"/>
                </a:solidFill>
                <a:latin typeface="Abadi" pitchFamily="34"/>
              </a:rPr>
              <a:t>Obdobie: </a:t>
            </a:r>
            <a:r>
              <a:rPr lang="sk-SK" dirty="0">
                <a:solidFill>
                  <a:srgbClr val="FFFFFF"/>
                </a:solidFill>
              </a:rPr>
              <a:t>	</a:t>
            </a:r>
            <a:r>
              <a:rPr lang="sk-SK" dirty="0">
                <a:solidFill>
                  <a:srgbClr val="FFFFFF"/>
                </a:solidFill>
                <a:latin typeface="Abadi" pitchFamily="34"/>
              </a:rPr>
              <a:t>2. polovica 18. storočia až 1. polovica 19. storočia 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sk-SK" dirty="0">
                <a:solidFill>
                  <a:srgbClr val="FFFFFF"/>
                </a:solidFill>
                <a:latin typeface="Abadi" pitchFamily="34"/>
              </a:rPr>
              <a:t>                  (1750 – 1850)</a:t>
            </a:r>
          </a:p>
          <a:p>
            <a:pPr marL="0" lvl="0" indent="0" algn="just">
              <a:lnSpc>
                <a:spcPct val="100000"/>
              </a:lnSpc>
              <a:buNone/>
            </a:pPr>
            <a:endParaRPr lang="sk-SK" dirty="0">
              <a:solidFill>
                <a:srgbClr val="FFFFFF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sk-SK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Filozofia: </a:t>
            </a:r>
            <a:r>
              <a:rPr lang="sk-SK" dirty="0" smtClean="0">
                <a:solidFill>
                  <a:srgbClr val="FFFFFF"/>
                </a:solidFill>
                <a:latin typeface="Abadi" pitchFamily="34"/>
              </a:rPr>
              <a:t>snaha </a:t>
            </a:r>
            <a:r>
              <a:rPr lang="sk-SK" dirty="0">
                <a:solidFill>
                  <a:srgbClr val="FFFFFF"/>
                </a:solidFill>
                <a:latin typeface="Abadi" pitchFamily="34"/>
              </a:rPr>
              <a:t>o zmenu spoločenskej situácie, rovnosť medzi 		         všetkými vrstvami ľudu.</a:t>
            </a:r>
          </a:p>
          <a:p>
            <a:pPr lvl="0" algn="just">
              <a:lnSpc>
                <a:spcPct val="100000"/>
              </a:lnSpc>
            </a:pPr>
            <a:endParaRPr lang="sk-SK" dirty="0">
              <a:solidFill>
                <a:srgbClr val="FFFFFF"/>
              </a:solidFill>
              <a:latin typeface="Abadi" pitchFamily="34"/>
            </a:endParaRPr>
          </a:p>
          <a:p>
            <a:pPr lvl="0" algn="just">
              <a:lnSpc>
                <a:spcPct val="100000"/>
              </a:lnSpc>
            </a:pPr>
            <a:r>
              <a:rPr lang="sk-SK" b="1" dirty="0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Národy: </a:t>
            </a:r>
            <a:r>
              <a:rPr lang="sk-SK" dirty="0">
                <a:solidFill>
                  <a:srgbClr val="FFFFFF"/>
                </a:solidFill>
                <a:latin typeface="Abadi" pitchFamily="34"/>
              </a:rPr>
              <a:t>	boj za národnú slobodu, samostatnosť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xmlns="" id="{CA76DA72-FBA5-4029-AC5A-904148E12F7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64+] Slovakia Wallpaper on WallpaperSafari">
            <a:extLst>
              <a:ext uri="{FF2B5EF4-FFF2-40B4-BE49-F238E27FC236}">
                <a16:creationId xmlns:a16="http://schemas.microsoft.com/office/drawing/2014/main" xmlns="" id="{41C8D9E7-02B2-4D44-A486-41945E62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0000"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D39DE19E-8EDA-48C4-B625-A25F242EE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1" y="1065861"/>
            <a:ext cx="3541766" cy="4726277"/>
          </a:xfrm>
        </p:spPr>
        <p:txBody>
          <a:bodyPr anchorCtr="1"/>
          <a:lstStyle/>
          <a:p>
            <a:pPr lvl="0" algn="ctr"/>
            <a:r>
              <a:rPr lang="sk-SK" sz="4000" b="1" dirty="0">
                <a:solidFill>
                  <a:srgbClr val="FFC000"/>
                </a:solidFill>
                <a:latin typeface="Abadi" pitchFamily="34"/>
              </a:rPr>
              <a:t>Romantizmus na Slovensku</a:t>
            </a:r>
          </a:p>
        </p:txBody>
      </p:sp>
      <p:cxnSp>
        <p:nvCxnSpPr>
          <p:cNvPr id="5" name="Straight Connector 72">
            <a:extLst>
              <a:ext uri="{FF2B5EF4-FFF2-40B4-BE49-F238E27FC236}">
                <a16:creationId xmlns:a16="http://schemas.microsoft.com/office/drawing/2014/main" xmlns="" id="{184FB526-21B0-4000-99B5-8229F350BF99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3" cap="flat">
            <a:solidFill>
              <a:srgbClr val="FFFFFF"/>
            </a:solidFill>
            <a:prstDash val="solid"/>
            <a:miter/>
          </a:ln>
        </p:spPr>
      </p:cxnSp>
      <p:sp>
        <p:nvSpPr>
          <p:cNvPr id="6" name="Obdĺžnik 3">
            <a:extLst>
              <a:ext uri="{FF2B5EF4-FFF2-40B4-BE49-F238E27FC236}">
                <a16:creationId xmlns:a16="http://schemas.microsoft.com/office/drawing/2014/main" xmlns="" id="{4CDD6C93-465E-4E4E-8C56-FAFC7FC02EE7}"/>
              </a:ext>
            </a:extLst>
          </p:cNvPr>
          <p:cNvSpPr/>
          <p:nvPr/>
        </p:nvSpPr>
        <p:spPr>
          <a:xfrm>
            <a:off x="4935208" y="1065861"/>
            <a:ext cx="6590483" cy="5186732"/>
          </a:xfrm>
          <a:prstGeom prst="rect">
            <a:avLst/>
          </a:prstGeom>
          <a:solidFill>
            <a:srgbClr val="7F6000">
              <a:alpha val="61000"/>
            </a:srgbClr>
          </a:solidFill>
          <a:ln w="12701" cap="flat">
            <a:solidFill>
              <a:srgbClr val="7F6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342900" marR="0" lvl="0" indent="-34290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Návrat k ľudovej tvorbe, záujem o ľudové piesne, rozprávky, ...</a:t>
            </a:r>
          </a:p>
          <a:p>
            <a:pPr marL="342900" marR="0" lvl="0" indent="-34290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Umelci opisovali svoje sny, veľmi často bývali sklamaní z rozdielov medzi ich snami a skutočnosťou.</a:t>
            </a:r>
          </a:p>
          <a:p>
            <a:pPr marL="342900" marR="0" lvl="0" indent="-342900" algn="just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200" b="1" i="0" u="none" strike="noStrike" kern="1200" cap="none" spc="0" baseline="0" dirty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Sny sa týkali zmeny spoločenskej situácie. Očakávania ľudí neboli naplnené.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BGRectangle">
            <a:extLst>
              <a:ext uri="{FF2B5EF4-FFF2-40B4-BE49-F238E27FC236}">
                <a16:creationId xmlns:a16="http://schemas.microsoft.com/office/drawing/2014/main" xmlns="" id="{6F509087-7855-49DB-8EA6-69ECB4DBC55F}"/>
              </a:ext>
            </a:extLst>
          </p:cNvPr>
          <p:cNvSpPr>
            <a:spLocks noMove="1" noResize="1"/>
          </p:cNvSpPr>
          <p:nvPr/>
        </p:nvSpPr>
        <p:spPr>
          <a:xfrm>
            <a:off x="3044" y="-6181"/>
            <a:ext cx="121889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36">
            <a:extLst>
              <a:ext uri="{FF2B5EF4-FFF2-40B4-BE49-F238E27FC236}">
                <a16:creationId xmlns:a16="http://schemas.microsoft.com/office/drawing/2014/main" xmlns="" id="{9F0F6484-2934-4D4E-AC1C-F8A7EDAB7E6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2" descr="Slovakia Pictures | Download Free Images on Unsplash">
            <a:extLst>
              <a:ext uri="{FF2B5EF4-FFF2-40B4-BE49-F238E27FC236}">
                <a16:creationId xmlns:a16="http://schemas.microsoft.com/office/drawing/2014/main" xmlns="" id="{7F03405B-4328-4112-A92E-154C42E719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6632" b="9098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xmlns="" id="{5FF6B574-62C5-4CF0-B2D8-9DAA4F16D4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3276" y="712271"/>
            <a:ext cx="10410526" cy="1193529"/>
          </a:xfrm>
        </p:spPr>
        <p:txBody>
          <a:bodyPr/>
          <a:lstStyle/>
          <a:p>
            <a:pPr lvl="0"/>
            <a:r>
              <a:rPr lang="sk-SK" b="1">
                <a:solidFill>
                  <a:srgbClr val="FFC000"/>
                </a:solidFill>
                <a:latin typeface="Abadi" pitchFamily="34"/>
              </a:rPr>
              <a:t>Znaky romantizmu</a:t>
            </a:r>
          </a:p>
        </p:txBody>
      </p:sp>
      <p:sp>
        <p:nvSpPr>
          <p:cNvPr id="6" name="!!Line">
            <a:extLst>
              <a:ext uri="{FF2B5EF4-FFF2-40B4-BE49-F238E27FC236}">
                <a16:creationId xmlns:a16="http://schemas.microsoft.com/office/drawing/2014/main" xmlns="" id="{7BE654F7-FD38-4F72-A91D-E3229249C760}"/>
              </a:ext>
            </a:extLst>
          </p:cNvPr>
          <p:cNvSpPr>
            <a:spLocks noMove="1" noResize="1"/>
          </p:cNvSpPr>
          <p:nvPr/>
        </p:nvSpPr>
        <p:spPr>
          <a:xfrm>
            <a:off x="761996" y="826324"/>
            <a:ext cx="27432" cy="9144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xmlns="" id="{C64B8FD3-6F2A-4DF8-A4E9-3941D8E4A3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43276" y="2050185"/>
            <a:ext cx="10410526" cy="4126778"/>
          </a:xfrm>
        </p:spPr>
        <p:txBody>
          <a:bodyPr/>
          <a:lstStyle/>
          <a:p>
            <a:pPr lvl="0">
              <a:lnSpc>
                <a:spcPct val="190000"/>
              </a:lnSpc>
            </a:pPr>
            <a:r>
              <a:rPr lang="sk-SK" sz="24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Čerpanie námetov </a:t>
            </a:r>
            <a:r>
              <a:rPr lang="sk-SK" sz="2400" b="1" u="sng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z ľudovej tvorby</a:t>
            </a:r>
          </a:p>
          <a:p>
            <a:pPr lvl="0">
              <a:lnSpc>
                <a:spcPct val="190000"/>
              </a:lnSpc>
            </a:pPr>
            <a:r>
              <a:rPr lang="sk-SK" sz="2400" b="1" u="sng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Sylabický</a:t>
            </a:r>
            <a:r>
              <a:rPr lang="sk-SK" sz="24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 veršový systém (rovnaký počet slabík vo veršoch)</a:t>
            </a:r>
          </a:p>
          <a:p>
            <a:pPr lvl="0">
              <a:lnSpc>
                <a:spcPct val="190000"/>
              </a:lnSpc>
            </a:pPr>
            <a:r>
              <a:rPr lang="sk-SK" sz="24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V tvorbe sa využívala najmä </a:t>
            </a:r>
            <a:r>
              <a:rPr lang="sk-SK" sz="2400" b="1" u="sng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lyrika</a:t>
            </a:r>
            <a:r>
              <a:rPr lang="sk-SK" sz="24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.</a:t>
            </a:r>
          </a:p>
          <a:p>
            <a:pPr lvl="0">
              <a:lnSpc>
                <a:spcPct val="190000"/>
              </a:lnSpc>
            </a:pPr>
            <a:r>
              <a:rPr lang="sk-SK" sz="2400" b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Hrdina – </a:t>
            </a:r>
            <a:r>
              <a:rPr lang="sk-SK" sz="2400" b="1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túži po slobode, zvyčajne je nespokojný, za národné záujmy neváha obetovať aj vlastný život.</a:t>
            </a:r>
          </a:p>
          <a:p>
            <a:pPr lvl="0">
              <a:lnSpc>
                <a:spcPct val="80000"/>
              </a:lnSpc>
            </a:pPr>
            <a:endParaRPr lang="sk-SK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4">
            <a:extLst>
              <a:ext uri="{FF2B5EF4-FFF2-40B4-BE49-F238E27FC236}">
                <a16:creationId xmlns:a16="http://schemas.microsoft.com/office/drawing/2014/main" xmlns="" id="{F4DC9149-DA50-496A-AA09-9C6D87DA86D4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Free download Slovakia Wallpaper [1600x1000] for your Desktop, Mobile &amp;amp;  Tablet | Explore 64+ Slovakia Wallpaper | Slovakia Wallpaper, Slovakia Flag  Wallpapers,">
            <a:extLst>
              <a:ext uri="{FF2B5EF4-FFF2-40B4-BE49-F238E27FC236}">
                <a16:creationId xmlns:a16="http://schemas.microsoft.com/office/drawing/2014/main" xmlns="" id="{1DA65D78-3B62-4496-8DF8-45FA9D9F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xmlns="" id="{0725BAF3-6088-401C-BDBA-24CF7B8D3F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65861"/>
            <a:ext cx="3313163" cy="4726277"/>
          </a:xfrm>
        </p:spPr>
        <p:txBody>
          <a:bodyPr/>
          <a:lstStyle/>
          <a:p>
            <a:pPr lvl="0" algn="r"/>
            <a:r>
              <a:rPr lang="sk-SK" sz="4000" b="1">
                <a:solidFill>
                  <a:srgbClr val="FFC000"/>
                </a:solidFill>
                <a:latin typeface="Abadi" pitchFamily="34"/>
              </a:rPr>
              <a:t>Znaky romantizmu</a:t>
            </a:r>
            <a:endParaRPr lang="sk-SK" sz="4000">
              <a:solidFill>
                <a:srgbClr val="FFC000"/>
              </a:solidFill>
            </a:endParaRPr>
          </a:p>
        </p:txBody>
      </p:sp>
      <p:cxnSp>
        <p:nvCxnSpPr>
          <p:cNvPr id="5" name="Straight Connector 136">
            <a:extLst>
              <a:ext uri="{FF2B5EF4-FFF2-40B4-BE49-F238E27FC236}">
                <a16:creationId xmlns:a16="http://schemas.microsoft.com/office/drawing/2014/main" xmlns="" id="{2A99DA93-AB1A-4AD2-89C6-2F6AF6ABC09F}"/>
              </a:ext>
            </a:extLst>
          </p:cNvPr>
          <p:cNvCxnSpPr>
            <a:cxnSpLocks noMove="1" noResize="1"/>
          </p:cNvCxnSpPr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3" cap="flat">
            <a:solidFill>
              <a:srgbClr val="FFFFFF"/>
            </a:solidFill>
            <a:prstDash val="solid"/>
            <a:miter/>
          </a:ln>
        </p:spPr>
      </p:cxn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xmlns="" id="{7A2740B1-6BEF-449B-966C-2689F80616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55378" y="1065861"/>
            <a:ext cx="6909105" cy="4726277"/>
          </a:xfrm>
        </p:spPr>
        <p:txBody>
          <a:bodyPr anchor="ctr"/>
          <a:lstStyle/>
          <a:p>
            <a:pPr lvl="0" algn="just">
              <a:lnSpc>
                <a:spcPct val="200000"/>
              </a:lnSpc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Témy: </a:t>
            </a:r>
            <a:r>
              <a:rPr lang="sk-SK" sz="2400" i="1">
                <a:solidFill>
                  <a:srgbClr val="FFFFFF"/>
                </a:solidFill>
                <a:latin typeface="Abadi" pitchFamily="34"/>
              </a:rPr>
              <a:t>jánošíkovská, protiturecká tematika, národná minulosť</a:t>
            </a:r>
          </a:p>
          <a:p>
            <a:pPr lvl="0" algn="just">
              <a:lnSpc>
                <a:spcPct val="200000"/>
              </a:lnSpc>
            </a:pPr>
            <a:r>
              <a:rPr lang="sk-SK" sz="2400">
                <a:solidFill>
                  <a:srgbClr val="FFFFFF"/>
                </a:solidFill>
                <a:latin typeface="Abadi" pitchFamily="34"/>
              </a:rPr>
              <a:t>Používanie </a:t>
            </a:r>
            <a:r>
              <a:rPr lang="sk-SK" sz="2400" b="1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symbolov</a:t>
            </a:r>
            <a:r>
              <a:rPr lang="sk-SK" sz="2400">
                <a:solidFill>
                  <a:srgbClr val="FFFFFF"/>
                </a:solidFill>
                <a:latin typeface="Abadi" pitchFamily="34"/>
              </a:rPr>
              <a:t> (Tatry = Slovensko, orol = sloboda)</a:t>
            </a:r>
          </a:p>
          <a:p>
            <a:pPr lvl="0" algn="just">
              <a:lnSpc>
                <a:spcPct val="200000"/>
              </a:lnSpc>
            </a:pPr>
            <a:r>
              <a:rPr lang="sk-SK" sz="2400" b="1">
                <a:solidFill>
                  <a:srgbClr val="FFFF00"/>
                </a:solidFill>
                <a:effectLst>
                  <a:outerShdw dist="38096" dir="2700000">
                    <a:srgbClr val="000000"/>
                  </a:outerShdw>
                </a:effectLst>
                <a:latin typeface="Abadi" pitchFamily="34"/>
              </a:rPr>
              <a:t>Predstavitelia: </a:t>
            </a:r>
            <a:r>
              <a:rPr lang="sk-SK" sz="2400" i="1">
                <a:solidFill>
                  <a:srgbClr val="FFFFFF"/>
                </a:solidFill>
                <a:latin typeface="Abadi" pitchFamily="34"/>
              </a:rPr>
              <a:t>štúrovci</a:t>
            </a:r>
          </a:p>
          <a:p>
            <a:pPr lvl="0"/>
            <a:endParaRPr lang="sk-SK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EE39A-BD79-4330-93CE-504F054BC3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9936" y="365119"/>
            <a:ext cx="6172200" cy="1239743"/>
          </a:xfrm>
        </p:spPr>
        <p:txBody>
          <a:bodyPr anchorCtr="1"/>
          <a:lstStyle/>
          <a:p>
            <a:pPr lvl="0" algn="ctr"/>
            <a:r>
              <a:rPr lang="sk-SK" b="1">
                <a:solidFill>
                  <a:srgbClr val="FFC000"/>
                </a:solidFill>
                <a:latin typeface="Abadi" pitchFamily="34"/>
              </a:rPr>
              <a:t>Štúrovci</a:t>
            </a:r>
          </a:p>
        </p:txBody>
      </p:sp>
      <p:pic>
        <p:nvPicPr>
          <p:cNvPr id="3" name="Picture 2" descr="Ľudovít Štúr – Wikipédia">
            <a:extLst>
              <a:ext uri="{FF2B5EF4-FFF2-40B4-BE49-F238E27FC236}">
                <a16:creationId xmlns:a16="http://schemas.microsoft.com/office/drawing/2014/main" xmlns="" id="{BBC1C025-251D-40B3-B7B5-8DA1C83AB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57" r="3297"/>
          <a:stretch>
            <a:fillRect/>
          </a:stretch>
        </p:blipFill>
        <p:spPr>
          <a:xfrm>
            <a:off x="18" y="9"/>
            <a:ext cx="4639711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xmlns="" id="{6791DE61-C894-4029-AA8B-EA342DA2E0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69936" y="2034073"/>
            <a:ext cx="6915588" cy="4458806"/>
          </a:xfrm>
        </p:spPr>
        <p:txBody>
          <a:bodyPr/>
          <a:lstStyle/>
          <a:p>
            <a:pPr lvl="0"/>
            <a:r>
              <a:rPr lang="sk-SK" sz="2400">
                <a:solidFill>
                  <a:srgbClr val="FFFFFF"/>
                </a:solidFill>
                <a:latin typeface="Abadi" pitchFamily="34"/>
              </a:rPr>
              <a:t>Skupina autorov pomenovaná podľa Ľ. Štúra</a:t>
            </a:r>
          </a:p>
          <a:p>
            <a:pPr lvl="0"/>
            <a:r>
              <a:rPr lang="sk-SK" sz="2400">
                <a:solidFill>
                  <a:srgbClr val="FFFFFF"/>
                </a:solidFill>
                <a:latin typeface="Abadi" pitchFamily="34"/>
              </a:rPr>
              <a:t>Spoločná snaha o zlepšenie postavenia Slovákov</a:t>
            </a:r>
          </a:p>
          <a:p>
            <a:pPr lvl="0"/>
            <a:r>
              <a:rPr lang="sk-SK" sz="2400">
                <a:solidFill>
                  <a:srgbClr val="FFFFFF"/>
                </a:solidFill>
                <a:latin typeface="Abadi" pitchFamily="34"/>
              </a:rPr>
              <a:t>Najznámejší štúrovci: </a:t>
            </a: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Janko Kráľ</a:t>
            </a:r>
          </a:p>
          <a:p>
            <a:pPr marL="0" lvl="0" indent="0">
              <a:buNone/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			   Samo Chalupka</a:t>
            </a:r>
          </a:p>
          <a:p>
            <a:pPr marL="0" lvl="0" indent="0">
              <a:buNone/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			   Andrej Sládkovič</a:t>
            </a:r>
          </a:p>
          <a:p>
            <a:pPr marL="0" lvl="0" indent="0">
              <a:buNone/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			   Ján Botto</a:t>
            </a:r>
          </a:p>
          <a:p>
            <a:pPr marL="0" lvl="0" indent="0">
              <a:buNone/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			   Janko Francisci</a:t>
            </a:r>
          </a:p>
          <a:p>
            <a:pPr marL="0" lvl="0" indent="0">
              <a:buNone/>
            </a:pPr>
            <a:r>
              <a:rPr lang="sk-SK" sz="2400" b="1">
                <a:solidFill>
                  <a:srgbClr val="FFFF00"/>
                </a:solidFill>
                <a:latin typeface="Abadi" pitchFamily="34"/>
              </a:rPr>
              <a:t>			   Janko Matúška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xmlns="" id="{6D559EE2-6D14-468D-BFEA-44381CBD9234}"/>
              </a:ext>
            </a:extLst>
          </p:cNvPr>
          <p:cNvSpPr>
            <a:spLocks noMove="1" noResize="1"/>
          </p:cNvSpPr>
          <p:nvPr/>
        </p:nvSpPr>
        <p:spPr>
          <a:xfrm>
            <a:off x="1527" y="0"/>
            <a:ext cx="12188952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Štúrovi nikdy nikto nepovedal – to si krásne spravil! - Rozhovory - Žurnál  - Pravda.sk">
            <a:extLst>
              <a:ext uri="{FF2B5EF4-FFF2-40B4-BE49-F238E27FC236}">
                <a16:creationId xmlns:a16="http://schemas.microsoft.com/office/drawing/2014/main" xmlns="" id="{3A648A50-9ED9-42E7-9EDF-EE691F83E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204" b="-1"/>
          <a:stretch>
            <a:fillRect/>
          </a:stretch>
        </p:blipFill>
        <p:spPr>
          <a:xfrm>
            <a:off x="18" y="1280"/>
            <a:ext cx="12191978" cy="6856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dĺžnik: zaoblené rohy 4">
            <a:extLst>
              <a:ext uri="{FF2B5EF4-FFF2-40B4-BE49-F238E27FC236}">
                <a16:creationId xmlns:a16="http://schemas.microsoft.com/office/drawing/2014/main" xmlns="" id="{D27828A1-97A6-4D12-92B9-0A275931AFA7}"/>
              </a:ext>
            </a:extLst>
          </p:cNvPr>
          <p:cNvSpPr/>
          <p:nvPr/>
        </p:nvSpPr>
        <p:spPr>
          <a:xfrm>
            <a:off x="7623105" y="205273"/>
            <a:ext cx="1558210" cy="410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Ľudovít Štúr</a:t>
            </a:r>
          </a:p>
        </p:txBody>
      </p:sp>
      <p:sp>
        <p:nvSpPr>
          <p:cNvPr id="5" name="Obdĺžnik: zaoblené rohy 7">
            <a:extLst>
              <a:ext uri="{FF2B5EF4-FFF2-40B4-BE49-F238E27FC236}">
                <a16:creationId xmlns:a16="http://schemas.microsoft.com/office/drawing/2014/main" xmlns="" id="{137AB6F1-2845-45EC-ADF5-B6B417634326}"/>
              </a:ext>
            </a:extLst>
          </p:cNvPr>
          <p:cNvSpPr/>
          <p:nvPr/>
        </p:nvSpPr>
        <p:spPr>
          <a:xfrm>
            <a:off x="9486122" y="357667"/>
            <a:ext cx="1558210" cy="410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Jozef Hurban</a:t>
            </a:r>
          </a:p>
        </p:txBody>
      </p:sp>
      <p:sp>
        <p:nvSpPr>
          <p:cNvPr id="6" name="Obdĺžnik: zaoblené rohy 8">
            <a:extLst>
              <a:ext uri="{FF2B5EF4-FFF2-40B4-BE49-F238E27FC236}">
                <a16:creationId xmlns:a16="http://schemas.microsoft.com/office/drawing/2014/main" xmlns="" id="{10CA3805-0C7F-470D-894A-3DAC3F4ACBD5}"/>
              </a:ext>
            </a:extLst>
          </p:cNvPr>
          <p:cNvSpPr/>
          <p:nvPr/>
        </p:nvSpPr>
        <p:spPr>
          <a:xfrm>
            <a:off x="5405530" y="255035"/>
            <a:ext cx="1558210" cy="410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Michal Hodža</a:t>
            </a:r>
          </a:p>
        </p:txBody>
      </p:sp>
      <p:sp>
        <p:nvSpPr>
          <p:cNvPr id="7" name="Obdĺžnik: zaoblené rohy 9">
            <a:extLst>
              <a:ext uri="{FF2B5EF4-FFF2-40B4-BE49-F238E27FC236}">
                <a16:creationId xmlns:a16="http://schemas.microsoft.com/office/drawing/2014/main" xmlns="" id="{16F96427-9D13-45C5-BBEB-6E2296265DB5}"/>
              </a:ext>
            </a:extLst>
          </p:cNvPr>
          <p:cNvSpPr/>
          <p:nvPr/>
        </p:nvSpPr>
        <p:spPr>
          <a:xfrm>
            <a:off x="1719154" y="255035"/>
            <a:ext cx="1798487" cy="41054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1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badi" pitchFamily="34"/>
              </a:rPr>
              <a:t>Samo Chalupka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>
            <a:extLst>
              <a:ext uri="{FF2B5EF4-FFF2-40B4-BE49-F238E27FC236}">
                <a16:creationId xmlns:a16="http://schemas.microsoft.com/office/drawing/2014/main" xmlns="" id="{E41C8124-6A8A-428D-BFA8-E9C3F54EC909}"/>
              </a:ext>
            </a:extLst>
          </p:cNvPr>
          <p:cNvSpPr>
            <a:spLocks noMove="1" noResize="1"/>
          </p:cNvSpPr>
          <p:nvPr/>
        </p:nvSpPr>
        <p:spPr>
          <a:xfrm>
            <a:off x="1527" y="0"/>
            <a:ext cx="12188952" cy="68580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2" descr="Why You Need to Go Hiking in Slovakia&amp;#39;s Tatra Mountains">
            <a:extLst>
              <a:ext uri="{FF2B5EF4-FFF2-40B4-BE49-F238E27FC236}">
                <a16:creationId xmlns:a16="http://schemas.microsoft.com/office/drawing/2014/main" xmlns="" id="{EDD528FE-F88F-422A-8BF0-849DC430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82" b="-1"/>
          <a:stretch>
            <a:fillRect/>
          </a:stretch>
        </p:blipFill>
        <p:spPr>
          <a:xfrm>
            <a:off x="18" y="1280"/>
            <a:ext cx="12191978" cy="68567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BlokTextu 4">
            <a:extLst>
              <a:ext uri="{FF2B5EF4-FFF2-40B4-BE49-F238E27FC236}">
                <a16:creationId xmlns:a16="http://schemas.microsoft.com/office/drawing/2014/main" xmlns="" id="{AFD0A06E-A3FD-4921-9BD2-54B3E94A3DE5}"/>
              </a:ext>
            </a:extLst>
          </p:cNvPr>
          <p:cNvSpPr txBox="1"/>
          <p:nvPr/>
        </p:nvSpPr>
        <p:spPr>
          <a:xfrm>
            <a:off x="865241" y="491608"/>
            <a:ext cx="10530349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k-SK" sz="26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Abadi" pitchFamily="34"/>
              </a:rPr>
              <a:t>Úlohy:</a:t>
            </a:r>
            <a:endParaRPr lang="sk-SK" sz="2600" b="1" i="0" u="none" strike="noStrike" kern="1200" cap="none" spc="0" baseline="0" dirty="0">
              <a:solidFill>
                <a:srgbClr val="0D0D0D"/>
              </a:solidFill>
              <a:uFillTx/>
              <a:latin typeface="Abadi" pitchFamily="34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33718" y="1344706"/>
            <a:ext cx="10515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1. Doplň: Romantizmus čerpal námety z ..................   .................... .</a:t>
            </a:r>
          </a:p>
          <a:p>
            <a:r>
              <a:rPr lang="sk-SK" sz="2400" dirty="0" smtClean="0"/>
              <a:t>2. Ktorý veršový systém bol typický pre romantizmus?</a:t>
            </a:r>
          </a:p>
          <a:p>
            <a:r>
              <a:rPr lang="sk-SK" sz="2400" dirty="0" smtClean="0"/>
              <a:t>3. Vymenuj aspoň troch najznámejších štúrovcov.</a:t>
            </a:r>
          </a:p>
          <a:p>
            <a:r>
              <a:rPr lang="sk-SK" sz="2400" dirty="0" smtClean="0"/>
              <a:t>4. Charakterizuj romantizmus na Slovensku.</a:t>
            </a:r>
          </a:p>
          <a:p>
            <a:r>
              <a:rPr lang="sk-SK" sz="2400" dirty="0" smtClean="0"/>
              <a:t>5. Aká bola filozofia romantizmu?</a:t>
            </a:r>
          </a:p>
          <a:p>
            <a:pPr marL="342900" indent="-342900">
              <a:buAutoNum type="arabicPeriod" startAt="2"/>
            </a:pPr>
            <a:endParaRPr lang="sk-SK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192</Words>
  <Application>Microsoft Office PowerPoint</Application>
  <PresentationFormat>Širokoúhlá obrazovka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Wingdings</vt:lpstr>
      <vt:lpstr>Motív Office</vt:lpstr>
      <vt:lpstr>Romantizmus na Slovensku</vt:lpstr>
      <vt:lpstr>Romantizmus</vt:lpstr>
      <vt:lpstr>Romantizmus na Slovensku</vt:lpstr>
      <vt:lpstr>Znaky romantizmu</vt:lpstr>
      <vt:lpstr>Znaky romantizmu</vt:lpstr>
      <vt:lpstr>Štúrovci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Romantizmus na Slovensku</dc:title>
  <dc:creator>Alena Drinková</dc:creator>
  <cp:lastModifiedBy>Martin</cp:lastModifiedBy>
  <cp:revision>6</cp:revision>
  <dcterms:created xsi:type="dcterms:W3CDTF">2021-07-24T19:42:22Z</dcterms:created>
  <dcterms:modified xsi:type="dcterms:W3CDTF">2021-12-30T10:06:45Z</dcterms:modified>
</cp:coreProperties>
</file>