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sldIdLst>
    <p:sldId id="256" r:id="rId2"/>
    <p:sldId id="263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>
        <p:scale>
          <a:sx n="75" d="100"/>
          <a:sy n="75" d="100"/>
        </p:scale>
        <p:origin x="7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65292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4393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83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919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376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63994"/>
      </p:ext>
    </p:extLst>
  </p:cSld>
  <p:clrMapOvr>
    <a:masterClrMapping/>
  </p:clrMapOvr>
  <p:transition spd="slow">
    <p:randomBar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1956"/>
      </p:ext>
    </p:extLst>
  </p:cSld>
  <p:clrMapOvr>
    <a:masterClrMapping/>
  </p:clrMapOvr>
  <p:transition spd="slow">
    <p:randomBar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3815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2967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4538193"/>
      </p:ext>
    </p:extLst>
  </p:cSld>
  <p:clrMapOvr>
    <a:masterClrMapping/>
  </p:clrMapOvr>
  <p:transition spd="slow">
    <p:randomBar dir="vert"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3313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49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Spoluobčania či protivníci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Dejepis 9.ročník</a:t>
            </a:r>
          </a:p>
          <a:p>
            <a:r>
              <a:rPr lang="sk-SK" dirty="0" err="1" smtClean="0"/>
              <a:t>Mgr.katarína</a:t>
            </a:r>
            <a:r>
              <a:rPr lang="sk-SK" dirty="0" smtClean="0"/>
              <a:t> </a:t>
            </a:r>
            <a:r>
              <a:rPr lang="sk-SK" dirty="0" err="1" smtClean="0"/>
              <a:t>cukerová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5536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60" y="563880"/>
            <a:ext cx="7406640" cy="1417320"/>
          </a:xfrm>
        </p:spPr>
        <p:txBody>
          <a:bodyPr>
            <a:normAutofit/>
          </a:bodyPr>
          <a:lstStyle/>
          <a:p>
            <a:r>
              <a:rPr lang="sk-SK" dirty="0" smtClean="0"/>
              <a:t>Rómovia na </a:t>
            </a:r>
            <a:r>
              <a:rPr lang="sk-SK" dirty="0" err="1" smtClean="0"/>
              <a:t>slovensku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09160" y="1645920"/>
            <a:ext cx="7010400" cy="5105399"/>
          </a:xfrm>
        </p:spPr>
        <p:txBody>
          <a:bodyPr>
            <a:normAutofit/>
          </a:bodyPr>
          <a:lstStyle/>
          <a:p>
            <a:r>
              <a:rPr lang="sk-SK" dirty="0"/>
              <a:t>Toto etnické spoločenstvo (až v roku 1991 boli uznaní za národnostnú menšinu) žilo rozptýlené po celom území Slovenska, s najväčšou koncentráciou na východnom Slovensku</a:t>
            </a:r>
            <a:r>
              <a:rPr lang="sk-SK" dirty="0" smtClean="0"/>
              <a:t>.</a:t>
            </a:r>
          </a:p>
          <a:p>
            <a:r>
              <a:rPr lang="sk-SK" dirty="0"/>
              <a:t>Zhruba </a:t>
            </a:r>
            <a:r>
              <a:rPr lang="sk-SK" b="1" dirty="0"/>
              <a:t>62000</a:t>
            </a:r>
            <a:r>
              <a:rPr lang="sk-SK" dirty="0"/>
              <a:t> </a:t>
            </a:r>
            <a:r>
              <a:rPr lang="sk-SK" b="1" dirty="0"/>
              <a:t>obyvateľov Slovenska </a:t>
            </a:r>
            <a:r>
              <a:rPr lang="sk-SK" dirty="0"/>
              <a:t>sa prihlásilo </a:t>
            </a:r>
            <a:r>
              <a:rPr lang="sk-SK" b="1" dirty="0"/>
              <a:t>k rómskej etnickej skupine</a:t>
            </a:r>
            <a:r>
              <a:rPr lang="sk-SK" dirty="0"/>
              <a:t>...</a:t>
            </a:r>
          </a:p>
          <a:p>
            <a:r>
              <a:rPr lang="sk-SK" dirty="0"/>
              <a:t>Patrili k najchudobnejším vrstvám </a:t>
            </a:r>
            <a:r>
              <a:rPr lang="sk-SK" dirty="0" err="1"/>
              <a:t>spločnosti</a:t>
            </a:r>
            <a:endParaRPr lang="sk-SK" dirty="0"/>
          </a:p>
          <a:p>
            <a:r>
              <a:rPr lang="sk-SK" b="1" dirty="0"/>
              <a:t>Žili izolovane </a:t>
            </a:r>
            <a:r>
              <a:rPr lang="sk-SK" dirty="0"/>
              <a:t>v osadách</a:t>
            </a:r>
            <a:r>
              <a:rPr lang="sk-SK" b="1" dirty="0"/>
              <a:t> na okrajoch miest </a:t>
            </a:r>
            <a:r>
              <a:rPr lang="sk-SK" dirty="0"/>
              <a:t>a </a:t>
            </a:r>
            <a:r>
              <a:rPr lang="sk-SK" b="1" dirty="0"/>
              <a:t>dedín</a:t>
            </a:r>
            <a:r>
              <a:rPr lang="sk-SK" dirty="0"/>
              <a:t> alebo </a:t>
            </a:r>
            <a:r>
              <a:rPr lang="sk-SK" b="1" dirty="0"/>
              <a:t>kočovali</a:t>
            </a:r>
            <a:r>
              <a:rPr lang="sk-SK" b="1" dirty="0" smtClean="0"/>
              <a:t>...</a:t>
            </a:r>
            <a:endParaRPr lang="sk-SK" dirty="0" smtClean="0"/>
          </a:p>
          <a:p>
            <a:r>
              <a:rPr lang="sk-SK" dirty="0"/>
              <a:t>Starousadlí Rómovia, sa venovali tradičným </a:t>
            </a:r>
            <a:r>
              <a:rPr lang="sk-SK" b="1" dirty="0"/>
              <a:t>remeslám</a:t>
            </a:r>
            <a:r>
              <a:rPr lang="sk-SK" dirty="0"/>
              <a:t> (kováči, </a:t>
            </a:r>
            <a:r>
              <a:rPr lang="sk-SK" dirty="0" err="1"/>
              <a:t>kotlikári</a:t>
            </a:r>
            <a:r>
              <a:rPr lang="sk-SK" dirty="0"/>
              <a:t>, </a:t>
            </a:r>
            <a:r>
              <a:rPr lang="sk-SK" dirty="0" err="1"/>
              <a:t>zvonkári</a:t>
            </a:r>
            <a:r>
              <a:rPr lang="sk-SK" dirty="0"/>
              <a:t>, uhliari, košikári, tehliari, korytári) a </a:t>
            </a:r>
            <a:r>
              <a:rPr lang="sk-SK" dirty="0" err="1"/>
              <a:t>hudobníctvu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>
                <a:solidFill>
                  <a:srgbClr val="FF0000"/>
                </a:solidFill>
              </a:rPr>
              <a:t>V roku </a:t>
            </a:r>
            <a:r>
              <a:rPr lang="sk-SK" b="1" dirty="0">
                <a:solidFill>
                  <a:srgbClr val="FF0000"/>
                </a:solidFill>
              </a:rPr>
              <a:t>1927</a:t>
            </a:r>
            <a:r>
              <a:rPr lang="sk-SK" dirty="0">
                <a:solidFill>
                  <a:srgbClr val="FF0000"/>
                </a:solidFill>
              </a:rPr>
              <a:t> bol prijatý </a:t>
            </a:r>
            <a:r>
              <a:rPr lang="sk-SK" u="sng" dirty="0">
                <a:solidFill>
                  <a:srgbClr val="FF0000"/>
                </a:solidFill>
              </a:rPr>
              <a:t>nedemokratický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zákon „o potulných cigánoch,“ </a:t>
            </a:r>
            <a:r>
              <a:rPr lang="sk-SK" dirty="0">
                <a:solidFill>
                  <a:srgbClr val="FF0000"/>
                </a:solidFill>
              </a:rPr>
              <a:t>ktorý ich zbavil základných občianskych </a:t>
            </a:r>
            <a:r>
              <a:rPr lang="sk-SK" dirty="0" smtClean="0">
                <a:solidFill>
                  <a:srgbClr val="FF0000"/>
                </a:solidFill>
              </a:rPr>
              <a:t>práv.</a:t>
            </a:r>
            <a:endParaRPr lang="sk-SK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4098" name="Picture 2" descr="Rómovia, ktorých nazývali „cigánskymi nacionalistami | Rusyn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73522"/>
            <a:ext cx="2724785" cy="15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stavenie Rómov v Slovenskom štáte - Mladí proti fašiz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039619"/>
            <a:ext cx="3489960" cy="23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tava Krásné časy...? zavítá do Pra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378957"/>
            <a:ext cx="3489960" cy="23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29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Práva menšín v </a:t>
            </a:r>
            <a:r>
              <a:rPr lang="sk-SK" sz="4900" dirty="0" smtClean="0"/>
              <a:t>1.čsr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Ústava </a:t>
            </a:r>
            <a:r>
              <a:rPr lang="sk-SK" sz="2000" dirty="0"/>
              <a:t>prijatá 29. februára 1920 zakotvovala základné princípy ochrany národnostných, náboženských a rasových menšín v ČSR. </a:t>
            </a:r>
            <a:br>
              <a:rPr lang="sk-SK" sz="2000" dirty="0"/>
            </a:br>
            <a:endParaRPr lang="sk-SK" sz="2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51678" y="1737360"/>
            <a:ext cx="4249962" cy="4831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Československá </a:t>
            </a:r>
            <a:r>
              <a:rPr lang="sk-SK" sz="2400" dirty="0">
                <a:solidFill>
                  <a:srgbClr val="FF0000"/>
                </a:solidFill>
              </a:rPr>
              <a:t>vláda </a:t>
            </a:r>
            <a:r>
              <a:rPr lang="sk-SK" sz="2400" dirty="0"/>
              <a:t>sa zaviazala </a:t>
            </a:r>
            <a:r>
              <a:rPr lang="sk-SK" sz="2400" dirty="0" smtClean="0"/>
              <a:t>zachovávať:</a:t>
            </a:r>
          </a:p>
          <a:p>
            <a:pPr>
              <a:buFontTx/>
              <a:buChar char="-"/>
            </a:pPr>
            <a:r>
              <a:rPr lang="sk-SK" sz="2400" dirty="0" smtClean="0"/>
              <a:t>politické</a:t>
            </a:r>
            <a:r>
              <a:rPr lang="sk-SK" sz="2400" dirty="0"/>
              <a:t>, 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občianske </a:t>
            </a:r>
            <a:r>
              <a:rPr lang="sk-SK" sz="2400" dirty="0"/>
              <a:t>a 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kultúrne </a:t>
            </a:r>
            <a:r>
              <a:rPr lang="sk-SK" sz="2400" dirty="0"/>
              <a:t>práva menšín. </a:t>
            </a:r>
            <a:endParaRPr lang="sk-SK" sz="2400" dirty="0" smtClean="0"/>
          </a:p>
          <a:p>
            <a:r>
              <a:rPr lang="sk-SK" sz="2400" dirty="0" smtClean="0"/>
              <a:t>V </a:t>
            </a:r>
            <a:r>
              <a:rPr lang="sk-SK" sz="2400" dirty="0"/>
              <a:t>okresoch, kde mali menšiny viac ako 20 % obyvateľov, mali právo hovoriť na súdoch a úradoch materinským jazykom. </a:t>
            </a:r>
            <a:br>
              <a:rPr lang="sk-SK" sz="2400" dirty="0"/>
            </a:br>
            <a:endParaRPr lang="sk-SK" sz="2400" dirty="0"/>
          </a:p>
          <a:p>
            <a:endParaRPr lang="sk-SK" sz="2400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501640" y="1737361"/>
            <a:ext cx="6156960" cy="4937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sz="2600" dirty="0"/>
              <a:t>Vytvárali si vlastné</a:t>
            </a:r>
            <a:r>
              <a:rPr lang="sk-SK" sz="2600" dirty="0" smtClean="0"/>
              <a:t>:</a:t>
            </a:r>
            <a:endParaRPr lang="sk-SK" sz="2600" dirty="0"/>
          </a:p>
          <a:p>
            <a:r>
              <a:rPr lang="sk-SK" sz="2600" b="1" dirty="0"/>
              <a:t>politické strany</a:t>
            </a:r>
            <a:r>
              <a:rPr lang="sk-SK" sz="2600" dirty="0"/>
              <a:t>, ktoré boli zastúpené v parlamente</a:t>
            </a:r>
            <a:r>
              <a:rPr lang="sk-SK" sz="2600" dirty="0" smtClean="0"/>
              <a:t>.</a:t>
            </a:r>
          </a:p>
          <a:p>
            <a:r>
              <a:rPr lang="sk-SK" sz="2600" dirty="0" smtClean="0"/>
              <a:t> </a:t>
            </a:r>
            <a:r>
              <a:rPr lang="sk-SK" sz="2600" dirty="0"/>
              <a:t>Najvýznamnejšie maďarské strany boli Krajinská kresťansko-socialistická strana a Maďarská národná strana, neskôr </a:t>
            </a:r>
            <a:r>
              <a:rPr lang="sk-SK" sz="2600" b="1" dirty="0"/>
              <a:t>Zjednotená maďarská strana</a:t>
            </a:r>
            <a:r>
              <a:rPr lang="sk-SK" sz="2600" dirty="0"/>
              <a:t> na čele s </a:t>
            </a:r>
            <a:r>
              <a:rPr lang="sk-SK" sz="2600" dirty="0" err="1"/>
              <a:t>Jánosom</a:t>
            </a:r>
            <a:r>
              <a:rPr lang="sk-SK" sz="2600" dirty="0"/>
              <a:t> </a:t>
            </a:r>
            <a:r>
              <a:rPr lang="sk-SK" sz="2600" dirty="0" err="1" smtClean="0"/>
              <a:t>Esterházyma</a:t>
            </a:r>
            <a:endParaRPr lang="sk-SK" sz="2600" dirty="0" smtClean="0"/>
          </a:p>
          <a:p>
            <a:r>
              <a:rPr lang="sk-SK" sz="2600" dirty="0" smtClean="0"/>
              <a:t>Nemci </a:t>
            </a:r>
            <a:r>
              <a:rPr lang="sk-SK" sz="2600" dirty="0"/>
              <a:t>si vytvorili </a:t>
            </a:r>
            <a:r>
              <a:rPr lang="sk-SK" sz="2600" b="1" dirty="0" err="1" smtClean="0"/>
              <a:t>Karpatonemeckú</a:t>
            </a:r>
            <a:r>
              <a:rPr lang="sk-SK" sz="2600" b="1" dirty="0" smtClean="0"/>
              <a:t> </a:t>
            </a:r>
            <a:r>
              <a:rPr lang="sk-SK" sz="2600" dirty="0" smtClean="0"/>
              <a:t>stranu </a:t>
            </a:r>
            <a:r>
              <a:rPr lang="sk-SK" sz="2600" dirty="0"/>
              <a:t>(odnož českej </a:t>
            </a:r>
            <a:r>
              <a:rPr lang="sk-SK" sz="2600" dirty="0" err="1"/>
              <a:t>Sudetonemeckej</a:t>
            </a:r>
            <a:r>
              <a:rPr lang="sk-SK" sz="2600" dirty="0"/>
              <a:t> strany) na čele s Franzom </a:t>
            </a:r>
            <a:r>
              <a:rPr lang="sk-SK" sz="2600" dirty="0" err="1"/>
              <a:t>Karmasinom</a:t>
            </a:r>
            <a:r>
              <a:rPr lang="sk-SK" sz="2600" dirty="0"/>
              <a:t>.</a:t>
            </a:r>
          </a:p>
          <a:p>
            <a:pPr lvl="0"/>
            <a:r>
              <a:rPr lang="sk-SK" sz="2600" b="1" dirty="0"/>
              <a:t>združenia, spolky a organizácie,</a:t>
            </a:r>
            <a:endParaRPr lang="sk-SK" sz="2600" dirty="0"/>
          </a:p>
          <a:p>
            <a:pPr lvl="0"/>
            <a:r>
              <a:rPr lang="sk-SK" sz="2600" b="1" dirty="0"/>
              <a:t>knihy, noviny a časopisy v materinskom jazyku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260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98" y="382385"/>
            <a:ext cx="10582102" cy="1064030"/>
          </a:xfrm>
        </p:spPr>
        <p:txBody>
          <a:bodyPr>
            <a:normAutofit fontScale="90000"/>
          </a:bodyPr>
          <a:lstStyle/>
          <a:p>
            <a:r>
              <a:rPr lang="sk-SK" sz="4900" b="1" dirty="0"/>
              <a:t>Spolunažívanie národnostných menšín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188720" y="1534160"/>
            <a:ext cx="10241280" cy="50799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sz="2600" dirty="0"/>
              <a:t>Spolunažívanie národnostných menšín prinášalo </a:t>
            </a:r>
            <a:r>
              <a:rPr lang="sk-SK" sz="2600" b="1" dirty="0">
                <a:solidFill>
                  <a:srgbClr val="FF0000"/>
                </a:solidFill>
              </a:rPr>
              <a:t>pozitívne</a:t>
            </a:r>
            <a:r>
              <a:rPr lang="sk-SK" sz="2600" dirty="0"/>
              <a:t> aj </a:t>
            </a:r>
            <a:r>
              <a:rPr lang="sk-SK" sz="2600" b="1" dirty="0">
                <a:solidFill>
                  <a:srgbClr val="FF0000"/>
                </a:solidFill>
              </a:rPr>
              <a:t>negatívne</a:t>
            </a:r>
            <a:r>
              <a:rPr lang="sk-SK" sz="2600" dirty="0"/>
              <a:t> javy. </a:t>
            </a:r>
            <a:endParaRPr lang="sk-SK" sz="2600" dirty="0" smtClean="0"/>
          </a:p>
          <a:p>
            <a:pPr marL="0" indent="0">
              <a:buNone/>
            </a:pPr>
            <a:r>
              <a:rPr lang="sk-SK" sz="2600" dirty="0" smtClean="0"/>
              <a:t>Medzi </a:t>
            </a:r>
            <a:r>
              <a:rPr lang="sk-SK" sz="2600" dirty="0">
                <a:solidFill>
                  <a:srgbClr val="FF0000"/>
                </a:solidFill>
              </a:rPr>
              <a:t>pozitívne</a:t>
            </a:r>
            <a:r>
              <a:rPr lang="sk-SK" sz="2600" dirty="0"/>
              <a:t> </a:t>
            </a:r>
            <a:r>
              <a:rPr lang="sk-SK" sz="2600" dirty="0" smtClean="0"/>
              <a:t>patrili: </a:t>
            </a:r>
          </a:p>
          <a:p>
            <a:r>
              <a:rPr lang="sk-SK" sz="2600" dirty="0"/>
              <a:t>obyvatelia žili v zhode, spájali ich spoločné hospodárske, občianske, sociálne záujmy.</a:t>
            </a:r>
          </a:p>
          <a:p>
            <a:pPr lvl="0"/>
            <a:r>
              <a:rPr lang="sk-SK" sz="2600" dirty="0"/>
              <a:t>vzájomné kultúrne ovplyvňovanie a spolupráca vo vede a umení</a:t>
            </a:r>
          </a:p>
          <a:p>
            <a:pPr lvl="0"/>
            <a:r>
              <a:rPr lang="sk-SK" sz="2600" dirty="0"/>
              <a:t>ľudia okrem materčiny ovládajú 1-2 cudzie jazyky</a:t>
            </a:r>
          </a:p>
          <a:p>
            <a:endParaRPr lang="sk-SK" sz="2600" dirty="0" smtClean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r>
              <a:rPr lang="sk-SK" sz="2600" dirty="0" smtClean="0">
                <a:solidFill>
                  <a:srgbClr val="FF0000"/>
                </a:solidFill>
              </a:rPr>
              <a:t>Negatívne</a:t>
            </a:r>
            <a:r>
              <a:rPr lang="sk-SK" sz="2600" dirty="0" smtClean="0"/>
              <a:t> </a:t>
            </a:r>
            <a:r>
              <a:rPr lang="sk-SK" sz="2600" dirty="0"/>
              <a:t>sa spolunažívanie </a:t>
            </a:r>
            <a:r>
              <a:rPr lang="sk-SK" sz="2600" dirty="0" smtClean="0"/>
              <a:t>prejavilo:</a:t>
            </a:r>
          </a:p>
          <a:p>
            <a:pPr marL="0" indent="0">
              <a:buNone/>
            </a:pPr>
            <a:r>
              <a:rPr lang="sk-SK" sz="2600" dirty="0"/>
              <a:t>-</a:t>
            </a:r>
            <a:r>
              <a:rPr lang="sk-SK" sz="2600" dirty="0" smtClean="0"/>
              <a:t> </a:t>
            </a:r>
            <a:r>
              <a:rPr lang="sk-SK" sz="2600" dirty="0"/>
              <a:t>vo forme radikálnych názorov na otázku hraníc, politiky, samostatnosti, či náboženstva. </a:t>
            </a:r>
            <a:endParaRPr lang="sk-SK" sz="2600" dirty="0" smtClean="0"/>
          </a:p>
          <a:p>
            <a:pPr marL="0" indent="0">
              <a:buNone/>
            </a:pPr>
            <a:r>
              <a:rPr lang="sk-SK" sz="2600" dirty="0" smtClean="0"/>
              <a:t>- tieto </a:t>
            </a:r>
            <a:r>
              <a:rPr lang="sk-SK" sz="2600" dirty="0"/>
              <a:t>negatíva sa naplno prejavili v období prenikania a šírenia fašizmu, ktorý podporoval rasovú a národnostnú neznášanlivosť.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47135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Pracovný list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5520" y="1503680"/>
            <a:ext cx="10911840" cy="51963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k-SK" sz="2400" dirty="0" smtClean="0"/>
              <a:t>1. Aké </a:t>
            </a:r>
            <a:r>
              <a:rPr lang="sk-SK" sz="2400" dirty="0"/>
              <a:t>národnostné menšiny žili na Slovensku v 1. ČSR?</a:t>
            </a:r>
            <a:br>
              <a:rPr lang="sk-SK" sz="2400" dirty="0"/>
            </a:br>
            <a:r>
              <a:rPr lang="sk-SK" sz="2400" dirty="0"/>
              <a:t>2. Aké práva mali národnosti v tomto období?</a:t>
            </a:r>
            <a:br>
              <a:rPr lang="sk-SK" sz="2400" dirty="0"/>
            </a:br>
            <a:r>
              <a:rPr lang="sk-SK" sz="2400" dirty="0"/>
              <a:t>3. Vymenuj známe politické strany národnostných menšín.</a:t>
            </a:r>
            <a:br>
              <a:rPr lang="sk-SK" sz="2400" dirty="0"/>
            </a:br>
            <a:r>
              <a:rPr lang="sk-SK" sz="2400" dirty="0"/>
              <a:t>4. Aké boli dôsledky spolunažívania menšín</a:t>
            </a:r>
            <a:r>
              <a:rPr lang="sk-SK" sz="2400" dirty="0" smtClean="0"/>
              <a:t>?</a:t>
            </a:r>
            <a:endParaRPr lang="sk-SK" sz="2400" dirty="0"/>
          </a:p>
          <a:p>
            <a:pPr marL="0" lvl="0" indent="0">
              <a:buNone/>
            </a:pPr>
            <a:r>
              <a:rPr lang="sk-SK" sz="2400" dirty="0" smtClean="0"/>
              <a:t>5. </a:t>
            </a:r>
            <a:r>
              <a:rPr lang="sk-SK" sz="2400" b="1" dirty="0"/>
              <a:t> </a:t>
            </a:r>
            <a:r>
              <a:rPr lang="sk-SK" sz="2400" b="1" dirty="0" smtClean="0"/>
              <a:t>Doplň:</a:t>
            </a:r>
            <a:endParaRPr lang="sk-SK" sz="2400" dirty="0"/>
          </a:p>
          <a:p>
            <a:pPr marL="0" indent="0" algn="just">
              <a:buNone/>
            </a:pPr>
            <a:r>
              <a:rPr lang="sk-SK" sz="2400" b="1" dirty="0"/>
              <a:t>Československá republika bola mnohonárodnostným štátom. </a:t>
            </a:r>
            <a:r>
              <a:rPr lang="sk-SK" sz="2400" dirty="0"/>
              <a:t>Okrem Čechov a Slovákov tu žili aj </a:t>
            </a:r>
            <a:r>
              <a:rPr lang="sk-SK" sz="2400" b="1" dirty="0"/>
              <a:t>národnostné menšiny</a:t>
            </a:r>
            <a:r>
              <a:rPr lang="sk-SK" sz="2400" dirty="0"/>
              <a:t>. Najpočetnejšou národnostnou menšinou boli ....................... Druhou najsilnejšou boli </a:t>
            </a:r>
            <a:r>
              <a:rPr lang="sk-SK" sz="2400" dirty="0" smtClean="0"/>
              <a:t>.................................  .  Okrem </a:t>
            </a:r>
            <a:r>
              <a:rPr lang="sk-SK" sz="2400" dirty="0"/>
              <a:t>týchto tu žili ešte ................., </a:t>
            </a:r>
            <a:r>
              <a:rPr lang="sk-SK" sz="2400" dirty="0" smtClean="0"/>
              <a:t>......................., .................................. .Po </a:t>
            </a:r>
            <a:r>
              <a:rPr lang="sk-SK" sz="2400" dirty="0"/>
              <a:t>prvýkrát sa objavila so svojimi približne 70000 príslušníkmi aj ........................... </a:t>
            </a:r>
            <a:r>
              <a:rPr lang="sk-SK" sz="2400" dirty="0" smtClean="0"/>
              <a:t>národnosť.  Československá </a:t>
            </a:r>
            <a:r>
              <a:rPr lang="sk-SK" sz="2400" dirty="0"/>
              <a:t>vláda sa zaviazala zmluvne dodržiavať politické, občianske a kultúrne práva menšín. Mali možnosť: </a:t>
            </a:r>
            <a:r>
              <a:rPr lang="sk-SK" sz="2400" dirty="0" smtClean="0"/>
              <a:t>............................................................................................................................................</a:t>
            </a:r>
            <a:r>
              <a:rPr lang="sk-SK" sz="2400" dirty="0"/>
              <a:t> 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661545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Ruto\Desktop\papuč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847" y="5145724"/>
            <a:ext cx="2568415" cy="1712276"/>
          </a:xfrm>
          <a:prstGeom prst="rect">
            <a:avLst/>
          </a:prstGeom>
          <a:noFill/>
        </p:spPr>
      </p:pic>
      <p:pic>
        <p:nvPicPr>
          <p:cNvPr id="10" name="Picture 6" descr="C:\Users\Ruto\Desktop\klob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086" y="4032856"/>
            <a:ext cx="2037865" cy="1677064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066800" y="690880"/>
            <a:ext cx="1083056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6.  Z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 uvedených slov zostav názvy národov a národností, ktoré žili na území ČSR.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IÁOVCLS      </a:t>
            </a: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IĎAARM    </a:t>
            </a: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MICEN              AŽIID               EČSI  </a:t>
            </a:r>
            <a:endParaRPr lang="sk-SK" sz="2400" dirty="0" smtClean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-----------------      ----------------        ----------------     ----------------       -------------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LIIACOP    </a:t>
            </a: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OMÓVIAR         </a:t>
            </a: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ISÍNUR  A NIJCIRAKU </a:t>
            </a:r>
            <a:endParaRPr lang="sk-SK" sz="2400" dirty="0" smtClean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     -------------------         -------------------         ------------------  ---- -----------------</a:t>
            </a:r>
            <a:endParaRPr lang="sk-SK" sz="2400" dirty="0">
              <a:latin typeface="Gill Sans MT" panose="020B050202010402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400" dirty="0" smtClean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7. Národnostné </a:t>
            </a:r>
            <a:r>
              <a:rPr lang="sk-SK" sz="2400" dirty="0">
                <a:latin typeface="Gill Sans MT" panose="020B050202010402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 etnické menšiny, žijúce na území ČSR, mali svoje typické znaky a tradície. Na základe obrázkov zisti, pre ktorú menšinu sú zobrazené črty charakteristické.</a:t>
            </a:r>
          </a:p>
        </p:txBody>
      </p:sp>
      <p:pic>
        <p:nvPicPr>
          <p:cNvPr id="5" name="Picture 2" descr="C:\Users\Ruto\Desktop\čiap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75" y="4457552"/>
            <a:ext cx="1411605" cy="1406338"/>
          </a:xfrm>
          <a:prstGeom prst="rect">
            <a:avLst/>
          </a:prstGeom>
          <a:noFill/>
        </p:spPr>
      </p:pic>
      <p:pic>
        <p:nvPicPr>
          <p:cNvPr id="7" name="Picture 7" descr="C:\Users\Ruto\Desktop\pi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3332" y="5368648"/>
            <a:ext cx="2234028" cy="1489352"/>
          </a:xfrm>
          <a:prstGeom prst="rect">
            <a:avLst/>
          </a:prstGeom>
          <a:noFill/>
        </p:spPr>
      </p:pic>
      <p:pic>
        <p:nvPicPr>
          <p:cNvPr id="6" name="Picture 3" descr="C:\Users\Ruto\Desktop\projekt-cemer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880" y="5371952"/>
            <a:ext cx="2343897" cy="1406338"/>
          </a:xfrm>
          <a:prstGeom prst="rect">
            <a:avLst/>
          </a:prstGeom>
          <a:noFill/>
        </p:spPr>
      </p:pic>
      <p:pic>
        <p:nvPicPr>
          <p:cNvPr id="9" name="Picture 5" descr="C:\Users\Ruto\Desktop\kroj r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6266" y="4099132"/>
            <a:ext cx="2744080" cy="154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060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840" y="609601"/>
            <a:ext cx="10043160" cy="1264916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Mnohonárodnostný štát</a:t>
            </a:r>
            <a:endParaRPr lang="sk-SK" sz="4400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127760" y="1874517"/>
            <a:ext cx="10149840" cy="4724403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Československá </a:t>
            </a:r>
            <a:r>
              <a:rPr lang="sk-SK" sz="2400" b="1" dirty="0">
                <a:solidFill>
                  <a:srgbClr val="FF0000"/>
                </a:solidFill>
              </a:rPr>
              <a:t>republika </a:t>
            </a:r>
            <a:r>
              <a:rPr lang="sk-SK" sz="2400" dirty="0"/>
              <a:t>bola </a:t>
            </a:r>
            <a:r>
              <a:rPr lang="sk-SK" sz="2400" b="1" dirty="0">
                <a:solidFill>
                  <a:schemeClr val="tx1"/>
                </a:solidFill>
              </a:rPr>
              <a:t>mnohonárodnostným štátom</a:t>
            </a:r>
            <a:r>
              <a:rPr lang="sk-SK" sz="2400" dirty="0"/>
              <a:t>.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 (1918 -1938)</a:t>
            </a:r>
          </a:p>
          <a:p>
            <a:r>
              <a:rPr lang="sk-SK" sz="2400" dirty="0" smtClean="0"/>
              <a:t>Vládnucim </a:t>
            </a:r>
            <a:r>
              <a:rPr lang="sk-SK" sz="2400" dirty="0"/>
              <a:t>náro­dom bol </a:t>
            </a:r>
            <a:r>
              <a:rPr lang="sk-SK" sz="2400" b="1" dirty="0">
                <a:solidFill>
                  <a:schemeClr val="tx1"/>
                </a:solidFill>
              </a:rPr>
              <a:t>národ československý </a:t>
            </a:r>
            <a:r>
              <a:rPr lang="sk-SK" sz="2400" dirty="0"/>
              <a:t>(v skutočnosti Česi a Slováci). Existoval politický smer „čechoslovakizmus“ – Česi a Slováci sa chápali ako jeden národ, ktorý používa československý jazyk, ktorý však nikdy neexistoval. </a:t>
            </a:r>
            <a:endParaRPr lang="sk-SK" sz="2400" dirty="0" smtClean="0"/>
          </a:p>
          <a:p>
            <a:r>
              <a:rPr lang="sk-SK" sz="2400" b="1" dirty="0" smtClean="0"/>
              <a:t>V</a:t>
            </a:r>
            <a:r>
              <a:rPr lang="sk-SK" sz="2400" b="1" dirty="0"/>
              <a:t> Čechách </a:t>
            </a:r>
            <a:r>
              <a:rPr lang="sk-SK" sz="2400" dirty="0"/>
              <a:t>sa hovorilo </a:t>
            </a:r>
            <a:r>
              <a:rPr lang="sk-SK" sz="2400" b="1" dirty="0"/>
              <a:t>po česky </a:t>
            </a:r>
            <a:r>
              <a:rPr lang="sk-SK" sz="2400" dirty="0"/>
              <a:t>a </a:t>
            </a:r>
            <a:r>
              <a:rPr lang="sk-SK" sz="2400" b="1" dirty="0">
                <a:solidFill>
                  <a:schemeClr val="tx1"/>
                </a:solidFill>
              </a:rPr>
              <a:t>na Slovensku po slovensky </a:t>
            </a:r>
            <a:r>
              <a:rPr lang="sk-SK" sz="2400" dirty="0"/>
              <a:t>– oba jazyky sa chápali ako odnože spomínanej </a:t>
            </a:r>
            <a:r>
              <a:rPr lang="sk-SK" sz="2400" dirty="0" err="1"/>
              <a:t>českoslovenčiny</a:t>
            </a:r>
            <a:r>
              <a:rPr lang="sk-SK" sz="2400" dirty="0"/>
              <a:t>. </a:t>
            </a:r>
            <a:endParaRPr lang="sk-SK" sz="2400" dirty="0" smtClean="0"/>
          </a:p>
          <a:p>
            <a:r>
              <a:rPr lang="sk-SK" sz="2400" dirty="0" smtClean="0"/>
              <a:t>Jednou </a:t>
            </a:r>
            <a:r>
              <a:rPr lang="sk-SK" sz="2400" dirty="0"/>
              <a:t>z hlavných úloh medzivojnového Československa bolo riešenie národnostnej otázky.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5553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vá česko-slovenská republika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8" y="213360"/>
            <a:ext cx="5292128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rusyn.sk/data/att/2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99858"/>
            <a:ext cx="7009765" cy="40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583680" y="2164080"/>
            <a:ext cx="515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02122"/>
                </a:solidFill>
                <a:latin typeface="Arial" panose="020B0604020202020204" pitchFamily="34" charset="0"/>
              </a:rPr>
              <a:t>Vlajka Česko-Slovenska v rokoch 1918 – 1920</a:t>
            </a:r>
            <a:endParaRPr lang="sk-SK" dirty="0"/>
          </a:p>
        </p:txBody>
      </p:sp>
      <p:pic>
        <p:nvPicPr>
          <p:cNvPr id="3076" name="Picture 4" descr="https://upload.wikimedia.org/wikipedia/commons/thumb/c/cb/Flag_of_the_Czech_Republic.svg/220px-Flag_of_the_Czech_Republic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28" y="3155315"/>
            <a:ext cx="3032535" cy="20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359534" y="5288280"/>
            <a:ext cx="2709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02122"/>
                </a:solidFill>
                <a:latin typeface="Arial" panose="020B0604020202020204" pitchFamily="34" charset="0"/>
              </a:rPr>
              <a:t>Vlajka Česko-Slovenska od roku 1920</a:t>
            </a:r>
            <a:endParaRPr lang="sk-SK" dirty="0"/>
          </a:p>
        </p:txBody>
      </p:sp>
      <p:pic>
        <p:nvPicPr>
          <p:cNvPr id="3078" name="Picture 6" descr="https://upload.wikimedia.org/wikipedia/commons/thumb/b/b1/Flag_of_Bohemia.svg/220px-Flag_of_Bohemia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08" y="253179"/>
            <a:ext cx="2859852" cy="19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86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10866120" cy="853440"/>
          </a:xfrm>
        </p:spPr>
        <p:txBody>
          <a:bodyPr>
            <a:normAutofit/>
          </a:bodyPr>
          <a:lstStyle/>
          <a:p>
            <a:r>
              <a:rPr lang="sk-SK" sz="4000" dirty="0"/>
              <a:t>Národnostné menšiny na Slovensku v 1. ČSR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14400" y="1005841"/>
            <a:ext cx="10515600" cy="5852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tx1"/>
                </a:solidFill>
              </a:rPr>
              <a:t>V </a:t>
            </a:r>
            <a:r>
              <a:rPr lang="sk-SK" sz="2400" b="1" u="sng" dirty="0">
                <a:solidFill>
                  <a:schemeClr val="tx1"/>
                </a:solidFill>
              </a:rPr>
              <a:t>I. československej republike </a:t>
            </a:r>
            <a:r>
              <a:rPr lang="sk-SK" sz="2400" dirty="0"/>
              <a:t>bolo nasledovné národnostné zloženie: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smtClean="0">
                <a:solidFill>
                  <a:srgbClr val="FF0000"/>
                </a:solidFill>
              </a:rPr>
              <a:t>Česi </a:t>
            </a:r>
            <a:r>
              <a:rPr lang="sk-SK" sz="2400" dirty="0">
                <a:solidFill>
                  <a:srgbClr val="FF0000"/>
                </a:solidFill>
              </a:rPr>
              <a:t>– 7 miliónov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Nemci – 3,3 </a:t>
            </a:r>
            <a:r>
              <a:rPr lang="sk-SK" sz="2400" dirty="0" smtClean="0"/>
              <a:t>milióna                          </a:t>
            </a:r>
            <a:endParaRPr lang="sk-SK" sz="2400" dirty="0"/>
          </a:p>
          <a:p>
            <a:pPr marL="457200" indent="-457200">
              <a:buFont typeface="+mj-lt"/>
              <a:buAutoNum type="arabicPeriod"/>
            </a:pPr>
            <a:r>
              <a:rPr lang="sk-SK" sz="2400" dirty="0">
                <a:solidFill>
                  <a:srgbClr val="FF0000"/>
                </a:solidFill>
              </a:rPr>
              <a:t>Slováci – 2,3 milióna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/>
              <a:t>Maďari – 0,7 milióna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400" dirty="0" err="1"/>
              <a:t>Rusíni</a:t>
            </a:r>
            <a:r>
              <a:rPr lang="sk-SK" sz="2400" dirty="0"/>
              <a:t> – 0,5 </a:t>
            </a:r>
            <a:r>
              <a:rPr lang="sk-SK" sz="2400" dirty="0" smtClean="0"/>
              <a:t>milióna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b="1" dirty="0"/>
              <a:t>Na Slovensku žilo v medzivojnovom období vyše 2,3 milióna </a:t>
            </a:r>
            <a:r>
              <a:rPr lang="sk-SK" b="1" dirty="0">
                <a:solidFill>
                  <a:srgbClr val="FF0000"/>
                </a:solidFill>
              </a:rPr>
              <a:t>Slovákov</a:t>
            </a:r>
            <a:r>
              <a:rPr lang="sk-SK" b="1" dirty="0"/>
              <a:t>.</a:t>
            </a:r>
            <a:r>
              <a:rPr lang="sk-SK" dirty="0"/>
              <a:t> </a:t>
            </a:r>
          </a:p>
          <a:p>
            <a:r>
              <a:rPr lang="sk-SK" b="1" dirty="0"/>
              <a:t>Najpočetnejšou menšinou boli </a:t>
            </a:r>
            <a:r>
              <a:rPr lang="sk-SK" b="1" dirty="0">
                <a:solidFill>
                  <a:srgbClr val="FF0000"/>
                </a:solidFill>
              </a:rPr>
              <a:t>Maďari</a:t>
            </a:r>
            <a:r>
              <a:rPr lang="sk-SK" dirty="0">
                <a:solidFill>
                  <a:srgbClr val="FF0000"/>
                </a:solidFill>
              </a:rPr>
              <a:t> </a:t>
            </a:r>
            <a:r>
              <a:rPr lang="sk-SK" dirty="0"/>
              <a:t>(vyše 500 000).</a:t>
            </a:r>
          </a:p>
          <a:p>
            <a:r>
              <a:rPr lang="sk-SK" b="1" dirty="0">
                <a:solidFill>
                  <a:srgbClr val="FF0000"/>
                </a:solidFill>
              </a:rPr>
              <a:t>Nemci </a:t>
            </a:r>
            <a:r>
              <a:rPr lang="sk-SK" dirty="0"/>
              <a:t>(okolo 140 000) žili v troch centrách – v Bratislave, na Spiši a na Hornej Nitre.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Rusíni</a:t>
            </a:r>
            <a:r>
              <a:rPr lang="sk-SK" b="1" dirty="0">
                <a:solidFill>
                  <a:srgbClr val="FF0000"/>
                </a:solidFill>
              </a:rPr>
              <a:t> a Ukrajinci</a:t>
            </a:r>
            <a:r>
              <a:rPr lang="sk-SK" dirty="0"/>
              <a:t> sa sústreďovali na východe Slovenska (okolo 100 000).</a:t>
            </a:r>
          </a:p>
          <a:p>
            <a:r>
              <a:rPr lang="sk-SK" b="1" dirty="0">
                <a:solidFill>
                  <a:srgbClr val="FF0000"/>
                </a:solidFill>
              </a:rPr>
              <a:t>Židia </a:t>
            </a:r>
            <a:r>
              <a:rPr lang="sk-SK" b="1" dirty="0"/>
              <a:t>na Slovensku (okolo 70 000) </a:t>
            </a:r>
            <a:r>
              <a:rPr lang="sk-SK" dirty="0"/>
              <a:t>tvorili vrstvu</a:t>
            </a:r>
            <a:r>
              <a:rPr lang="sk-SK" b="1" dirty="0"/>
              <a:t> </a:t>
            </a:r>
            <a:r>
              <a:rPr lang="sk-SK" dirty="0"/>
              <a:t>podnikate­ľov a inteligencie. </a:t>
            </a:r>
          </a:p>
          <a:p>
            <a:r>
              <a:rPr lang="sk-SK" dirty="0"/>
              <a:t>K </a:t>
            </a:r>
            <a:r>
              <a:rPr lang="sk-SK" b="1" dirty="0">
                <a:solidFill>
                  <a:srgbClr val="FF0000"/>
                </a:solidFill>
              </a:rPr>
              <a:t>Rómom </a:t>
            </a:r>
            <a:r>
              <a:rPr lang="sk-SK" dirty="0"/>
              <a:t>sa hlásilo asi 60 000 obyvateľov.</a:t>
            </a:r>
          </a:p>
          <a:p>
            <a:r>
              <a:rPr lang="sk-SK" dirty="0"/>
              <a:t>K </a:t>
            </a:r>
            <a:r>
              <a:rPr lang="sk-SK" b="1" dirty="0">
                <a:solidFill>
                  <a:srgbClr val="FF0000"/>
                </a:solidFill>
              </a:rPr>
              <a:t>Poliakom</a:t>
            </a:r>
            <a:r>
              <a:rPr lang="sk-SK" b="1" dirty="0"/>
              <a:t> </a:t>
            </a:r>
            <a:r>
              <a:rPr lang="sk-SK" dirty="0"/>
              <a:t>okolo 7 000 obyvateľov.</a:t>
            </a:r>
          </a:p>
          <a:p>
            <a:r>
              <a:rPr lang="sk-SK" dirty="0"/>
              <a:t>Okrem týchto národností žili na Slovensku aj menej početné komunity, napríklad Bulhari, Chorváti, Srbi a iné.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1634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Maďarská menšina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Prešli najväčšou zmenou – z vládnuceho národa v Uhorsku sa stali národnostnou menšinou.</a:t>
            </a:r>
          </a:p>
          <a:p>
            <a:r>
              <a:rPr lang="sk-SK" dirty="0" smtClean="0"/>
              <a:t>Do </a:t>
            </a:r>
            <a:r>
              <a:rPr lang="sk-SK" dirty="0"/>
              <a:t>postavenia národnostnej menšiny sa Maďari na Slovensku dostali po rozpade Rakúsko-Uhorska a vznikom Česko-Slovenska v roku 1918. </a:t>
            </a:r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/>
              <a:t>viedenskej arbitráži 1938 bola časť južného Slovenska pripojená k Maďarsku.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04538"/>
            <a:ext cx="2476500" cy="1647825"/>
          </a:xfrm>
          <a:prstGeom prst="rect">
            <a:avLst/>
          </a:prstGeom>
        </p:spPr>
      </p:pic>
      <p:pic>
        <p:nvPicPr>
          <p:cNvPr id="7172" name="Picture 4" descr="Ocitli sa v menšine. Maďari sa s Československom zbližovali pomaly |  Rusyn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069199"/>
            <a:ext cx="4365625" cy="25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3/30/Hungarians_in_Slovakia_2.jpg/250px-Hungarians_in_Slovaki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14" y="4069199"/>
            <a:ext cx="4922694" cy="25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14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</a:t>
            </a:r>
            <a:r>
              <a:rPr lang="sk-SK" dirty="0" err="1" smtClean="0"/>
              <a:t>nemci</a:t>
            </a:r>
            <a:r>
              <a:rPr lang="sk-SK" dirty="0" smtClean="0"/>
              <a:t> na </a:t>
            </a:r>
            <a:r>
              <a:rPr lang="sk-SK" dirty="0" err="1" smtClean="0"/>
              <a:t>slovensku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18004" y="1386841"/>
            <a:ext cx="7223475" cy="533400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Nemecká národnostná menšina na Slovensku bola známa pod názvom </a:t>
            </a:r>
            <a:r>
              <a:rPr lang="sk-SK" b="1" dirty="0"/>
              <a:t>Karpatskí Nemci</a:t>
            </a:r>
            <a:r>
              <a:rPr lang="sk-SK" dirty="0"/>
              <a:t>. </a:t>
            </a:r>
            <a:endParaRPr lang="sk-SK" dirty="0" smtClean="0"/>
          </a:p>
          <a:p>
            <a:r>
              <a:rPr lang="sk-SK" b="1" dirty="0"/>
              <a:t>1. Bratislava a okolie (okolo 50 000 Nemcov). </a:t>
            </a:r>
            <a:r>
              <a:rPr lang="sk-SK" dirty="0" smtClean="0"/>
              <a:t>Samotné </a:t>
            </a:r>
            <a:r>
              <a:rPr lang="sk-SK" dirty="0"/>
              <a:t>mesto Bratislava malo do roku 1900 prevahu nemeckého obyvateľstva.</a:t>
            </a:r>
          </a:p>
          <a:p>
            <a:r>
              <a:rPr lang="sk-SK" b="1" dirty="0"/>
              <a:t>2. Stredné Slovensko – tzv. Hauerland (okolo 40 000 Nemcov).</a:t>
            </a:r>
            <a:r>
              <a:rPr lang="sk-SK" dirty="0"/>
              <a:t> Osídľovanie stredného Slovenska Nemcami bolo podmienené bohatstvom rúd drahých kovov. V 13. a 14. stor. vzniklo sedem </a:t>
            </a:r>
            <a:r>
              <a:rPr lang="sk-SK" dirty="0" err="1"/>
              <a:t>dolnouhorských</a:t>
            </a:r>
            <a:r>
              <a:rPr lang="sk-SK" dirty="0"/>
              <a:t> banských miest, medzi nimi </a:t>
            </a:r>
            <a:r>
              <a:rPr lang="sk-SK" b="1" dirty="0"/>
              <a:t>zlatá Kremnica</a:t>
            </a:r>
            <a:r>
              <a:rPr lang="sk-SK" dirty="0"/>
              <a:t>, </a:t>
            </a:r>
            <a:r>
              <a:rPr lang="sk-SK" b="1" dirty="0"/>
              <a:t>strieborná Banská Štiavnica</a:t>
            </a:r>
            <a:r>
              <a:rPr lang="sk-SK" dirty="0"/>
              <a:t> a </a:t>
            </a:r>
            <a:r>
              <a:rPr lang="sk-SK" b="1" dirty="0"/>
              <a:t>medená Banská Bystrica</a:t>
            </a:r>
            <a:r>
              <a:rPr lang="sk-SK" dirty="0"/>
              <a:t>. </a:t>
            </a:r>
          </a:p>
          <a:p>
            <a:r>
              <a:rPr lang="sk-SK" b="1" dirty="0"/>
              <a:t>3</a:t>
            </a:r>
            <a:r>
              <a:rPr lang="sk-SK" dirty="0"/>
              <a:t>. </a:t>
            </a:r>
            <a:r>
              <a:rPr lang="sk-SK" b="1" dirty="0"/>
              <a:t>Spiš (okolo 35 000 Nemcov).</a:t>
            </a:r>
            <a:r>
              <a:rPr lang="sk-SK" dirty="0"/>
              <a:t> Na hornom Spiši vzniklo v 13. storočí Spoločenstvo spišských miest s centrami v Kežmarku a Levoči. Na rieke Hnilec ležalo šesť banských miest a v údolí Bodvy Horný a Dolný Medzev a Štós.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71" y="308609"/>
            <a:ext cx="2727711" cy="1565908"/>
          </a:xfrm>
          <a:prstGeom prst="rect">
            <a:avLst/>
          </a:prstGeom>
        </p:spPr>
      </p:pic>
      <p:pic>
        <p:nvPicPr>
          <p:cNvPr id="9218" name="Picture 2" descr="Postavili nám najkrajšie mestá, ktoré dodnes obdivujeme. Kde sa stratili  naši Nemci? - plus.sme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9" y="3129830"/>
            <a:ext cx="3501741" cy="23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63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</a:t>
            </a:r>
            <a:r>
              <a:rPr lang="sk-SK" dirty="0" err="1" smtClean="0"/>
              <a:t>ukrajinci</a:t>
            </a:r>
            <a:r>
              <a:rPr lang="sk-SK" dirty="0" smtClean="0"/>
              <a:t> a </a:t>
            </a:r>
            <a:r>
              <a:rPr lang="sk-SK" dirty="0" err="1" smtClean="0"/>
              <a:t>rusíni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87432" y="1325880"/>
            <a:ext cx="7047368" cy="5349239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Rusínska národnostná menšina žila prevažne v </a:t>
            </a:r>
            <a:r>
              <a:rPr lang="sk-SK" sz="2400" b="1" dirty="0"/>
              <a:t>severovýchodnej </a:t>
            </a:r>
            <a:r>
              <a:rPr lang="sk-SK" sz="2400" b="1" dirty="0" smtClean="0"/>
              <a:t>časti Slovenska</a:t>
            </a:r>
            <a:r>
              <a:rPr lang="sk-SK" sz="2400" dirty="0"/>
              <a:t>. </a:t>
            </a:r>
            <a:endParaRPr lang="sk-SK" sz="2400" dirty="0" smtClean="0"/>
          </a:p>
          <a:p>
            <a:r>
              <a:rPr lang="sk-SK" sz="2400" dirty="0" smtClean="0"/>
              <a:t>Základnú </a:t>
            </a:r>
            <a:r>
              <a:rPr lang="sk-SK" sz="2400" dirty="0"/>
              <a:t>masu </a:t>
            </a:r>
            <a:r>
              <a:rPr lang="sk-SK" sz="2400" dirty="0" err="1"/>
              <a:t>Rusínov</a:t>
            </a:r>
            <a:r>
              <a:rPr lang="sk-SK" sz="2400" dirty="0"/>
              <a:t> tvorili pastieri a neskôr poddaní sedliaci. Významným faktorom etnickej identifikácie bolo predovšetkým </a:t>
            </a:r>
            <a:r>
              <a:rPr lang="sk-SK" sz="2400" b="1" dirty="0"/>
              <a:t>náboženstvo</a:t>
            </a:r>
            <a:r>
              <a:rPr lang="sk-SK" sz="2400" dirty="0"/>
              <a:t>, </a:t>
            </a:r>
            <a:r>
              <a:rPr lang="sk-SK" sz="2400" b="1" dirty="0"/>
              <a:t>tzv. ruská viera </a:t>
            </a:r>
            <a:r>
              <a:rPr lang="sk-SK" sz="2400" dirty="0"/>
              <a:t>– </a:t>
            </a:r>
            <a:r>
              <a:rPr lang="sk-SK" sz="2400" dirty="0" smtClean="0"/>
              <a:t>pravoslávie.</a:t>
            </a:r>
          </a:p>
          <a:p>
            <a:r>
              <a:rPr lang="sk-SK" sz="2400" b="1" dirty="0"/>
              <a:t>Ukrajinci </a:t>
            </a:r>
            <a:r>
              <a:rPr lang="sk-SK" sz="2400" dirty="0"/>
              <a:t>obývali severovýchod Slovenska (sformovali sa po 2. svetovej vojne pod vplyvom </a:t>
            </a:r>
            <a:r>
              <a:rPr lang="sk-SK" sz="2400" dirty="0" err="1"/>
              <a:t>ukrajinizácie</a:t>
            </a:r>
            <a:r>
              <a:rPr lang="sk-SK" sz="2400" dirty="0"/>
              <a:t> z pôvodného obyvateľstva tejto oblasti – </a:t>
            </a:r>
            <a:r>
              <a:rPr lang="sk-SK" sz="2400" dirty="0" err="1"/>
              <a:t>Rusínov</a:t>
            </a:r>
            <a:r>
              <a:rPr lang="sk-SK" sz="2400" dirty="0"/>
              <a:t>). </a:t>
            </a:r>
            <a:endParaRPr lang="sk-SK" sz="2400" dirty="0" smtClean="0"/>
          </a:p>
          <a:p>
            <a:r>
              <a:rPr lang="sk-SK" sz="2400" dirty="0" smtClean="0">
                <a:sym typeface="Wingdings" pitchFamily="2" charset="2"/>
              </a:rPr>
              <a:t>V I. ČSR (1918 – 1938) sa mohli slobodne rozvíjať  </a:t>
            </a:r>
            <a:r>
              <a:rPr lang="sk-SK" sz="2400" dirty="0" smtClean="0">
                <a:solidFill>
                  <a:srgbClr val="FF0000"/>
                </a:solidFill>
                <a:sym typeface="Wingdings" pitchFamily="2" charset="2"/>
              </a:rPr>
              <a:t>nachádzali sa hlavne na území </a:t>
            </a:r>
            <a:r>
              <a:rPr lang="sk-SK" sz="2400" b="1" dirty="0" smtClean="0">
                <a:solidFill>
                  <a:srgbClr val="FF0000"/>
                </a:solidFill>
                <a:sym typeface="Wingdings" pitchFamily="2" charset="2"/>
              </a:rPr>
              <a:t>Podkarpatskej Rusi</a:t>
            </a:r>
            <a:r>
              <a:rPr lang="sk-SK" sz="2400" dirty="0" smtClean="0">
                <a:solidFill>
                  <a:srgbClr val="FF0000"/>
                </a:solidFill>
                <a:sym typeface="Wingdings" pitchFamily="2" charset="2"/>
              </a:rPr>
              <a:t>, ktorá bola súčasťou I. ČSR medzivojnového obdobia.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6" y="256913"/>
            <a:ext cx="2619375" cy="1743075"/>
          </a:xfrm>
          <a:prstGeom prst="rect">
            <a:avLst/>
          </a:prstGeom>
        </p:spPr>
      </p:pic>
      <p:pic>
        <p:nvPicPr>
          <p:cNvPr id="8200" name="Picture 8" descr="História Rusínov na Slovensku /1.časť/ - Ma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16" y="2125460"/>
            <a:ext cx="3353504" cy="22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usíni na Ukrajině [Hospodářská a kulturní studi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471795"/>
            <a:ext cx="3030762" cy="22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65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židia na </a:t>
            </a:r>
            <a:r>
              <a:rPr lang="sk-SK" dirty="0" err="1" smtClean="0"/>
              <a:t>slovensku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36320" y="2255520"/>
            <a:ext cx="5195752" cy="4602480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Po prvý raz sa pri sčítaní obyvateľstva objavila aj </a:t>
            </a:r>
            <a:r>
              <a:rPr lang="sk-SK" sz="2400" b="1" dirty="0"/>
              <a:t>židovská národnosť </a:t>
            </a:r>
            <a:r>
              <a:rPr lang="sk-SK" sz="2400" dirty="0"/>
              <a:t>&lt;= prihlásila sa k nej zhruba polovica obyvateľstva židovského </a:t>
            </a:r>
            <a:r>
              <a:rPr lang="sk-SK" sz="2400" dirty="0" smtClean="0"/>
              <a:t>vierovyznania,</a:t>
            </a:r>
          </a:p>
          <a:p>
            <a:r>
              <a:rPr lang="sk-SK" sz="2400" dirty="0"/>
              <a:t>Koncom 19. storočia sa aj na Slovensku rozšíril </a:t>
            </a:r>
            <a:r>
              <a:rPr lang="sk-SK" sz="2400" b="1" dirty="0">
                <a:solidFill>
                  <a:schemeClr val="tx1"/>
                </a:solidFill>
              </a:rPr>
              <a:t>sionizmus</a:t>
            </a:r>
            <a:r>
              <a:rPr lang="sk-SK" sz="2400" dirty="0"/>
              <a:t> zameraný na vytvorenie židovského štátu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 </a:t>
            </a:r>
            <a:r>
              <a:rPr lang="sk-SK" sz="2400" dirty="0"/>
              <a:t>Dorozumievacím jazykom Židov na Slovensku bola </a:t>
            </a:r>
            <a:r>
              <a:rPr lang="sk-SK" sz="2400" b="1" dirty="0">
                <a:solidFill>
                  <a:schemeClr val="tx1"/>
                </a:solidFill>
              </a:rPr>
              <a:t>hebrejčina</a:t>
            </a:r>
            <a:r>
              <a:rPr lang="sk-SK" sz="2400" dirty="0"/>
              <a:t> a </a:t>
            </a:r>
            <a:r>
              <a:rPr lang="sk-SK" sz="2400" b="1" dirty="0">
                <a:solidFill>
                  <a:schemeClr val="tx1"/>
                </a:solidFill>
              </a:rPr>
              <a:t>jidiš.</a:t>
            </a:r>
            <a:r>
              <a:rPr lang="sk-SK" sz="2400" dirty="0"/>
              <a:t> </a:t>
            </a:r>
            <a:endParaRPr lang="sk-SK" sz="2400" dirty="0" smtClean="0"/>
          </a:p>
          <a:p>
            <a:r>
              <a:rPr lang="sk-SK" sz="2400" dirty="0" smtClean="0"/>
              <a:t>Po </a:t>
            </a:r>
            <a:r>
              <a:rPr lang="sk-SK" sz="2400" dirty="0"/>
              <a:t>vzniku ČSR postupne získali kladný vzťah aj k novému štátu.</a:t>
            </a:r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66438"/>
            <a:ext cx="2657475" cy="1724025"/>
          </a:xfrm>
          <a:prstGeom prst="rect">
            <a:avLst/>
          </a:prstGeom>
        </p:spPr>
      </p:pic>
      <p:pic>
        <p:nvPicPr>
          <p:cNvPr id="5122" name="Picture 2" descr="Československo po vojne: Len pre Slovanov! - Neznáma história - Žurnál -  Prav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72" y="2788921"/>
            <a:ext cx="5197928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22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Česi na </a:t>
            </a:r>
            <a:r>
              <a:rPr lang="sk-SK" dirty="0" err="1" smtClean="0"/>
              <a:t>slovensku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51678" y="1874516"/>
            <a:ext cx="4984534" cy="4693923"/>
          </a:xfrm>
        </p:spPr>
        <p:txBody>
          <a:bodyPr>
            <a:normAutofit/>
          </a:bodyPr>
          <a:lstStyle/>
          <a:p>
            <a:r>
              <a:rPr lang="sk-SK" sz="2400" b="1" dirty="0"/>
              <a:t>Česi na Slovensku tvorili osobitnú národnostnú skupinu</a:t>
            </a:r>
            <a:r>
              <a:rPr lang="sk-SK" sz="2400" dirty="0"/>
              <a:t>...bolo ich tu zhruba </a:t>
            </a:r>
            <a:r>
              <a:rPr lang="sk-SK" sz="2400" b="1" dirty="0"/>
              <a:t>120 000 </a:t>
            </a:r>
            <a:r>
              <a:rPr lang="sk-SK" sz="2400" dirty="0"/>
              <a:t>a prichádzali sem za prácou (hlavne úradníci a učitelia) </a:t>
            </a:r>
            <a:r>
              <a:rPr lang="sk-SK" sz="2400" dirty="0">
                <a:sym typeface="Wingdings" pitchFamily="2" charset="2"/>
              </a:rPr>
              <a:t></a:t>
            </a:r>
            <a:r>
              <a:rPr lang="sk-SK" sz="2400" dirty="0">
                <a:solidFill>
                  <a:srgbClr val="FF0000"/>
                </a:solidFill>
              </a:rPr>
              <a:t> čo spočiatku malo svoj význam pri potláčaní maďarizácie a „naštartovaní“ školstva, </a:t>
            </a:r>
            <a:r>
              <a:rPr lang="sk-SK" sz="2400" dirty="0">
                <a:solidFill>
                  <a:srgbClr val="00B050"/>
                </a:solidFill>
              </a:rPr>
              <a:t>ale neskôr zaberali pracovné miesta už vyštudovanej slovenskej inteligencii...</a:t>
            </a:r>
            <a:endParaRPr lang="sk-SK" sz="2400" dirty="0"/>
          </a:p>
          <a:p>
            <a:endParaRPr lang="sk-SK" dirty="0"/>
          </a:p>
        </p:txBody>
      </p:sp>
      <p:pic>
        <p:nvPicPr>
          <p:cNvPr id="6146" name="Picture 2" descr="Storočnica ČSR: Prvá republika dala Slovákom demokraciu i ženské plavky -  plus.sme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12" y="2129273"/>
            <a:ext cx="5307275" cy="35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1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Odznak</Template>
  <TotalTime>155</TotalTime>
  <Words>280</Words>
  <Application>Microsoft Office PowerPoint</Application>
  <PresentationFormat>Širokouhlá</PresentationFormat>
  <Paragraphs>88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Impact</vt:lpstr>
      <vt:lpstr>Times New Roman</vt:lpstr>
      <vt:lpstr>Wingdings</vt:lpstr>
      <vt:lpstr>Badge</vt:lpstr>
      <vt:lpstr>Spoluobčania či protivníci</vt:lpstr>
      <vt:lpstr>Mnohonárodnostný štát</vt:lpstr>
      <vt:lpstr>Prezentácia programu PowerPoint</vt:lpstr>
      <vt:lpstr>Národnostné menšiny na Slovensku v 1. ČSR</vt:lpstr>
      <vt:lpstr>                   Maďarská menšina</vt:lpstr>
      <vt:lpstr>                     nemci na slovensku</vt:lpstr>
      <vt:lpstr>                   ukrajinci a rusíni</vt:lpstr>
      <vt:lpstr>                       židia na slovensku</vt:lpstr>
      <vt:lpstr>Česi na slovensku</vt:lpstr>
      <vt:lpstr>Rómovia na slovensku</vt:lpstr>
      <vt:lpstr>Práva menšín v 1.čsr Ústava prijatá 29. februára 1920 zakotvovala základné princípy ochrany národnostných, náboženských a rasových menšín v ČSR.  </vt:lpstr>
      <vt:lpstr>Spolunažívanie národnostných menšín </vt:lpstr>
      <vt:lpstr>Pracovný list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Spoluobčania či protivníci</dc:title>
  <dc:creator>Katarína</dc:creator>
  <cp:lastModifiedBy>Katarína</cp:lastModifiedBy>
  <cp:revision>15</cp:revision>
  <dcterms:created xsi:type="dcterms:W3CDTF">2021-12-14T17:53:08Z</dcterms:created>
  <dcterms:modified xsi:type="dcterms:W3CDTF">2021-12-14T20:29:23Z</dcterms:modified>
</cp:coreProperties>
</file>