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3429000"/>
          </a:xfrm>
        </p:spPr>
        <p:txBody>
          <a:bodyPr>
            <a:noAutofit/>
          </a:bodyPr>
          <a:lstStyle/>
          <a:p>
            <a:r>
              <a:rPr lang="sk-SK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OBOHACOVANIE </a:t>
            </a:r>
            <a:r>
              <a:rPr lang="sk-SK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SLOVNEJ </a:t>
            </a:r>
            <a:r>
              <a:rPr lang="sk-SK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ZÁSOBY</a:t>
            </a:r>
            <a:endParaRPr lang="sk-SK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E2BB09-65E2-49F1-90CE-9D10A6BAA689}"/>
              </a:ext>
            </a:extLst>
          </p:cNvPr>
          <p:cNvSpPr txBox="1">
            <a:spLocks/>
          </p:cNvSpPr>
          <p:nvPr/>
        </p:nvSpPr>
        <p:spPr>
          <a:xfrm>
            <a:off x="581193" y="702158"/>
            <a:ext cx="8105608" cy="1507642"/>
          </a:xfrm>
          <a:prstGeom prst="rect">
            <a:avLst/>
          </a:prstGeom>
        </p:spPr>
        <p:txBody>
          <a:bodyPr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>
                <a:solidFill>
                  <a:schemeClr val="bg2"/>
                </a:solidFill>
                <a:latin typeface="Times New Roman" pitchFamily="18"/>
                <a:cs typeface="Times New Roman" pitchFamily="18"/>
              </a:rPr>
              <a:t>Zo slovných spojení utvor </a:t>
            </a:r>
            <a:r>
              <a:rPr lang="sk-SK" b="1" u="sng" dirty="0" smtClean="0">
                <a:solidFill>
                  <a:schemeClr val="bg2"/>
                </a:solidFill>
                <a:latin typeface="Times New Roman" pitchFamily="18"/>
                <a:cs typeface="Times New Roman" pitchFamily="18"/>
              </a:rPr>
              <a:t>zložené slová. </a:t>
            </a:r>
            <a:r>
              <a:rPr lang="sk-SK" dirty="0" smtClean="0">
                <a:latin typeface="Calibri" pitchFamily="34"/>
                <a:cs typeface="Times New Roman" pitchFamily="18"/>
              </a:rPr>
              <a:t/>
            </a:r>
            <a:br>
              <a:rPr lang="sk-SK" dirty="0" smtClean="0">
                <a:latin typeface="Calibri" pitchFamily="34"/>
                <a:cs typeface="Times New Roman" pitchFamily="18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244044F-F402-4DB2-9F59-0A3D43141293}"/>
              </a:ext>
            </a:extLst>
          </p:cNvPr>
          <p:cNvSpPr txBox="1">
            <a:spLocks/>
          </p:cNvSpPr>
          <p:nvPr/>
        </p:nvSpPr>
        <p:spPr>
          <a:xfrm>
            <a:off x="304800" y="2590800"/>
            <a:ext cx="7191208" cy="36344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sz="2800" b="1" dirty="0" smtClean="0">
                <a:latin typeface="Times New Roman" pitchFamily="18"/>
                <a:cs typeface="Times New Roman" pitchFamily="18"/>
              </a:rPr>
              <a:t>liečba vodou</a:t>
            </a:r>
            <a:endParaRPr lang="sk-SK" sz="2800" b="1" dirty="0" smtClean="0">
              <a:latin typeface="Calibri" pitchFamily="34"/>
              <a:cs typeface="Times New Roman" pitchFamily="18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sz="2800" b="1" dirty="0" smtClean="0">
                <a:latin typeface="Times New Roman" pitchFamily="18"/>
                <a:cs typeface="Times New Roman" pitchFamily="18"/>
              </a:rPr>
              <a:t>krutá vláda</a:t>
            </a:r>
            <a:endParaRPr lang="sk-SK" sz="2800" b="1" dirty="0" smtClean="0">
              <a:latin typeface="Calibri" pitchFamily="34"/>
              <a:cs typeface="Times New Roman" pitchFamily="18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sz="2800" b="1" dirty="0" smtClean="0">
                <a:latin typeface="Times New Roman" pitchFamily="18"/>
                <a:cs typeface="Times New Roman" pitchFamily="18"/>
              </a:rPr>
              <a:t>prístroj, ktorým ďaleko hľadíme</a:t>
            </a:r>
            <a:endParaRPr lang="sk-SK" sz="2800" b="1" dirty="0" smtClean="0">
              <a:latin typeface="Calibri" pitchFamily="34"/>
              <a:cs typeface="Times New Roman" pitchFamily="18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k-SK" sz="2800" b="1" dirty="0" smtClean="0">
                <a:latin typeface="Times New Roman" pitchFamily="18"/>
                <a:cs typeface="Times New Roman" pitchFamily="18"/>
              </a:rPr>
              <a:t>kresba perom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03488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Slovná zásoba – </a:t>
            </a:r>
            <a:r>
              <a:rPr lang="sk-SK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je </a:t>
            </a:r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súhrn všetkých slov, ktoré existujú v jazyku. Je zachytená v slovníkoch.</a:t>
            </a:r>
          </a:p>
          <a:p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Poznáme: základná slovná zásoba – najčastejšie používané </a:t>
            </a:r>
            <a:r>
              <a:rPr lang="sk-SK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slová </a:t>
            </a:r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(asi 1000-1500 slov).</a:t>
            </a:r>
          </a:p>
          <a:p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Najpoužívanejšími slovami nie sú plnovýznamové slová ale takzvané formálne slová. (spojky, predložky, osobné zámena, pomocné slová).</a:t>
            </a:r>
          </a:p>
          <a:p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Z podstatných mien sa najčastejšie používajú človek, rok, čas, deň, svet, ruka, voda, </a:t>
            </a:r>
            <a:r>
              <a:rPr lang="sk-SK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žena.</a:t>
            </a:r>
            <a:endParaRPr lang="sk-SK" i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Z </a:t>
            </a:r>
            <a:r>
              <a:rPr lang="sk-SK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prídavných</a:t>
            </a:r>
            <a:r>
              <a:rPr lang="sk-SK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mien najčastejšie </a:t>
            </a:r>
            <a:r>
              <a:rPr lang="sk-SK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používané sú </a:t>
            </a:r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celý, veľký, malý, nový, starý, dobrý.</a:t>
            </a:r>
          </a:p>
          <a:p>
            <a:r>
              <a:rPr lang="sk-SK" i="1" dirty="0">
                <a:latin typeface="Andalus" panose="02020603050405020304" pitchFamily="18" charset="-78"/>
                <a:cs typeface="Andalus" panose="02020603050405020304" pitchFamily="18" charset="-78"/>
              </a:rPr>
              <a:t>Zo slovies byť, mať, môcť, musieť, prísť, chcieť, vidieť.</a:t>
            </a:r>
          </a:p>
          <a:p>
            <a:endParaRPr lang="sk-SK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029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OBOHACOVANIE 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SLOVNEJ ZÁSOBY</a:t>
            </a:r>
            <a:endParaRPr lang="sk-SK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Slovná zásoba sa neustále mení a vyvíja. </a:t>
            </a:r>
          </a:p>
          <a:p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Jedným z najvýznamnejších spôsobov obohacovania je </a:t>
            </a: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tvorenie slov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Náuka o pôvode slov </a:t>
            </a:r>
            <a:r>
              <a:rPr lang="sk-SK" sz="2800" dirty="0">
                <a:solidFill>
                  <a:schemeClr val="tx1"/>
                </a:solidFill>
                <a:latin typeface="Cambria" pitchFamily="18" charset="0"/>
              </a:rPr>
              <a:t>o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prvotnom </a:t>
            </a:r>
            <a:b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význame – </a:t>
            </a: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Etymológia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.  </a:t>
            </a:r>
            <a:endParaRPr lang="sk-SK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Obrázok 3" descr="Kotle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9926" y="2667000"/>
            <a:ext cx="3187874" cy="1828800"/>
          </a:xfrm>
          <a:prstGeom prst="rect">
            <a:avLst/>
          </a:prstGeom>
        </p:spPr>
      </p:pic>
      <p:pic>
        <p:nvPicPr>
          <p:cNvPr id="5" name="Obrázok 4" descr="bTyooEbT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0386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494-smiling-mouth-free-vector-image.png"/>
          <p:cNvPicPr>
            <a:picLocks noChangeAspect="1"/>
          </p:cNvPicPr>
          <p:nvPr/>
        </p:nvPicPr>
        <p:blipFill>
          <a:blip r:embed="rId4" cstate="print"/>
          <a:srcRect b="8974"/>
          <a:stretch>
            <a:fillRect/>
          </a:stretch>
        </p:blipFill>
        <p:spPr>
          <a:xfrm rot="391774">
            <a:off x="1284594" y="4599635"/>
            <a:ext cx="2127314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4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4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40"/>
                            </p:stCondLst>
                            <p:childTnLst>
                              <p:par>
                                <p:cTn id="3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4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4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4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OBOHACOVANIE SZ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>
                <a:latin typeface="Cambria" pitchFamily="18" charset="0"/>
              </a:rPr>
              <a:t>Slovná zásoba sa obohacuje rôznymi spôsobmi:</a:t>
            </a:r>
          </a:p>
          <a:p>
            <a:pPr marL="514350" indent="-514350">
              <a:buAutoNum type="arabicPeriod"/>
            </a:pPr>
            <a:r>
              <a:rPr lang="sk-SK" sz="2800" b="1" dirty="0" smtClean="0">
                <a:solidFill>
                  <a:srgbClr val="FF0000"/>
                </a:solidFill>
                <a:latin typeface="Cambria" pitchFamily="18" charset="0"/>
              </a:rPr>
              <a:t>ODVODZOVANIE:</a:t>
            </a:r>
          </a:p>
          <a:p>
            <a:pPr marL="514350" indent="-514350">
              <a:buNone/>
            </a:pPr>
            <a:r>
              <a:rPr lang="sk-SK" sz="2800" dirty="0" smtClean="0">
                <a:latin typeface="Cambria" pitchFamily="18" charset="0"/>
              </a:rPr>
              <a:t>Najproduktívnejší spôsob obohacovania SZ.  </a:t>
            </a:r>
          </a:p>
          <a:p>
            <a:pPr marL="514350" indent="-514350">
              <a:buNone/>
            </a:pP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Slovotvorný základ </a:t>
            </a:r>
            <a:r>
              <a:rPr lang="sk-SK" sz="2800" dirty="0" smtClean="0">
                <a:latin typeface="Cambria" pitchFamily="18" charset="0"/>
              </a:rPr>
              <a:t>– základ slov, z ktorého sa odvodzujú nové.</a:t>
            </a:r>
          </a:p>
          <a:p>
            <a:pPr marL="514350" indent="-514350">
              <a:buNone/>
            </a:pPr>
            <a:r>
              <a:rPr lang="sk-SK" sz="2800" dirty="0" smtClean="0">
                <a:latin typeface="Cambria" pitchFamily="18" charset="0"/>
              </a:rPr>
              <a:t>K nim sa pripája </a:t>
            </a: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slovotvorná prípona </a:t>
            </a:r>
            <a:r>
              <a:rPr lang="sk-SK" sz="2800" dirty="0" smtClean="0">
                <a:latin typeface="Cambria" pitchFamily="18" charset="0"/>
              </a:rPr>
              <a:t/>
            </a:r>
            <a:br>
              <a:rPr lang="sk-SK" sz="2800" dirty="0" smtClean="0">
                <a:latin typeface="Cambria" pitchFamily="18" charset="0"/>
              </a:rPr>
            </a:br>
            <a:r>
              <a:rPr lang="sk-SK" sz="2800" dirty="0" smtClean="0">
                <a:latin typeface="Cambria" pitchFamily="18" charset="0"/>
              </a:rPr>
              <a:t>a </a:t>
            </a: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slovotvorná predpona</a:t>
            </a:r>
            <a:r>
              <a:rPr lang="sk-SK" sz="2800" dirty="0" smtClean="0">
                <a:latin typeface="Cambria" pitchFamily="18" charset="0"/>
              </a:rPr>
              <a:t>. </a:t>
            </a:r>
          </a:p>
        </p:txBody>
      </p:sp>
      <p:pic>
        <p:nvPicPr>
          <p:cNvPr id="4" name="Obrázok 3" descr="shutterstock_83753245-Conver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7338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OBOHACOVANIE 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SLOVNEJ ZÁSOBY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>
                <a:solidFill>
                  <a:srgbClr val="7030A0"/>
                </a:solidFill>
                <a:latin typeface="Cambria" pitchFamily="18" charset="0"/>
              </a:rPr>
              <a:t>Slovotvorná prípona:</a:t>
            </a:r>
          </a:p>
          <a:p>
            <a:pPr algn="ctr"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Cambria" pitchFamily="18" charset="0"/>
              </a:rPr>
              <a:t>Chod</a:t>
            </a:r>
            <a:r>
              <a:rPr lang="sk-SK" sz="2800" dirty="0" smtClean="0">
                <a:latin typeface="Cambria" pitchFamily="18" charset="0"/>
              </a:rPr>
              <a:t>iť: </a:t>
            </a:r>
            <a:r>
              <a:rPr lang="sk-SK" sz="2800" b="1" dirty="0" smtClean="0">
                <a:solidFill>
                  <a:srgbClr val="00B050"/>
                </a:solidFill>
                <a:latin typeface="Cambria" pitchFamily="18" charset="0"/>
              </a:rPr>
              <a:t>chod</a:t>
            </a:r>
            <a:r>
              <a:rPr lang="sk-SK" sz="2800" dirty="0" smtClean="0">
                <a:latin typeface="Cambria" pitchFamily="18" charset="0"/>
              </a:rPr>
              <a:t> – </a:t>
            </a:r>
            <a:r>
              <a:rPr lang="sk-SK" sz="2800" b="1" dirty="0" err="1" smtClean="0">
                <a:solidFill>
                  <a:srgbClr val="00B0F0"/>
                </a:solidFill>
                <a:latin typeface="Cambria" pitchFamily="18" charset="0"/>
              </a:rPr>
              <a:t>ec</a:t>
            </a:r>
            <a:endParaRPr lang="sk-SK" sz="2800" b="1" dirty="0" smtClean="0">
              <a:solidFill>
                <a:srgbClr val="00B0F0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Cambria" pitchFamily="18" charset="0"/>
              </a:rPr>
              <a:t>Vlastn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iť:</a:t>
            </a: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sk-SK" sz="2800" b="1" dirty="0" err="1" smtClean="0">
                <a:solidFill>
                  <a:srgbClr val="00B050"/>
                </a:solidFill>
                <a:latin typeface="Cambria" pitchFamily="18" charset="0"/>
              </a:rPr>
              <a:t>vlastn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 – </a:t>
            </a:r>
            <a:r>
              <a:rPr lang="sk-SK" sz="2800" b="1" dirty="0" err="1" smtClean="0">
                <a:solidFill>
                  <a:srgbClr val="00B0F0"/>
                </a:solidFill>
                <a:latin typeface="Cambria" pitchFamily="18" charset="0"/>
              </a:rPr>
              <a:t>ík</a:t>
            </a:r>
            <a:endParaRPr lang="sk-SK" sz="2800" b="1" dirty="0" smtClean="0">
              <a:solidFill>
                <a:srgbClr val="00B0F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7030A0"/>
                </a:solidFill>
                <a:latin typeface="Cambria" pitchFamily="18" charset="0"/>
              </a:rPr>
              <a:t>Slovotvorná predpona:</a:t>
            </a:r>
          </a:p>
          <a:p>
            <a:pPr algn="ctr"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Cambria" pitchFamily="18" charset="0"/>
              </a:rPr>
              <a:t>Hráč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: </a:t>
            </a:r>
            <a:r>
              <a:rPr lang="sk-SK" sz="2800" b="1" dirty="0" smtClean="0">
                <a:solidFill>
                  <a:srgbClr val="FFC000"/>
                </a:solidFill>
                <a:latin typeface="Cambria" pitchFamily="18" charset="0"/>
              </a:rPr>
              <a:t>proti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 – </a:t>
            </a:r>
            <a:r>
              <a:rPr lang="sk-SK" sz="2800" b="1" dirty="0" smtClean="0">
                <a:solidFill>
                  <a:srgbClr val="00B050"/>
                </a:solidFill>
                <a:latin typeface="Cambria" pitchFamily="18" charset="0"/>
              </a:rPr>
              <a:t>hráč</a:t>
            </a:r>
          </a:p>
          <a:p>
            <a:pPr algn="ctr"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Cambria" pitchFamily="18" charset="0"/>
              </a:rPr>
              <a:t>Zápas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: </a:t>
            </a:r>
            <a:r>
              <a:rPr lang="sk-SK" sz="2800" b="1" dirty="0" smtClean="0">
                <a:solidFill>
                  <a:srgbClr val="FFC000"/>
                </a:solidFill>
                <a:latin typeface="Cambria" pitchFamily="18" charset="0"/>
              </a:rPr>
              <a:t>pred</a:t>
            </a: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 - </a:t>
            </a:r>
            <a:r>
              <a:rPr lang="sk-SK" sz="2800" b="1" dirty="0" smtClean="0">
                <a:solidFill>
                  <a:srgbClr val="00B050"/>
                </a:solidFill>
                <a:latin typeface="Cambria" pitchFamily="18" charset="0"/>
              </a:rPr>
              <a:t>zápas</a:t>
            </a:r>
          </a:p>
          <a:p>
            <a:pPr>
              <a:buNone/>
            </a:pPr>
            <a:endParaRPr lang="sk-SK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Obrázok 3" descr="19864824-Cartoon-boy-yelling-and-shouting-into-a-megaphone-Stock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352800"/>
            <a:ext cx="2530602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OBOHACOVANIE 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SLOVNEJ ZÁSOBY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  <a:latin typeface="Cambria" pitchFamily="18" charset="0"/>
              </a:rPr>
              <a:t>2. SKLADANIE:</a:t>
            </a:r>
          </a:p>
          <a:p>
            <a:pPr>
              <a:buNone/>
            </a:pPr>
            <a:r>
              <a:rPr lang="sk-SK" sz="2800" dirty="0" smtClean="0">
                <a:solidFill>
                  <a:schemeClr val="tx1"/>
                </a:solidFill>
                <a:latin typeface="Cambria" pitchFamily="18" charset="0"/>
              </a:rPr>
              <a:t>Spojením dvoch alebo viacerých slov.</a:t>
            </a:r>
          </a:p>
          <a:p>
            <a:pPr algn="ctr">
              <a:buNone/>
            </a:pPr>
            <a:r>
              <a:rPr lang="sk-SK" sz="2800" i="1" dirty="0" smtClean="0">
                <a:solidFill>
                  <a:schemeClr val="tx1"/>
                </a:solidFill>
                <a:latin typeface="Cambria" pitchFamily="18" charset="0"/>
              </a:rPr>
              <a:t>zem – e- guľa</a:t>
            </a:r>
          </a:p>
          <a:p>
            <a:pPr algn="ctr">
              <a:buNone/>
            </a:pPr>
            <a:r>
              <a:rPr lang="sk-SK" sz="2800" i="1" dirty="0" smtClean="0">
                <a:solidFill>
                  <a:schemeClr val="tx1"/>
                </a:solidFill>
                <a:latin typeface="Cambria" pitchFamily="18" charset="0"/>
              </a:rPr>
              <a:t>auto – dielňa</a:t>
            </a:r>
          </a:p>
          <a:p>
            <a:pPr algn="ctr">
              <a:buNone/>
            </a:pPr>
            <a:r>
              <a:rPr lang="sk-SK" sz="2800" i="1" dirty="0" smtClean="0">
                <a:solidFill>
                  <a:schemeClr val="tx1"/>
                </a:solidFill>
                <a:latin typeface="Cambria" pitchFamily="18" charset="0"/>
              </a:rPr>
              <a:t>zem – e - trasenie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  <a:latin typeface="Cambria" pitchFamily="18" charset="0"/>
              </a:rPr>
              <a:t>3. PRENÁŠANIE VÝZNAMU:</a:t>
            </a:r>
          </a:p>
          <a:p>
            <a:pPr algn="ctr">
              <a:buNone/>
            </a:pPr>
            <a:r>
              <a:rPr lang="sk-SK" sz="2800" i="1" dirty="0" smtClean="0">
                <a:latin typeface="Cambria" pitchFamily="18" charset="0"/>
              </a:rPr>
              <a:t>Hviezdy sa roztancovali.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  <a:latin typeface="Cambria" pitchFamily="18" charset="0"/>
              </a:rPr>
              <a:t>4. SPÁJANIE SLOV DO VIACSLOVNÝCH POMENOVANÍ:</a:t>
            </a:r>
          </a:p>
          <a:p>
            <a:pPr algn="ctr">
              <a:buNone/>
            </a:pPr>
            <a:r>
              <a:rPr lang="sk-SK" sz="2800" i="1" dirty="0" smtClean="0">
                <a:latin typeface="Cambria" pitchFamily="18" charset="0"/>
              </a:rPr>
              <a:t>Elektrická energia; prejsť niekomu cez rozum.</a:t>
            </a:r>
            <a:endParaRPr lang="sk-SK" sz="2800" i="1" dirty="0"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562600" y="1752601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OBOHACOVANIE 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SLOVNEJ ZÁSOBY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  <a:latin typeface="Cambria" pitchFamily="18" charset="0"/>
              </a:rPr>
              <a:t>5. SKRACOVANIE:</a:t>
            </a:r>
          </a:p>
          <a:p>
            <a:pPr>
              <a:buNone/>
            </a:pPr>
            <a:r>
              <a:rPr lang="sk-SK" sz="2800" dirty="0" smtClean="0">
                <a:latin typeface="Cambria" pitchFamily="18" charset="0"/>
              </a:rPr>
              <a:t>Nové slová vznikajú skracovaním slov, pričom význam sa nemení. </a:t>
            </a:r>
          </a:p>
          <a:p>
            <a:pPr marL="514350" indent="-514350">
              <a:buAutoNum type="alphaLcParenR"/>
            </a:pP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Skratky </a:t>
            </a:r>
            <a:r>
              <a:rPr lang="sk-SK" sz="2800" dirty="0" smtClean="0">
                <a:latin typeface="Cambria" pitchFamily="18" charset="0"/>
              </a:rPr>
              <a:t>– </a:t>
            </a:r>
            <a:r>
              <a:rPr lang="sk-SK" sz="2800" i="1" dirty="0" smtClean="0">
                <a:latin typeface="Cambria" pitchFamily="18" charset="0"/>
              </a:rPr>
              <a:t>napr.; tzv. </a:t>
            </a:r>
          </a:p>
          <a:p>
            <a:pPr marL="514350" indent="-514350">
              <a:buAutoNum type="alphaLcParenR"/>
            </a:pP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Iniciálové skratky </a:t>
            </a:r>
            <a:r>
              <a:rPr lang="sk-SK" sz="2800" dirty="0" smtClean="0">
                <a:latin typeface="Cambria" pitchFamily="18" charset="0"/>
              </a:rPr>
              <a:t>– </a:t>
            </a:r>
            <a:r>
              <a:rPr lang="sk-SK" sz="2800" i="1" dirty="0" err="1" smtClean="0">
                <a:latin typeface="Cambria" pitchFamily="18" charset="0"/>
              </a:rPr>
              <a:t>Zš</a:t>
            </a:r>
            <a:r>
              <a:rPr lang="sk-SK" sz="2800" i="1" dirty="0" smtClean="0">
                <a:latin typeface="Cambria" pitchFamily="18" charset="0"/>
              </a:rPr>
              <a:t>, SND, DAB</a:t>
            </a:r>
          </a:p>
          <a:p>
            <a:pPr marL="514350" indent="-514350">
              <a:buAutoNum type="alphaLcParenR"/>
            </a:pP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Skratkové slová </a:t>
            </a:r>
            <a:r>
              <a:rPr lang="sk-SK" sz="2800" dirty="0" smtClean="0">
                <a:latin typeface="Cambria" pitchFamily="18" charset="0"/>
              </a:rPr>
              <a:t>– </a:t>
            </a:r>
            <a:r>
              <a:rPr lang="sk-SK" sz="2800" i="1" dirty="0" smtClean="0">
                <a:latin typeface="Cambria" pitchFamily="18" charset="0"/>
              </a:rPr>
              <a:t>TANAP, Slovnaft</a:t>
            </a:r>
          </a:p>
          <a:p>
            <a:pPr marL="514350" indent="-514350">
              <a:buAutoNum type="alphaLcParenR"/>
            </a:pPr>
            <a:r>
              <a:rPr lang="sk-SK" sz="2800" b="1" dirty="0" smtClean="0">
                <a:solidFill>
                  <a:srgbClr val="00B0F0"/>
                </a:solidFill>
                <a:latin typeface="Cambria" pitchFamily="18" charset="0"/>
              </a:rPr>
              <a:t>Značky</a:t>
            </a:r>
            <a:r>
              <a:rPr lang="sk-SK" sz="2800" dirty="0" smtClean="0">
                <a:latin typeface="Cambria" pitchFamily="18" charset="0"/>
              </a:rPr>
              <a:t> – </a:t>
            </a:r>
            <a:r>
              <a:rPr lang="sk-SK" sz="2800" i="1" dirty="0" smtClean="0">
                <a:latin typeface="Cambria" pitchFamily="18" charset="0"/>
              </a:rPr>
              <a:t>km, mm, cm, l</a:t>
            </a:r>
            <a:endParaRPr lang="sk-SK" sz="2800" i="1" dirty="0">
              <a:latin typeface="Cambria" pitchFamily="18" charset="0"/>
            </a:endParaRPr>
          </a:p>
        </p:txBody>
      </p:sp>
      <p:pic>
        <p:nvPicPr>
          <p:cNvPr id="4" name="Obrázok 3" descr="skratky.jpg"/>
          <p:cNvPicPr>
            <a:picLocks noChangeAspect="1"/>
          </p:cNvPicPr>
          <p:nvPr/>
        </p:nvPicPr>
        <p:blipFill>
          <a:blip r:embed="rId2" cstate="print"/>
          <a:srcRect t="15455" b="4545"/>
          <a:stretch>
            <a:fillRect/>
          </a:stretch>
        </p:blipFill>
        <p:spPr>
          <a:xfrm>
            <a:off x="6310312" y="2743200"/>
            <a:ext cx="2757488" cy="3014396"/>
          </a:xfrm>
          <a:prstGeom prst="rect">
            <a:avLst/>
          </a:prstGeom>
        </p:spPr>
      </p:pic>
      <p:pic>
        <p:nvPicPr>
          <p:cNvPr id="6" name="Obrázok 5" descr="v6ym.skrat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46865">
            <a:off x="3505200" y="5010140"/>
            <a:ext cx="2664969" cy="1499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OBOHACOVANIE </a:t>
            </a:r>
            <a:r>
              <a:rPr lang="sk-SK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SLOVNEJ ZÁSOBY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6. PREBERANIE SLOV Z INÝCH JAZYKOV</a:t>
            </a:r>
          </a:p>
          <a:p>
            <a:pPr>
              <a:buNone/>
            </a:pPr>
            <a:r>
              <a:rPr lang="sk-SK" b="1" dirty="0" smtClean="0">
                <a:solidFill>
                  <a:schemeClr val="tx1"/>
                </a:solidFill>
              </a:rPr>
              <a:t>Mnohé slová zdomácneli. </a:t>
            </a:r>
          </a:p>
          <a:p>
            <a:pPr>
              <a:buNone/>
            </a:pPr>
            <a:r>
              <a:rPr lang="sk-SK" b="1" i="1" dirty="0" smtClean="0">
                <a:solidFill>
                  <a:schemeClr val="tx1"/>
                </a:solidFill>
              </a:rPr>
              <a:t>Napr.: notebook, </a:t>
            </a:r>
            <a:r>
              <a:rPr lang="sk-SK" b="1" i="1" dirty="0" err="1" smtClean="0">
                <a:solidFill>
                  <a:schemeClr val="tx1"/>
                </a:solidFill>
              </a:rPr>
              <a:t>smart</a:t>
            </a:r>
            <a:r>
              <a:rPr lang="sk-SK" b="1" i="1" dirty="0" smtClean="0">
                <a:solidFill>
                  <a:schemeClr val="tx1"/>
                </a:solidFill>
              </a:rPr>
              <a:t> </a:t>
            </a:r>
            <a:r>
              <a:rPr lang="sk-SK" b="1" i="1" dirty="0" err="1" smtClean="0">
                <a:solidFill>
                  <a:schemeClr val="tx1"/>
                </a:solidFill>
              </a:rPr>
              <a:t>tv</a:t>
            </a:r>
            <a:r>
              <a:rPr lang="sk-SK" b="1" i="1" dirty="0" smtClean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sk-SK" b="1" i="1" dirty="0">
                <a:solidFill>
                  <a:schemeClr val="tx1"/>
                </a:solidFill>
              </a:rPr>
              <a:t>m</a:t>
            </a:r>
            <a:r>
              <a:rPr lang="sk-SK" b="1" i="1" dirty="0" smtClean="0">
                <a:solidFill>
                  <a:schemeClr val="tx1"/>
                </a:solidFill>
              </a:rPr>
              <a:t>obil, </a:t>
            </a:r>
            <a:r>
              <a:rPr lang="sk-SK" b="1" i="1" dirty="0" smtClean="0">
                <a:solidFill>
                  <a:schemeClr val="tx1"/>
                </a:solidFill>
              </a:rPr>
              <a:t> </a:t>
            </a:r>
            <a:r>
              <a:rPr lang="sk-SK" b="1" i="1" dirty="0" err="1" smtClean="0">
                <a:solidFill>
                  <a:schemeClr val="tx1"/>
                </a:solidFill>
              </a:rPr>
              <a:t>steak</a:t>
            </a:r>
            <a:r>
              <a:rPr lang="sk-SK" b="1" i="1" dirty="0" smtClean="0">
                <a:solidFill>
                  <a:schemeClr val="tx1"/>
                </a:solidFill>
              </a:rPr>
              <a:t>, manuál,</a:t>
            </a:r>
          </a:p>
          <a:p>
            <a:pPr>
              <a:buNone/>
            </a:pPr>
            <a:r>
              <a:rPr lang="sk-SK" b="1" i="1" dirty="0" smtClean="0">
                <a:solidFill>
                  <a:schemeClr val="tx1"/>
                </a:solidFill>
              </a:rPr>
              <a:t>video, gril, atď. </a:t>
            </a:r>
            <a:endParaRPr lang="sk-SK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2050" name="AutoShape 2" descr="https://sixdegreesofkosherbacon.files.wordpress.com/2015/11/1-too_many_words_by_payana-de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 descr="1-too_many_words_by_payana-dev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r="20210"/>
          <a:stretch>
            <a:fillRect/>
          </a:stretch>
        </p:blipFill>
        <p:spPr>
          <a:xfrm>
            <a:off x="5029200" y="2286000"/>
            <a:ext cx="3505200" cy="27432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CE68EE-BDD5-4556-A1EB-41B6936467B9}"/>
              </a:ext>
            </a:extLst>
          </p:cNvPr>
          <p:cNvSpPr txBox="1">
            <a:spLocks/>
          </p:cNvSpPr>
          <p:nvPr/>
        </p:nvSpPr>
        <p:spPr>
          <a:xfrm>
            <a:off x="457201" y="715384"/>
            <a:ext cx="8458200" cy="10372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 smtClean="0">
                <a:solidFill>
                  <a:schemeClr val="bg1"/>
                </a:solidFill>
                <a:latin typeface="Times New Roman" pitchFamily="18"/>
                <a:ea typeface="宋体" pitchFamily="2"/>
              </a:rPr>
              <a:t>K uvedeným slovám napíš slová, </a:t>
            </a:r>
          </a:p>
          <a:p>
            <a:r>
              <a:rPr lang="sk-SK" sz="2800" b="1" dirty="0" smtClean="0">
                <a:solidFill>
                  <a:schemeClr val="bg1"/>
                </a:solidFill>
                <a:latin typeface="Times New Roman" pitchFamily="18"/>
                <a:ea typeface="宋体" pitchFamily="2"/>
              </a:rPr>
              <a:t>z ktorých boli odvodené.</a:t>
            </a:r>
            <a:r>
              <a:rPr lang="sk-SK" sz="2500" b="1" dirty="0" smtClean="0">
                <a:solidFill>
                  <a:schemeClr val="bg1"/>
                </a:solidFill>
                <a:latin typeface="Calibri" pitchFamily="34"/>
                <a:ea typeface="宋体" pitchFamily="2"/>
              </a:rPr>
              <a:t/>
            </a:r>
            <a:br>
              <a:rPr lang="sk-SK" sz="2500" b="1" dirty="0" smtClean="0">
                <a:solidFill>
                  <a:schemeClr val="bg1"/>
                </a:solidFill>
                <a:latin typeface="Calibri" pitchFamily="34"/>
                <a:ea typeface="宋体" pitchFamily="2"/>
              </a:rPr>
            </a:br>
            <a:endParaRPr lang="sk-SK" sz="25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uľka 4">
            <a:extLst>
              <a:ext uri="{FF2B5EF4-FFF2-40B4-BE49-F238E27FC236}">
                <a16:creationId xmlns:a16="http://schemas.microsoft.com/office/drawing/2014/main" xmlns="" id="{E2A02E37-75A9-4209-A77E-64EF12F6FD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154844"/>
              </p:ext>
            </p:extLst>
          </p:nvPr>
        </p:nvGraphicFramePr>
        <p:xfrm>
          <a:off x="238127" y="2362200"/>
          <a:ext cx="8677274" cy="31089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338637">
                  <a:extLst>
                    <a:ext uri="{9D8B030D-6E8A-4147-A177-3AD203B41FA5}">
                      <a16:colId xmlns:a16="http://schemas.microsoft.com/office/drawing/2014/main" xmlns="" val="582441356"/>
                    </a:ext>
                  </a:extLst>
                </a:gridCol>
                <a:gridCol w="4338637">
                  <a:extLst>
                    <a:ext uri="{9D8B030D-6E8A-4147-A177-3AD203B41FA5}">
                      <a16:colId xmlns:a16="http://schemas.microsoft.com/office/drawing/2014/main" xmlns="" val="275639517"/>
                    </a:ext>
                  </a:extLst>
                </a:gridCol>
              </a:tblGrid>
              <a:tr h="299458">
                <a:tc>
                  <a:txBody>
                    <a:bodyPr/>
                    <a:lstStyle/>
                    <a:p>
                      <a:pPr lvl="0"/>
                      <a:r>
                        <a:rPr lang="sk-SK" dirty="0"/>
                        <a:t>Odvodené slovo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/>
                        <a:t>Základové slovo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15641"/>
                  </a:ext>
                </a:extLst>
              </a:tr>
              <a:tr h="369190">
                <a:tc>
                  <a:txBody>
                    <a:bodyPr/>
                    <a:lstStyle/>
                    <a:p>
                      <a:pPr lvl="0"/>
                      <a:r>
                        <a:rPr lang="sk-SK" sz="2400"/>
                        <a:t>ovládnuť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3737885"/>
                  </a:ext>
                </a:extLst>
              </a:tr>
              <a:tr h="369190">
                <a:tc>
                  <a:txBody>
                    <a:bodyPr/>
                    <a:lstStyle/>
                    <a:p>
                      <a:pPr lvl="0"/>
                      <a:r>
                        <a:rPr lang="sk-SK" sz="2400"/>
                        <a:t>zasmiať 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1125088"/>
                  </a:ext>
                </a:extLst>
              </a:tr>
              <a:tr h="369190">
                <a:tc>
                  <a:txBody>
                    <a:bodyPr/>
                    <a:lstStyle/>
                    <a:p>
                      <a:pPr lvl="0"/>
                      <a:r>
                        <a:rPr lang="sk-SK" sz="2400"/>
                        <a:t>naučiť 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8590733"/>
                  </a:ext>
                </a:extLst>
              </a:tr>
              <a:tr h="369190">
                <a:tc>
                  <a:txBody>
                    <a:bodyPr/>
                    <a:lstStyle/>
                    <a:p>
                      <a:pPr lvl="0"/>
                      <a:r>
                        <a:rPr lang="sk-SK" sz="2400"/>
                        <a:t>priskoro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57484"/>
                  </a:ext>
                </a:extLst>
              </a:tr>
              <a:tr h="369190">
                <a:tc>
                  <a:txBody>
                    <a:bodyPr/>
                    <a:lstStyle/>
                    <a:p>
                      <a:pPr lvl="0"/>
                      <a:r>
                        <a:rPr lang="sk-SK" sz="2400"/>
                        <a:t>dedička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0196195"/>
                  </a:ext>
                </a:extLst>
              </a:tr>
              <a:tr h="369190">
                <a:tc>
                  <a:txBody>
                    <a:bodyPr/>
                    <a:lstStyle/>
                    <a:p>
                      <a:pPr lvl="0"/>
                      <a:r>
                        <a:rPr lang="sk-SK" sz="2400"/>
                        <a:t>nebezpečný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2645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2589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373</Words>
  <Application>Microsoft Office PowerPoint</Application>
  <PresentationFormat>Předvádění na obrazovce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Motív Office</vt:lpstr>
      <vt:lpstr>OBOHACOVANIE SLOVNEJ ZÁSOBY</vt:lpstr>
      <vt:lpstr>Prezentace aplikace PowerPoint</vt:lpstr>
      <vt:lpstr>OBOHACOVANIE SLOVNEJ ZÁSOBY</vt:lpstr>
      <vt:lpstr>OBOHACOVANIE SZ</vt:lpstr>
      <vt:lpstr>OBOHACOVANIE SLOVNEJ ZÁSOBY</vt:lpstr>
      <vt:lpstr>OBOHACOVANIE SLOVNEJ ZÁSOBY</vt:lpstr>
      <vt:lpstr>OBOHACOVANIE SLOVNEJ ZÁSOBY</vt:lpstr>
      <vt:lpstr>OBOHACOVANIE SLOVNEJ ZÁSOBY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OBOHACOVANIE SLOVENEJ ZÁSOBY</dc:title>
  <cp:lastModifiedBy>Mišo</cp:lastModifiedBy>
  <cp:revision>15</cp:revision>
  <dcterms:modified xsi:type="dcterms:W3CDTF">2022-02-11T10:32:46Z</dcterms:modified>
</cp:coreProperties>
</file>