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k-SK"/>
          </a:p>
        </p:txBody>
      </p:sp>
      <p:sp>
        <p:nvSpPr>
          <p:cNvPr id="3" name="Zástupný symbol dátum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FCDE55A-36EE-4653-9ECC-2146DE335A6F}" type="datetimeFigureOut">
              <a:rPr lang="sk-SK" smtClean="0"/>
              <a:t>2. 11. 2020</a:t>
            </a:fld>
            <a:endParaRPr lang="sk-SK"/>
          </a:p>
        </p:txBody>
      </p:sp>
      <p:sp>
        <p:nvSpPr>
          <p:cNvPr id="4" name="Zástupný symbol obrazu snímky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k-SK"/>
          </a:p>
        </p:txBody>
      </p:sp>
      <p:sp>
        <p:nvSpPr>
          <p:cNvPr id="5" name="Zástupný symbol poznámo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6" name="Zástupný symbol päty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k-SK"/>
          </a:p>
        </p:txBody>
      </p:sp>
      <p:sp>
        <p:nvSpPr>
          <p:cNvPr id="7" name="Zástupný symbol čísla snímky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6D03F5A-1365-48D6-9D77-5FA6CB352041}" type="slidenum">
              <a:rPr lang="sk-SK" smtClean="0"/>
              <a:t>‹#›</a:t>
            </a:fld>
            <a:endParaRPr lang="sk-SK"/>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sk-SK" smtClean="0"/>
              <a:t>Kliknite sem a upravte štýl predlohy nadpisov.</a:t>
            </a:r>
            <a:endParaRPr lang="sk-SK"/>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smtClean="0"/>
              <a:t>Kliknite sem a upravte štýl predlohy podnadpisov.</a:t>
            </a:r>
            <a:endParaRPr lang="sk-SK"/>
          </a:p>
        </p:txBody>
      </p:sp>
      <p:sp>
        <p:nvSpPr>
          <p:cNvPr id="4" name="Zástupný symbol dátumu 3"/>
          <p:cNvSpPr>
            <a:spLocks noGrp="1"/>
          </p:cNvSpPr>
          <p:nvPr>
            <p:ph type="dt" sz="half" idx="10"/>
          </p:nvPr>
        </p:nvSpPr>
        <p:spPr/>
        <p:txBody>
          <a:bodyPr/>
          <a:lstStyle/>
          <a:p>
            <a:fld id="{4D6ADDA3-F92F-4C9C-851C-2F041AB91BD2}" type="datetimeFigureOut">
              <a:rPr lang="sk-SK" smtClean="0"/>
              <a:t>2. 11. 2020</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80FD06F0-EF3B-4466-8870-E7302F571887}" type="slidenum">
              <a:rPr lang="sk-SK" smtClean="0"/>
              <a:t>‹#›</a:t>
            </a:fld>
            <a:endParaRPr lang="sk-S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zvislého textu 2"/>
          <p:cNvSpPr>
            <a:spLocks noGrp="1"/>
          </p:cNvSpPr>
          <p:nvPr>
            <p:ph type="body" orient="vert" idx="1"/>
          </p:nvPr>
        </p:nvSpPr>
        <p:spPr/>
        <p:txBody>
          <a:bodyPr vert="eaVert"/>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4D6ADDA3-F92F-4C9C-851C-2F041AB91BD2}" type="datetimeFigureOut">
              <a:rPr lang="sk-SK" smtClean="0"/>
              <a:t>2. 11. 2020</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80FD06F0-EF3B-4466-8870-E7302F571887}" type="slidenum">
              <a:rPr lang="sk-SK" smtClean="0"/>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6629400" y="274638"/>
            <a:ext cx="2057400" cy="5851525"/>
          </a:xfrm>
        </p:spPr>
        <p:txBody>
          <a:bodyPr vert="eaVert"/>
          <a:lstStyle/>
          <a:p>
            <a:r>
              <a:rPr lang="sk-SK" smtClean="0"/>
              <a:t>Kliknite sem a upravte štýl predlohy nadpisov.</a:t>
            </a:r>
            <a:endParaRPr lang="sk-SK"/>
          </a:p>
        </p:txBody>
      </p:sp>
      <p:sp>
        <p:nvSpPr>
          <p:cNvPr id="3" name="Zástupný symbol zvislého textu 2"/>
          <p:cNvSpPr>
            <a:spLocks noGrp="1"/>
          </p:cNvSpPr>
          <p:nvPr>
            <p:ph type="body" orient="vert" idx="1"/>
          </p:nvPr>
        </p:nvSpPr>
        <p:spPr>
          <a:xfrm>
            <a:off x="457200" y="274638"/>
            <a:ext cx="6019800" cy="5851525"/>
          </a:xfrm>
        </p:spPr>
        <p:txBody>
          <a:bodyPr vert="eaVert"/>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4D6ADDA3-F92F-4C9C-851C-2F041AB91BD2}" type="datetimeFigureOut">
              <a:rPr lang="sk-SK" smtClean="0"/>
              <a:t>2. 11. 2020</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80FD06F0-EF3B-4466-8870-E7302F571887}" type="slidenum">
              <a:rPr lang="sk-SK" smtClean="0"/>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obsahu 2"/>
          <p:cNvSpPr>
            <a:spLocks noGrp="1"/>
          </p:cNvSpPr>
          <p:nvPr>
            <p:ph idx="1"/>
          </p:nvPr>
        </p:nvSpPr>
        <p:spPr/>
        <p:txBody>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4D6ADDA3-F92F-4C9C-851C-2F041AB91BD2}" type="datetimeFigureOut">
              <a:rPr lang="sk-SK" smtClean="0"/>
              <a:t>2. 11. 2020</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80FD06F0-EF3B-4466-8870-E7302F571887}" type="slidenum">
              <a:rPr lang="sk-SK" smtClean="0"/>
              <a:t>‹#›</a:t>
            </a:fld>
            <a:endParaRPr lang="sk-S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sk-SK" smtClean="0"/>
              <a:t>Kliknite sem a upravte štýl predlohy nadpisov.</a:t>
            </a:r>
            <a:endParaRPr lang="sk-SK"/>
          </a:p>
        </p:txBody>
      </p:sp>
      <p:sp>
        <p:nvSpPr>
          <p:cNvPr id="3" name="Zástupný symbol tex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Kliknite sem a upravte štýly predlohy textu.</a:t>
            </a:r>
          </a:p>
        </p:txBody>
      </p:sp>
      <p:sp>
        <p:nvSpPr>
          <p:cNvPr id="4" name="Zástupný symbol dátumu 3"/>
          <p:cNvSpPr>
            <a:spLocks noGrp="1"/>
          </p:cNvSpPr>
          <p:nvPr>
            <p:ph type="dt" sz="half" idx="10"/>
          </p:nvPr>
        </p:nvSpPr>
        <p:spPr/>
        <p:txBody>
          <a:bodyPr/>
          <a:lstStyle/>
          <a:p>
            <a:fld id="{4D6ADDA3-F92F-4C9C-851C-2F041AB91BD2}" type="datetimeFigureOut">
              <a:rPr lang="sk-SK" smtClean="0"/>
              <a:t>2. 11. 2020</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80FD06F0-EF3B-4466-8870-E7302F571887}" type="slidenum">
              <a:rPr lang="sk-SK" smtClean="0"/>
              <a:t>‹#›</a:t>
            </a:fld>
            <a:endParaRPr lang="sk-S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obsah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obsah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dátumu 4"/>
          <p:cNvSpPr>
            <a:spLocks noGrp="1"/>
          </p:cNvSpPr>
          <p:nvPr>
            <p:ph type="dt" sz="half" idx="10"/>
          </p:nvPr>
        </p:nvSpPr>
        <p:spPr/>
        <p:txBody>
          <a:bodyPr/>
          <a:lstStyle/>
          <a:p>
            <a:fld id="{4D6ADDA3-F92F-4C9C-851C-2F041AB91BD2}" type="datetimeFigureOut">
              <a:rPr lang="sk-SK" smtClean="0"/>
              <a:t>2. 11. 2020</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80FD06F0-EF3B-4466-8870-E7302F571887}" type="slidenum">
              <a:rPr lang="sk-SK" smtClean="0"/>
              <a:t>‹#›</a:t>
            </a:fld>
            <a:endParaRPr lang="sk-S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sk-SK" smtClean="0"/>
              <a:t>Kliknite sem a upravte štýl predlohy nadpisov.</a:t>
            </a:r>
            <a:endParaRPr lang="sk-SK"/>
          </a:p>
        </p:txBody>
      </p:sp>
      <p:sp>
        <p:nvSpPr>
          <p:cNvPr id="3" name="Zástupný symbol tex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Kliknite sem a upravte štýly predlohy textu.</a:t>
            </a:r>
          </a:p>
        </p:txBody>
      </p:sp>
      <p:sp>
        <p:nvSpPr>
          <p:cNvPr id="4" name="Zástupný symbol obsah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tex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Kliknite sem a upravte štýly predlohy textu.</a:t>
            </a:r>
          </a:p>
        </p:txBody>
      </p:sp>
      <p:sp>
        <p:nvSpPr>
          <p:cNvPr id="6" name="Zástupný symbol obsah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7" name="Zástupný symbol dátumu 6"/>
          <p:cNvSpPr>
            <a:spLocks noGrp="1"/>
          </p:cNvSpPr>
          <p:nvPr>
            <p:ph type="dt" sz="half" idx="10"/>
          </p:nvPr>
        </p:nvSpPr>
        <p:spPr/>
        <p:txBody>
          <a:bodyPr/>
          <a:lstStyle/>
          <a:p>
            <a:fld id="{4D6ADDA3-F92F-4C9C-851C-2F041AB91BD2}" type="datetimeFigureOut">
              <a:rPr lang="sk-SK" smtClean="0"/>
              <a:t>2. 11. 2020</a:t>
            </a:fld>
            <a:endParaRPr lang="sk-SK"/>
          </a:p>
        </p:txBody>
      </p:sp>
      <p:sp>
        <p:nvSpPr>
          <p:cNvPr id="8" name="Zástupný symbol päty 7"/>
          <p:cNvSpPr>
            <a:spLocks noGrp="1"/>
          </p:cNvSpPr>
          <p:nvPr>
            <p:ph type="ftr" sz="quarter" idx="11"/>
          </p:nvPr>
        </p:nvSpPr>
        <p:spPr/>
        <p:txBody>
          <a:bodyPr/>
          <a:lstStyle/>
          <a:p>
            <a:endParaRPr lang="sk-SK"/>
          </a:p>
        </p:txBody>
      </p:sp>
      <p:sp>
        <p:nvSpPr>
          <p:cNvPr id="9" name="Zástupný symbol čísla snímky 8"/>
          <p:cNvSpPr>
            <a:spLocks noGrp="1"/>
          </p:cNvSpPr>
          <p:nvPr>
            <p:ph type="sldNum" sz="quarter" idx="12"/>
          </p:nvPr>
        </p:nvSpPr>
        <p:spPr/>
        <p:txBody>
          <a:bodyPr/>
          <a:lstStyle/>
          <a:p>
            <a:fld id="{80FD06F0-EF3B-4466-8870-E7302F571887}" type="slidenum">
              <a:rPr lang="sk-SK" smtClean="0"/>
              <a:t>‹#›</a:t>
            </a:fld>
            <a:endParaRPr lang="sk-S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dátumu 2"/>
          <p:cNvSpPr>
            <a:spLocks noGrp="1"/>
          </p:cNvSpPr>
          <p:nvPr>
            <p:ph type="dt" sz="half" idx="10"/>
          </p:nvPr>
        </p:nvSpPr>
        <p:spPr/>
        <p:txBody>
          <a:bodyPr/>
          <a:lstStyle/>
          <a:p>
            <a:fld id="{4D6ADDA3-F92F-4C9C-851C-2F041AB91BD2}" type="datetimeFigureOut">
              <a:rPr lang="sk-SK" smtClean="0"/>
              <a:t>2. 11. 2020</a:t>
            </a:fld>
            <a:endParaRPr lang="sk-SK"/>
          </a:p>
        </p:txBody>
      </p:sp>
      <p:sp>
        <p:nvSpPr>
          <p:cNvPr id="4" name="Zástupný symbol päty 3"/>
          <p:cNvSpPr>
            <a:spLocks noGrp="1"/>
          </p:cNvSpPr>
          <p:nvPr>
            <p:ph type="ftr" sz="quarter" idx="11"/>
          </p:nvPr>
        </p:nvSpPr>
        <p:spPr/>
        <p:txBody>
          <a:bodyPr/>
          <a:lstStyle/>
          <a:p>
            <a:endParaRPr lang="sk-SK"/>
          </a:p>
        </p:txBody>
      </p:sp>
      <p:sp>
        <p:nvSpPr>
          <p:cNvPr id="5" name="Zástupný symbol čísla snímky 4"/>
          <p:cNvSpPr>
            <a:spLocks noGrp="1"/>
          </p:cNvSpPr>
          <p:nvPr>
            <p:ph type="sldNum" sz="quarter" idx="12"/>
          </p:nvPr>
        </p:nvSpPr>
        <p:spPr/>
        <p:txBody>
          <a:bodyPr/>
          <a:lstStyle/>
          <a:p>
            <a:fld id="{80FD06F0-EF3B-4466-8870-E7302F571887}" type="slidenum">
              <a:rPr lang="sk-SK" smtClean="0"/>
              <a:t>‹#›</a:t>
            </a:fld>
            <a:endParaRPr lang="sk-S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1"/>
          <p:cNvSpPr>
            <a:spLocks noGrp="1"/>
          </p:cNvSpPr>
          <p:nvPr>
            <p:ph type="dt" sz="half" idx="10"/>
          </p:nvPr>
        </p:nvSpPr>
        <p:spPr/>
        <p:txBody>
          <a:bodyPr/>
          <a:lstStyle/>
          <a:p>
            <a:fld id="{4D6ADDA3-F92F-4C9C-851C-2F041AB91BD2}" type="datetimeFigureOut">
              <a:rPr lang="sk-SK" smtClean="0"/>
              <a:t>2. 11. 2020</a:t>
            </a:fld>
            <a:endParaRPr lang="sk-SK"/>
          </a:p>
        </p:txBody>
      </p:sp>
      <p:sp>
        <p:nvSpPr>
          <p:cNvPr id="3" name="Zástupný symbol päty 2"/>
          <p:cNvSpPr>
            <a:spLocks noGrp="1"/>
          </p:cNvSpPr>
          <p:nvPr>
            <p:ph type="ftr" sz="quarter" idx="11"/>
          </p:nvPr>
        </p:nvSpPr>
        <p:spPr/>
        <p:txBody>
          <a:bodyPr/>
          <a:lstStyle/>
          <a:p>
            <a:endParaRPr lang="sk-SK"/>
          </a:p>
        </p:txBody>
      </p:sp>
      <p:sp>
        <p:nvSpPr>
          <p:cNvPr id="4" name="Zástupný symbol čísla snímky 3"/>
          <p:cNvSpPr>
            <a:spLocks noGrp="1"/>
          </p:cNvSpPr>
          <p:nvPr>
            <p:ph type="sldNum" sz="quarter" idx="12"/>
          </p:nvPr>
        </p:nvSpPr>
        <p:spPr/>
        <p:txBody>
          <a:bodyPr/>
          <a:lstStyle/>
          <a:p>
            <a:fld id="{80FD06F0-EF3B-4466-8870-E7302F571887}" type="slidenum">
              <a:rPr lang="sk-SK" smtClean="0"/>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sk-SK" smtClean="0"/>
              <a:t>Kliknite sem a upravte štýl predlohy nadpisov.</a:t>
            </a:r>
            <a:endParaRPr lang="sk-SK"/>
          </a:p>
        </p:txBody>
      </p:sp>
      <p:sp>
        <p:nvSpPr>
          <p:cNvPr id="3" name="Zástupný symbol obsah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tex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Kliknite sem a upravte štýly predlohy textu.</a:t>
            </a:r>
          </a:p>
        </p:txBody>
      </p:sp>
      <p:sp>
        <p:nvSpPr>
          <p:cNvPr id="5" name="Zástupný symbol dátumu 4"/>
          <p:cNvSpPr>
            <a:spLocks noGrp="1"/>
          </p:cNvSpPr>
          <p:nvPr>
            <p:ph type="dt" sz="half" idx="10"/>
          </p:nvPr>
        </p:nvSpPr>
        <p:spPr/>
        <p:txBody>
          <a:bodyPr/>
          <a:lstStyle/>
          <a:p>
            <a:fld id="{4D6ADDA3-F92F-4C9C-851C-2F041AB91BD2}" type="datetimeFigureOut">
              <a:rPr lang="sk-SK" smtClean="0"/>
              <a:t>2. 11. 2020</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80FD06F0-EF3B-4466-8870-E7302F571887}" type="slidenum">
              <a:rPr lang="sk-SK" smtClean="0"/>
              <a:t>‹#›</a:t>
            </a:fld>
            <a:endParaRPr lang="sk-S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sk-SK" smtClean="0"/>
              <a:t>Kliknite sem a upravte štýl predlohy nadpisov.</a:t>
            </a:r>
            <a:endParaRPr lang="sk-SK"/>
          </a:p>
        </p:txBody>
      </p:sp>
      <p:sp>
        <p:nvSpPr>
          <p:cNvPr id="3" name="Zástupný symbol obrázka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k-SK"/>
          </a:p>
        </p:txBody>
      </p:sp>
      <p:sp>
        <p:nvSpPr>
          <p:cNvPr id="4" name="Zástupný symbol tex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Kliknite sem a upravte štýly predlohy textu.</a:t>
            </a:r>
          </a:p>
        </p:txBody>
      </p:sp>
      <p:sp>
        <p:nvSpPr>
          <p:cNvPr id="5" name="Zástupný symbol dátumu 4"/>
          <p:cNvSpPr>
            <a:spLocks noGrp="1"/>
          </p:cNvSpPr>
          <p:nvPr>
            <p:ph type="dt" sz="half" idx="10"/>
          </p:nvPr>
        </p:nvSpPr>
        <p:spPr/>
        <p:txBody>
          <a:bodyPr/>
          <a:lstStyle/>
          <a:p>
            <a:fld id="{4D6ADDA3-F92F-4C9C-851C-2F041AB91BD2}" type="datetimeFigureOut">
              <a:rPr lang="sk-SK" smtClean="0"/>
              <a:t>2. 11. 2020</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80FD06F0-EF3B-4466-8870-E7302F571887}" type="slidenum">
              <a:rPr lang="sk-SK" smtClean="0"/>
              <a:t>‹#›</a:t>
            </a:fld>
            <a:endParaRPr lang="sk-S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nadpi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k-SK" smtClean="0"/>
              <a:t>Kliknite sem a upravte štýl predlohy nadpisov.</a:t>
            </a:r>
            <a:endParaRPr lang="sk-SK"/>
          </a:p>
        </p:txBody>
      </p:sp>
      <p:sp>
        <p:nvSpPr>
          <p:cNvPr id="3" name="Zástupný symbol tex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6ADDA3-F92F-4C9C-851C-2F041AB91BD2}" type="datetimeFigureOut">
              <a:rPr lang="sk-SK" smtClean="0"/>
              <a:t>2. 11. 2020</a:t>
            </a:fld>
            <a:endParaRPr lang="sk-SK"/>
          </a:p>
        </p:txBody>
      </p:sp>
      <p:sp>
        <p:nvSpPr>
          <p:cNvPr id="5" name="Zástupný symbol päty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Zástupný symbol čísla snímky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FD06F0-EF3B-4466-8870-E7302F571887}" type="slidenum">
              <a:rPr lang="sk-SK" smtClean="0"/>
              <a:t>‹#›</a:t>
            </a:fld>
            <a:endParaRPr lang="sk-S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sk-SK" dirty="0" smtClean="0">
                <a:solidFill>
                  <a:srgbClr val="C00000"/>
                </a:solidFill>
              </a:rPr>
              <a:t>Lom svetla.</a:t>
            </a:r>
            <a:endParaRPr lang="sk-SK" dirty="0">
              <a:solidFill>
                <a:srgbClr val="C00000"/>
              </a:solidFill>
            </a:endParaRPr>
          </a:p>
        </p:txBody>
      </p:sp>
      <p:sp>
        <p:nvSpPr>
          <p:cNvPr id="3" name="Podnadpis 2"/>
          <p:cNvSpPr>
            <a:spLocks noGrp="1"/>
          </p:cNvSpPr>
          <p:nvPr>
            <p:ph type="subTitle" idx="1"/>
          </p:nvPr>
        </p:nvSpPr>
        <p:spPr/>
        <p:txBody>
          <a:bodyPr/>
          <a:lstStyle/>
          <a:p>
            <a:r>
              <a:rPr lang="sk-SK" dirty="0" smtClean="0">
                <a:solidFill>
                  <a:schemeClr val="tx1"/>
                </a:solidFill>
              </a:rPr>
              <a:t>8. ročník</a:t>
            </a:r>
            <a:endParaRPr lang="sk-SK"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rázka 2"/>
          <p:cNvSpPr>
            <a:spLocks noGrp="1"/>
          </p:cNvSpPr>
          <p:nvPr>
            <p:ph type="pic" idx="1"/>
          </p:nvPr>
        </p:nvSpPr>
        <p:spPr/>
      </p:sp>
      <p:sp>
        <p:nvSpPr>
          <p:cNvPr id="4" name="Zástupný symbol textu 3"/>
          <p:cNvSpPr>
            <a:spLocks noGrp="1"/>
          </p:cNvSpPr>
          <p:nvPr>
            <p:ph type="body" sz="half" idx="2"/>
          </p:nvPr>
        </p:nvSpPr>
        <p:spPr/>
        <p:txBody>
          <a:bodyPr/>
          <a:lstStyle/>
          <a:p>
            <a:endParaRPr lang="sk-SK"/>
          </a:p>
        </p:txBody>
      </p:sp>
      <p:pic>
        <p:nvPicPr>
          <p:cNvPr id="1026" name="Picture 2" descr="C:\Users\Katarina Kovacova\Desktop\yavlenie-prelomleniya-sveta-eto-zakon-prelomleniya-sveta.jpg"/>
          <p:cNvPicPr>
            <a:picLocks noChangeAspect="1" noChangeArrowheads="1"/>
          </p:cNvPicPr>
          <p:nvPr/>
        </p:nvPicPr>
        <p:blipFill>
          <a:blip r:embed="rId2"/>
          <a:srcRect/>
          <a:stretch>
            <a:fillRect/>
          </a:stretch>
        </p:blipFill>
        <p:spPr bwMode="auto">
          <a:xfrm>
            <a:off x="857224" y="642918"/>
            <a:ext cx="7429552" cy="5572164"/>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solidFill>
                  <a:srgbClr val="00B050"/>
                </a:solidFill>
              </a:rPr>
              <a:t>Lom svetla.</a:t>
            </a:r>
            <a:endParaRPr lang="sk-SK" dirty="0">
              <a:solidFill>
                <a:srgbClr val="00B050"/>
              </a:solidFill>
            </a:endParaRPr>
          </a:p>
        </p:txBody>
      </p:sp>
      <p:sp>
        <p:nvSpPr>
          <p:cNvPr id="3" name="Zástupný symbol obsahu 2"/>
          <p:cNvSpPr>
            <a:spLocks noGrp="1"/>
          </p:cNvSpPr>
          <p:nvPr>
            <p:ph idx="1"/>
          </p:nvPr>
        </p:nvSpPr>
        <p:spPr/>
        <p:txBody>
          <a:bodyPr>
            <a:normAutofit fontScale="77500" lnSpcReduction="20000"/>
          </a:bodyPr>
          <a:lstStyle/>
          <a:p>
            <a:r>
              <a:rPr lang="sk-SK" dirty="0" smtClean="0"/>
              <a:t>Urob jednoduché pozorovanie : do skleneného pohára s vodou vlož slamku. Ak sa budeš pozerať zboku alebo zhora, slamka sa ti bude javiť vo vode ako zlomená ( miesto slamky môžeš použiť aj lyžicu ).</a:t>
            </a:r>
          </a:p>
          <a:p>
            <a:r>
              <a:rPr lang="sk-SK" dirty="0" smtClean="0"/>
              <a:t>Vieme dobre, že slamka na obrázku vyššie zlomená nie je. </a:t>
            </a:r>
            <a:r>
              <a:rPr lang="sk-SK" dirty="0" smtClean="0">
                <a:solidFill>
                  <a:srgbClr val="C00000"/>
                </a:solidFill>
              </a:rPr>
              <a:t>Vysvetlenie :</a:t>
            </a:r>
          </a:p>
          <a:p>
            <a:r>
              <a:rPr lang="sk-SK" dirty="0" smtClean="0"/>
              <a:t>Svetlo odrazené od slamky nevstupuje do nášho oka priamo, ale cez dve navzájom rôzne prostredia – vodu a vzduch. Pri prechode cez vodnú hladinu lúč zmení svoj smer – </a:t>
            </a:r>
            <a:r>
              <a:rPr lang="sk-SK" b="1" dirty="0" smtClean="0"/>
              <a:t>láme sa. </a:t>
            </a:r>
            <a:r>
              <a:rPr lang="sk-SK" dirty="0" smtClean="0"/>
              <a:t>Okom vnímame, že svetlo prichádza zo smeru zlomeného lúča.</a:t>
            </a:r>
          </a:p>
          <a:p>
            <a:r>
              <a:rPr lang="sk-SK" dirty="0" smtClean="0"/>
              <a:t>Ďalej budeme pozorovať, ako sa správa svetelný lúč pri prechode zo vzduchu do vody a z vody do vzduchu.</a:t>
            </a:r>
            <a:endParaRPr lang="sk-SK"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solidFill>
                  <a:srgbClr val="92D050"/>
                </a:solidFill>
              </a:rPr>
              <a:t>Lom svetla.</a:t>
            </a:r>
            <a:endParaRPr lang="sk-SK" dirty="0">
              <a:solidFill>
                <a:srgbClr val="92D050"/>
              </a:solidFill>
            </a:endParaRPr>
          </a:p>
        </p:txBody>
      </p:sp>
      <p:sp>
        <p:nvSpPr>
          <p:cNvPr id="3" name="Zástupný symbol obsahu 2"/>
          <p:cNvSpPr>
            <a:spLocks noGrp="1"/>
          </p:cNvSpPr>
          <p:nvPr>
            <p:ph idx="1"/>
          </p:nvPr>
        </p:nvSpPr>
        <p:spPr/>
        <p:txBody>
          <a:bodyPr>
            <a:normAutofit fontScale="77500" lnSpcReduction="20000"/>
          </a:bodyPr>
          <a:lstStyle/>
          <a:p>
            <a:r>
              <a:rPr lang="sk-SK" dirty="0" smtClean="0"/>
              <a:t>Na základe pozorovaní by sme mali objaviť pravidlo, podľa ktorého sa správajú svetelné lúče pri prechode cez rozhranie medzi dvoma </a:t>
            </a:r>
            <a:r>
              <a:rPr lang="sk-SK" b="1" dirty="0" smtClean="0"/>
              <a:t>rozdielnymi optickými prostrediami. </a:t>
            </a:r>
            <a:endParaRPr lang="sk-SK" dirty="0" smtClean="0"/>
          </a:p>
          <a:p>
            <a:r>
              <a:rPr lang="sk-SK" dirty="0" smtClean="0"/>
              <a:t>Príčinou lomu lúča na rozhraní dvoch prostredí si vysvetľujeme odlišnosťou ich optických vlastností. Vzduch, sklo a voda sa javia ako rozdielne prekážky pre chod svetelného lúča. Sklo a voda sú väčšie prekážky ako vzduch. Svetlo sa v rôznych prostrediach šíri rôznou rýchlosťou. Rýchlosť svetla vo vzduchu je väčšia ako vo vode či v skle.</a:t>
            </a:r>
          </a:p>
          <a:p>
            <a:r>
              <a:rPr lang="sk-SK" dirty="0" smtClean="0"/>
              <a:t>Z toho dôvodu zvykneme hovoriť, že vzduch je </a:t>
            </a:r>
            <a:r>
              <a:rPr lang="sk-SK" b="1" dirty="0" smtClean="0"/>
              <a:t>prostredie opticky redšie</a:t>
            </a:r>
            <a:r>
              <a:rPr lang="sk-SK" dirty="0" smtClean="0"/>
              <a:t> a sklo alebo voda </a:t>
            </a:r>
            <a:r>
              <a:rPr lang="sk-SK" b="1" dirty="0" smtClean="0"/>
              <a:t>sú prostredia opticky hustejšie. </a:t>
            </a:r>
            <a:endParaRPr lang="sk-SK"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solidFill>
                  <a:srgbClr val="00B050"/>
                </a:solidFill>
              </a:rPr>
              <a:t>Lom svetla.</a:t>
            </a:r>
            <a:endParaRPr lang="sk-SK" dirty="0">
              <a:solidFill>
                <a:srgbClr val="00B050"/>
              </a:solidFill>
            </a:endParaRPr>
          </a:p>
        </p:txBody>
      </p:sp>
      <p:sp>
        <p:nvSpPr>
          <p:cNvPr id="3" name="Zástupný symbol obsahu 2"/>
          <p:cNvSpPr>
            <a:spLocks noGrp="1"/>
          </p:cNvSpPr>
          <p:nvPr>
            <p:ph idx="1"/>
          </p:nvPr>
        </p:nvSpPr>
        <p:spPr/>
        <p:txBody>
          <a:bodyPr>
            <a:normAutofit fontScale="85000" lnSpcReduction="10000"/>
          </a:bodyPr>
          <a:lstStyle/>
          <a:p>
            <a:r>
              <a:rPr lang="sk-SK" dirty="0" smtClean="0"/>
              <a:t>Rôzne prostredia, napríklad vzduch, voda, sklo, majú navzájom odlišné vlastnosti pre šírenie svetla.</a:t>
            </a:r>
          </a:p>
          <a:p>
            <a:r>
              <a:rPr lang="sk-SK" dirty="0" smtClean="0"/>
              <a:t>Vo vzduchu ( opticky redšie prostredie ) sa svetlo šíri väčšou rýchlosťou ako opticky hustejších prostrediach, napríklad vo vode a skle.</a:t>
            </a:r>
          </a:p>
          <a:p>
            <a:r>
              <a:rPr lang="sk-SK" b="1" dirty="0" smtClean="0"/>
              <a:t>Preto na rozhraní dvoch rozdielnych prostredí dochádza k lomu svetla. Keď svetlo vstupuje zo vzduchu do skla alebo do vody, láme sa ku kolmici dopadu svetelného lúča. Ak svetlo vstupuje zo skla či vody do vzduchu, láme sa od kolmice.</a:t>
            </a:r>
            <a:endParaRPr lang="sk-SK"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rázka 2"/>
          <p:cNvSpPr>
            <a:spLocks noGrp="1"/>
          </p:cNvSpPr>
          <p:nvPr>
            <p:ph type="pic" idx="1"/>
          </p:nvPr>
        </p:nvSpPr>
        <p:spPr/>
      </p:sp>
      <p:sp>
        <p:nvSpPr>
          <p:cNvPr id="4" name="Zástupný symbol textu 3"/>
          <p:cNvSpPr>
            <a:spLocks noGrp="1"/>
          </p:cNvSpPr>
          <p:nvPr>
            <p:ph type="body" sz="half" idx="2"/>
          </p:nvPr>
        </p:nvSpPr>
        <p:spPr/>
        <p:txBody>
          <a:bodyPr/>
          <a:lstStyle/>
          <a:p>
            <a:endParaRPr lang="sk-SK"/>
          </a:p>
        </p:txBody>
      </p:sp>
      <p:pic>
        <p:nvPicPr>
          <p:cNvPr id="2050" name="Picture 2" descr="C:\Users\Katarina Kovacova\Desktop\tab_odraz_a_lom_svetla.png"/>
          <p:cNvPicPr>
            <a:picLocks noChangeAspect="1" noChangeArrowheads="1"/>
          </p:cNvPicPr>
          <p:nvPr/>
        </p:nvPicPr>
        <p:blipFill>
          <a:blip r:embed="rId2"/>
          <a:srcRect/>
          <a:stretch>
            <a:fillRect/>
          </a:stretch>
        </p:blipFill>
        <p:spPr bwMode="auto">
          <a:xfrm>
            <a:off x="522288" y="0"/>
            <a:ext cx="7621587" cy="6500834"/>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solidFill>
                  <a:srgbClr val="C00000"/>
                </a:solidFill>
              </a:rPr>
              <a:t>Vieš, že...</a:t>
            </a:r>
            <a:endParaRPr lang="sk-SK" dirty="0">
              <a:solidFill>
                <a:srgbClr val="C00000"/>
              </a:solidFill>
            </a:endParaRPr>
          </a:p>
        </p:txBody>
      </p:sp>
      <p:sp>
        <p:nvSpPr>
          <p:cNvPr id="3" name="Zástupný symbol obsahu 2"/>
          <p:cNvSpPr>
            <a:spLocks noGrp="1"/>
          </p:cNvSpPr>
          <p:nvPr>
            <p:ph idx="1"/>
          </p:nvPr>
        </p:nvSpPr>
        <p:spPr/>
        <p:txBody>
          <a:bodyPr>
            <a:normAutofit fontScale="77500" lnSpcReduction="20000"/>
          </a:bodyPr>
          <a:lstStyle/>
          <a:p>
            <a:r>
              <a:rPr lang="sk-SK" dirty="0" smtClean="0"/>
              <a:t>Lom svetla je fyzikálny jav, ktorý je zodpovedný za vznik dúhy?</a:t>
            </a:r>
          </a:p>
          <a:p>
            <a:r>
              <a:rPr lang="sk-SK" b="1" dirty="0" smtClean="0"/>
              <a:t>Ako vzniká dúha? </a:t>
            </a:r>
            <a:r>
              <a:rPr lang="sk-SK" dirty="0" smtClean="0"/>
              <a:t>Rovnobežné slnečné lúče dopadajú na dažďové kvapky. Pri vstupe do kvapky sa lúč láme, na vnútornej stene kvapky sa odrazí a potom sa láme smerom von z kvapky. Každá jednoduchá farba bieleho slnečného svetla sa láme pod iným uhlom, preto z každej kvapky vystupuje pás svetla, v ktorom sú zastúpené farebné lúče svetelného spektra</a:t>
            </a:r>
            <a:r>
              <a:rPr lang="sk-SK" b="1" dirty="0" smtClean="0"/>
              <a:t>. Rovnaký lom a odraz svetla nastáva súčasne vo veľkom počte kvapiek.</a:t>
            </a:r>
            <a:r>
              <a:rPr lang="sk-SK" dirty="0" smtClean="0"/>
              <a:t> Z kvapky vystupujú lúče všetkých farieb spektra od červenej až po fialovú, pričom lúče rovnakej farby sú navzájom rovnobežné. </a:t>
            </a:r>
            <a:r>
              <a:rPr lang="sk-SK" b="1" dirty="0" smtClean="0"/>
              <a:t>Lúče vstupujúce do oka obsahujú všetky farby spektra a pozorovateľ ich vníma ako dúhu.</a:t>
            </a:r>
            <a:endParaRPr lang="sk-SK"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rázka 2"/>
          <p:cNvSpPr>
            <a:spLocks noGrp="1"/>
          </p:cNvSpPr>
          <p:nvPr>
            <p:ph type="pic" idx="1"/>
          </p:nvPr>
        </p:nvSpPr>
        <p:spPr>
          <a:xfrm>
            <a:off x="1785918" y="714356"/>
            <a:ext cx="5486400" cy="4114800"/>
          </a:xfrm>
        </p:spPr>
      </p:sp>
      <p:sp>
        <p:nvSpPr>
          <p:cNvPr id="4" name="Zástupný symbol textu 3"/>
          <p:cNvSpPr>
            <a:spLocks noGrp="1"/>
          </p:cNvSpPr>
          <p:nvPr>
            <p:ph type="body" sz="half" idx="2"/>
          </p:nvPr>
        </p:nvSpPr>
        <p:spPr/>
        <p:txBody>
          <a:bodyPr/>
          <a:lstStyle/>
          <a:p>
            <a:endParaRPr lang="sk-SK"/>
          </a:p>
        </p:txBody>
      </p:sp>
      <p:pic>
        <p:nvPicPr>
          <p:cNvPr id="3074" name="Picture 2" descr="C:\Users\Katarina Kovacova\Desktop\download.jpg"/>
          <p:cNvPicPr>
            <a:picLocks noChangeAspect="1" noChangeArrowheads="1"/>
          </p:cNvPicPr>
          <p:nvPr/>
        </p:nvPicPr>
        <p:blipFill>
          <a:blip r:embed="rId2"/>
          <a:srcRect/>
          <a:stretch>
            <a:fillRect/>
          </a:stretch>
        </p:blipFill>
        <p:spPr bwMode="auto">
          <a:xfrm>
            <a:off x="428596" y="714356"/>
            <a:ext cx="8429684" cy="5429288"/>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TotalTime>
  <Words>453</Words>
  <Application>Microsoft Office PowerPoint</Application>
  <PresentationFormat>Prezentácia na obrazovke (4:3)</PresentationFormat>
  <Paragraphs>18</Paragraphs>
  <Slides>8</Slides>
  <Notes>0</Notes>
  <HiddenSlides>0</HiddenSlides>
  <MMClips>0</MMClips>
  <ScaleCrop>false</ScaleCrop>
  <HeadingPairs>
    <vt:vector size="4" baseType="variant">
      <vt:variant>
        <vt:lpstr>Motív</vt:lpstr>
      </vt:variant>
      <vt:variant>
        <vt:i4>1</vt:i4>
      </vt:variant>
      <vt:variant>
        <vt:lpstr>Nadpisy snímok</vt:lpstr>
      </vt:variant>
      <vt:variant>
        <vt:i4>8</vt:i4>
      </vt:variant>
    </vt:vector>
  </HeadingPairs>
  <TitlesOfParts>
    <vt:vector size="9" baseType="lpstr">
      <vt:lpstr>Motív Office</vt:lpstr>
      <vt:lpstr>Lom svetla.</vt:lpstr>
      <vt:lpstr>Snímka 2</vt:lpstr>
      <vt:lpstr>Lom svetla.</vt:lpstr>
      <vt:lpstr>Lom svetla.</vt:lpstr>
      <vt:lpstr>Lom svetla.</vt:lpstr>
      <vt:lpstr>Snímka 6</vt:lpstr>
      <vt:lpstr>Vieš, že...</vt:lpstr>
      <vt:lpstr>Snímka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Lom svetla.</dc:title>
  <dc:creator>Katarina Kovacova</dc:creator>
  <cp:lastModifiedBy>Katarina Kovacova</cp:lastModifiedBy>
  <cp:revision>11</cp:revision>
  <dcterms:created xsi:type="dcterms:W3CDTF">2020-11-02T13:44:10Z</dcterms:created>
  <dcterms:modified xsi:type="dcterms:W3CDTF">2020-11-02T15:24:57Z</dcterms:modified>
</cp:coreProperties>
</file>