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DF7-0506-4E19-80C6-D6D492BF119B}" type="datetimeFigureOut">
              <a:rPr lang="sk-SK" smtClean="0"/>
              <a:pPr/>
              <a:t>27. 12. 2021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5B75-EF66-4552-9A30-BA97FBBD368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456_mainimage.jpg"/>
          <p:cNvPicPr>
            <a:picLocks noChangeAspect="1"/>
          </p:cNvPicPr>
          <p:nvPr/>
        </p:nvPicPr>
        <p:blipFill>
          <a:blip r:embed="rId2">
            <a:lum bright="38000" contrast="-39000"/>
          </a:blip>
          <a:stretch>
            <a:fillRect/>
          </a:stretch>
        </p:blipFill>
        <p:spPr>
          <a:xfrm>
            <a:off x="0" y="1000108"/>
            <a:ext cx="9144000" cy="47777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8800" b="1" dirty="0" smtClean="0">
                <a:latin typeface="Brush Script MT" pitchFamily="66" charset="0"/>
              </a:rPr>
              <a:t/>
            </a:r>
            <a:br>
              <a:rPr lang="sk-SK" sz="8800" b="1" dirty="0" smtClean="0">
                <a:latin typeface="Brush Script MT" pitchFamily="66" charset="0"/>
              </a:rPr>
            </a:br>
            <a:r>
              <a:rPr lang="sk-SK" sz="8800" b="1" dirty="0" smtClean="0">
                <a:latin typeface="Brush Script MT" pitchFamily="66" charset="0"/>
              </a:rPr>
              <a:t>Slovenské národné hnutie</a:t>
            </a:r>
            <a:br>
              <a:rPr lang="sk-SK" sz="8800" b="1" dirty="0" smtClean="0">
                <a:latin typeface="Brush Script MT" pitchFamily="66" charset="0"/>
              </a:rPr>
            </a:br>
            <a:endParaRPr lang="sk-SK" sz="8800" b="1" dirty="0">
              <a:latin typeface="Brush Script MT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14568"/>
          </a:xfrm>
        </p:spPr>
        <p:txBody>
          <a:bodyPr>
            <a:normAutofit fontScale="92500" lnSpcReduction="10000"/>
          </a:bodyPr>
          <a:lstStyle/>
          <a:p>
            <a:endParaRPr lang="sk-SK" sz="4400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r>
              <a:rPr lang="sk-SK" sz="4400" dirty="0" smtClean="0">
                <a:solidFill>
                  <a:schemeClr val="tx1"/>
                </a:solidFill>
                <a:latin typeface="Brush Script MT" pitchFamily="66" charset="0"/>
              </a:rPr>
              <a:t>Mgr. Daniela </a:t>
            </a:r>
            <a:r>
              <a:rPr lang="sk-SK" sz="4400" dirty="0" err="1" smtClean="0">
                <a:solidFill>
                  <a:schemeClr val="tx1"/>
                </a:solidFill>
                <a:latin typeface="Brush Script MT" pitchFamily="66" charset="0"/>
              </a:rPr>
              <a:t>Vallušová</a:t>
            </a:r>
            <a:endParaRPr lang="sk-SK" sz="4400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r>
              <a:rPr lang="sk-SK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8. ročník</a:t>
            </a:r>
            <a:endParaRPr lang="sk-SK" sz="4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Tretia generácia národovcov</a:t>
            </a:r>
          </a:p>
          <a:p>
            <a:pPr>
              <a:buFont typeface="Wingdings" pitchFamily="2" charset="2"/>
              <a:buChar char="v"/>
            </a:pPr>
            <a:endParaRPr lang="sk-SK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krem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kultúrno-vzdelávacích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záujmov sledovala už aj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politické ciele Slovákov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odľa najvýznamnejšej osobnosti tohto obdobia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Ľudovíta Štúra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ju nazývame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štúrovská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ola najmasovejšou  a aj najúspešnejšou skupinou celého národného hnutia</a:t>
            </a: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ludovit-s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357562"/>
            <a:ext cx="4714876" cy="3136939"/>
          </a:xfrm>
          <a:prstGeom prst="rect">
            <a:avLst/>
          </a:prstGeom>
        </p:spPr>
      </p:pic>
      <p:pic>
        <p:nvPicPr>
          <p:cNvPr id="4" name="Obrázok 3" descr="hand-drawn-stack-books-vector-600w-787080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14752"/>
            <a:ext cx="2571768" cy="265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200" b="1" u="sng" dirty="0" smtClean="0">
                <a:latin typeface="Times New Roman" pitchFamily="18" charset="0"/>
                <a:cs typeface="Times New Roman" pitchFamily="18" charset="0"/>
              </a:rPr>
              <a:t>Pracovný list</a:t>
            </a:r>
          </a:p>
          <a:p>
            <a:pPr algn="ctr">
              <a:buNone/>
            </a:pPr>
            <a:endParaRPr lang="sk-SK" sz="2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Charakterizuj obdobie osvietenstva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</a:t>
            </a:r>
          </a:p>
          <a:p>
            <a:pPr marL="457200" indent="-457200" algn="just">
              <a:buNone/>
            </a:pP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2. Vymenuj fázy slovenského národného hnutia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</a:t>
            </a:r>
          </a:p>
          <a:p>
            <a:pPr marL="457200" indent="-457200" algn="just">
              <a:buNone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3. Vymenuj hlavných predstaviteľov jednotlivých fáz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</a:t>
            </a: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question-mark-231804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56" y="214290"/>
            <a:ext cx="1571644" cy="157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Staré a nové myšlienky</a:t>
            </a:r>
          </a:p>
          <a:p>
            <a:pPr>
              <a:buNone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obdobie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osvietenstva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charakterizovala atmosféra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racionalizmu, vedeckosti a vernosti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ol to vek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rozumu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konci 18. stor. sa na celom svete začalo myšlienkové ovzdušie doby postupne meniť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výraznejšie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prejavovali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citové a vnútorné postoje ľudí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prvej polovici 19. stor. už natoľko prevládal, že hovoríme o období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romantizmu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relom týchto dvoch období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osvietenstva a romantizmu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môžeme  vnímať aj pri formovaní a vývine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slovenského národného hnutia </a:t>
            </a:r>
          </a:p>
          <a:p>
            <a:pPr>
              <a:buFont typeface="Courier New" pitchFamily="49" charset="0"/>
              <a:buChar char="o"/>
            </a:pPr>
            <a:endParaRPr lang="sk-SK" sz="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Začiatky národného povedomia</a:t>
            </a:r>
          </a:p>
          <a:p>
            <a:pPr>
              <a:buNone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d konca 18. stor. sa v celej Európe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živo diskutovalo o národoch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bola to téma dovtedy neznáma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 svete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vzrastalo národné povedomie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presvedčenie, že človek je prirodzeným členom národa, do ktorého sa narodí alebo ktorého jazykom hovorí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čenci si kládli otázky,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čo je to národ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, kto ho tvorí a podľa akých znakov možno národ spoznať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najdôležitejšie znaky národa považovali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ľudovú kultúru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folklór,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národné zvyky, obyčaje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najmä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jazyk</a:t>
            </a:r>
          </a:p>
          <a:p>
            <a:pPr>
              <a:buFont typeface="Wingdings" pitchFamily="2" charset="2"/>
              <a:buChar char="Ø"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Národy a národnosti v habsburskej monarchii</a:t>
            </a:r>
          </a:p>
          <a:p>
            <a:pPr>
              <a:buFont typeface="Wingdings" pitchFamily="2" charset="2"/>
              <a:buChar char="v"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Habsburská monarchia bola mnohonárodnostným štátom, pričom každé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etnikum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stalo na inom  stupni národného vývoja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riaznivejšie podmienky pre národný rozvoj mali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Nemci, Maďari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ktorí vo svojich jazykoch vyučovali v školách, vydávali literatúru, noviny a zakladali kultúrne inštitúcie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zložitejšej situácii sa nachádzali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Slováci, Česi, Rusíni, Srbi, Slovinci či Rumuni</a:t>
            </a:r>
          </a:p>
          <a:p>
            <a:pPr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ba3fbcbb855210e4c506344216fa24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714752"/>
            <a:ext cx="4110428" cy="2624098"/>
          </a:xfrm>
          <a:prstGeom prst="rect">
            <a:avLst/>
          </a:prstGeom>
        </p:spPr>
      </p:pic>
      <p:pic>
        <p:nvPicPr>
          <p:cNvPr id="5" name="Obrázok 4" descr="46154040_kniha_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143380"/>
            <a:ext cx="342479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pre Slovákov bolo dlho veľkou nevýhodou, že nemali spoločný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literárny jazyk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ovorili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rôznymi nárečiami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rozdeľoval ich aj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bohoslužobný jazyk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katolíckych kostoloch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prebiehali obrady v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latinčine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a v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ľudovom jazyku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Evanjelici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používali vo svojich bohoslužbách už tristo rokov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biblickú češtinu.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narodne-obrodeni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286124"/>
            <a:ext cx="7422975" cy="309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Tri generácie slovenských národovcov</a:t>
            </a:r>
          </a:p>
          <a:p>
            <a:pPr>
              <a:buFont typeface="Wingdings" pitchFamily="2" charset="2"/>
              <a:buChar char="Ø"/>
            </a:pPr>
            <a:endParaRPr lang="sk-SK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árodné hnutie Slovákov sa vyvíjalo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pozvoľne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počiatku našlo svojich stúpencov len medzi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vzdelancami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neskôr i v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širšom spektre spoločnosti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najvýznamnejšími osobnosťami, ktoré ovplyvnili formovanie moderného slovenského národa boli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katolícky učenec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Anton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Bernolák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a evanjelickí vzdelanci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Ján Kollár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Ľudovít Štúr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137025616_4042803199083205_492551369329559183_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886416"/>
            <a:ext cx="3714776" cy="2328666"/>
          </a:xfrm>
          <a:prstGeom prst="rect">
            <a:avLst/>
          </a:prstGeom>
        </p:spPr>
      </p:pic>
      <p:pic>
        <p:nvPicPr>
          <p:cNvPr id="7" name="Obrázok 6" descr="stur_v_hlbok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857628"/>
            <a:ext cx="3049500" cy="236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kolo nich sa sformovali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skupiny spolupracovníkov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formovali sa tak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sk-SK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generácie </a:t>
            </a:r>
            <a:r>
              <a:rPr lang="sk-SK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národovcov</a:t>
            </a:r>
            <a:r>
              <a:rPr lang="sk-SK" sz="2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ktoré sa usilovali o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kultúrne povznesenie Slovákov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o prekonanie ich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jazykovej nerovnosti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 tejto súvislosti hovoríme aj o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troch fázach slovenského národného hnutia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, ktoré neboli oddelené ale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pôsobili spolu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navzájom sa prelínali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1861_prijatia_memoranda_naroda_slovenskeh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429024" cy="2420891"/>
          </a:xfrm>
          <a:prstGeom prst="rect">
            <a:avLst/>
          </a:prstGeom>
        </p:spPr>
      </p:pic>
      <p:pic>
        <p:nvPicPr>
          <p:cNvPr id="6" name="Obrázok 5" descr="1848_jar_zhromazdenie_slovenskeho_lu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14752"/>
            <a:ext cx="4286262" cy="2400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Prvá generácia národovcov</a:t>
            </a: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bernolákovská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ôsobila na sklonku osvietenstva, preto ju nazývame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osvietenská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innosť sústredila na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zakladanie rôznych vzdelávacích spolkov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učených spoločností, vzdelávanie ľudu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kultúrnu osvetu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ajvýznamnejší predstaviteľ-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Anton Bernolák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túpenci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katolícki vzdelanci</a:t>
            </a:r>
            <a:endParaRPr lang="sk-SK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osobnosti_anton_bernolak_800x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0438"/>
            <a:ext cx="3786214" cy="2839661"/>
          </a:xfrm>
          <a:prstGeom prst="rect">
            <a:avLst/>
          </a:prstGeom>
        </p:spPr>
      </p:pic>
      <p:pic>
        <p:nvPicPr>
          <p:cNvPr id="5" name="Obrázok 4" descr="kreslení-knihy-s-peří-eps-vektor_csp79409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786190"/>
            <a:ext cx="285752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Druhá generácia národovcov</a:t>
            </a:r>
          </a:p>
          <a:p>
            <a:pPr>
              <a:buFont typeface="Wingdings" pitchFamily="2" charset="2"/>
              <a:buChar char="v"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ameriavala sa na rozvíjanie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spolupráce s inými slovanskými národmi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– najmä s Čechmi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Slovanstvu sa vo svojich prácach venoval básnik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Ján Kollár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vedec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Pavol Jozef  Šafárik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head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86124"/>
            <a:ext cx="4429131" cy="2952754"/>
          </a:xfrm>
          <a:prstGeom prst="rect">
            <a:avLst/>
          </a:prstGeom>
        </p:spPr>
      </p:pic>
      <p:pic>
        <p:nvPicPr>
          <p:cNvPr id="5" name="Obrázok 4" descr="pjs0003a.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275408"/>
            <a:ext cx="2593510" cy="298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495</Words>
  <Application>Microsoft Office PowerPoint</Application>
  <PresentationFormat>Prezentácia na obrazovke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 Slovenské národné hnutie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 Valluš</dc:creator>
  <cp:lastModifiedBy>Juraj Valluš</cp:lastModifiedBy>
  <cp:revision>34</cp:revision>
  <dcterms:created xsi:type="dcterms:W3CDTF">2021-12-25T12:04:11Z</dcterms:created>
  <dcterms:modified xsi:type="dcterms:W3CDTF">2021-12-27T09:40:59Z</dcterms:modified>
</cp:coreProperties>
</file>