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27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669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87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90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84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500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0004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2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681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898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28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36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937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272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336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465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E35C-2A3E-4DB6-AEE3-961DFC67A965}" type="datetimeFigureOut">
              <a:rPr lang="sk-SK" smtClean="0"/>
              <a:t>17.12.2019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E2703A-F26C-41F0-BE6F-A87E5D2986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17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dpovedne.sk/index.php/sk/ohrozenia/kybersikanovanie" TargetMode="External"/><Relationship Id="rId2" Type="http://schemas.openxmlformats.org/officeDocument/2006/relationships/hyperlink" Target="https://sk.wikipedia.org/wiki/Kyber&#353;ikanovan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109334"/>
            <a:ext cx="7766936" cy="1646302"/>
          </a:xfrm>
        </p:spPr>
        <p:txBody>
          <a:bodyPr/>
          <a:lstStyle/>
          <a:p>
            <a:pPr algn="ctr"/>
            <a:r>
              <a:rPr lang="sk-SK" dirty="0" smtClean="0">
                <a:latin typeface="Bahnschrift" panose="020B0502040204020203" pitchFamily="34" charset="0"/>
              </a:rPr>
              <a:t>Kyberšikanovanie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k-SK" sz="3200" dirty="0" smtClean="0">
                <a:solidFill>
                  <a:schemeClr val="bg1">
                    <a:lumMod val="50000"/>
                  </a:schemeClr>
                </a:solidFill>
              </a:rPr>
              <a:t>Gabriela Stanková</a:t>
            </a:r>
          </a:p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3200" dirty="0" smtClean="0">
                <a:solidFill>
                  <a:schemeClr val="bg1">
                    <a:lumMod val="50000"/>
                  </a:schemeClr>
                </a:solidFill>
              </a:rPr>
              <a:t>IX.B</a:t>
            </a:r>
            <a:endParaRPr lang="sk-SK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9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353917" y="2287032"/>
            <a:ext cx="78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Ďakujem za pozornosť</a:t>
            </a:r>
            <a:endParaRPr lang="sk-SK" sz="5400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pic>
        <p:nvPicPr>
          <p:cNvPr id="3" name="Obrázok 2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F466357C-DBC9-4876-8B0F-587E9B8025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64" y="3738282"/>
            <a:ext cx="3788736" cy="289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67" y="4252024"/>
            <a:ext cx="2605976" cy="260597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86" y="3174786"/>
            <a:ext cx="3679125" cy="3679125"/>
          </a:xfrm>
          <a:prstGeom prst="rect">
            <a:avLst/>
          </a:prstGeom>
        </p:spPr>
      </p:pic>
      <p:sp>
        <p:nvSpPr>
          <p:cNvPr id="2" name="BlokTextu 1"/>
          <p:cNvSpPr txBox="1"/>
          <p:nvPr/>
        </p:nvSpPr>
        <p:spPr>
          <a:xfrm>
            <a:off x="1180800" y="2210400"/>
            <a:ext cx="752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accent1"/>
                </a:solidFill>
                <a:latin typeface="Bahnschrift" panose="020B0502040204020203" pitchFamily="34" charset="0"/>
              </a:rPr>
              <a:t>Kyberšikanovanie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sk-SK" sz="2800" dirty="0" smtClean="0">
                <a:latin typeface="Bahnschrift" panose="020B0502040204020203" pitchFamily="34" charset="0"/>
              </a:rPr>
              <a:t>(po angl. Cyberbullying) je druh šikany, špecifický tým, že je sprostredkovaný prostredníctvom internetu (sociálnych sietí – Facebook, Instagram, Twitter...; chatovacích stránok...). </a:t>
            </a:r>
          </a:p>
          <a:p>
            <a:endParaRPr lang="sk-SK" sz="2800" dirty="0" smtClean="0">
              <a:latin typeface="Bahnschrift" panose="020B0502040204020203" pitchFamily="34" charset="0"/>
            </a:endParaRPr>
          </a:p>
          <a:p>
            <a:r>
              <a:rPr lang="sk-SK" sz="2800" dirty="0" smtClean="0">
                <a:latin typeface="Bahnschrift" panose="020B0502040204020203" pitchFamily="34" charset="0"/>
              </a:rPr>
              <a:t>	</a:t>
            </a:r>
            <a:endParaRPr lang="sk-SK" sz="2800" dirty="0">
              <a:latin typeface="Bahnschrift" panose="020B0502040204020203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159200" y="1224959"/>
            <a:ext cx="75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dirty="0" smtClean="0">
                <a:solidFill>
                  <a:schemeClr val="accent1"/>
                </a:solidFill>
                <a:latin typeface="Bahnschrift" panose="020B0502040204020203" pitchFamily="34" charset="0"/>
              </a:rPr>
              <a:t>Čo je to kyberšikanovanie?</a:t>
            </a:r>
            <a:endParaRPr lang="sk-SK" sz="4400" dirty="0">
              <a:solidFill>
                <a:schemeClr val="accent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86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400" dirty="0" smtClean="0">
                <a:latin typeface="Bahnschrift" panose="020B0502040204020203" pitchFamily="34" charset="0"/>
              </a:rPr>
              <a:t>Ako sa kyberšikana líši od obyčajnej šikany? </a:t>
            </a:r>
            <a:endParaRPr lang="sk-SK" sz="4400" dirty="0">
              <a:latin typeface="Bahnschrift" panose="020B0502040204020203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latin typeface="Bahnschrift" panose="020B0502040204020203" pitchFamily="34" charset="0"/>
              </a:rPr>
              <a:t>Agresori sú zväčša anonymní.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latin typeface="Bahnschrift" panose="020B0502040204020203" pitchFamily="34" charset="0"/>
              </a:rPr>
              <a:t>Neobsahuje žiadne fyzické násilie, iba psychické.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latin typeface="Bahnschrift" panose="020B0502040204020203" pitchFamily="34" charset="0"/>
              </a:rPr>
              <a:t>Nedá sa jej utiecť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latin typeface="Bahnschrift" panose="020B0502040204020203" pitchFamily="34" charset="0"/>
              </a:rPr>
              <a:t>Agresor nevidí reakcie obete.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latin typeface="Bahnschrift" panose="020B0502040204020203" pitchFamily="34" charset="0"/>
              </a:rPr>
              <a:t>Agresorov môže byť nespočetne viac, pretože </a:t>
            </a:r>
            <a:br>
              <a:rPr lang="sk-SK" sz="2800" dirty="0" smtClean="0">
                <a:latin typeface="Bahnschrift" panose="020B0502040204020203" pitchFamily="34" charset="0"/>
              </a:rPr>
            </a:br>
            <a:r>
              <a:rPr lang="sk-SK" sz="2800" dirty="0" smtClean="0">
                <a:latin typeface="Bahnschrift" panose="020B0502040204020203" pitchFamily="34" charset="0"/>
              </a:rPr>
              <a:t>k tomu má prístup viac ľudí.</a:t>
            </a:r>
          </a:p>
          <a:p>
            <a:pPr>
              <a:buFont typeface="Wingdings" panose="05000000000000000000" pitchFamily="2" charset="2"/>
              <a:buChar char="§"/>
            </a:pP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6280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400" dirty="0" smtClean="0">
                <a:latin typeface="Bahnschrift" panose="020B0502040204020203" pitchFamily="34" charset="0"/>
              </a:rPr>
              <a:t>Čo všetko to zahŕňa kyberšikanovanie</a:t>
            </a:r>
            <a:r>
              <a:rPr lang="sk-SK" sz="44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u</a:t>
            </a:r>
            <a:r>
              <a:rPr lang="sk-SK" sz="2400" dirty="0" smtClean="0">
                <a:latin typeface="Bahnschrift" panose="020B0502040204020203" pitchFamily="34" charset="0"/>
              </a:rPr>
              <a:t>rážanie a nadávanie,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o</a:t>
            </a:r>
            <a:r>
              <a:rPr lang="sk-SK" sz="2400" dirty="0" smtClean="0">
                <a:latin typeface="Bahnschrift" panose="020B0502040204020203" pitchFamily="34" charset="0"/>
              </a:rPr>
              <a:t>bťažovanie, </a:t>
            </a:r>
            <a:r>
              <a:rPr lang="sk-SK" sz="2400" dirty="0">
                <a:latin typeface="Bahnschrift" panose="020B0502040204020203" pitchFamily="34" charset="0"/>
              </a:rPr>
              <a:t>zastrašovanie, vyhrážanie a </a:t>
            </a:r>
            <a:r>
              <a:rPr lang="sk-SK" sz="2400" dirty="0" smtClean="0">
                <a:latin typeface="Bahnschrift" panose="020B0502040204020203" pitchFamily="34" charset="0"/>
              </a:rPr>
              <a:t>vydieranie,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z</a:t>
            </a:r>
            <a:r>
              <a:rPr lang="sk-SK" sz="2400" dirty="0" smtClean="0">
                <a:latin typeface="Bahnschrift" panose="020B0502040204020203" pitchFamily="34" charset="0"/>
              </a:rPr>
              <a:t>verejnenie </a:t>
            </a:r>
            <a:r>
              <a:rPr lang="sk-SK" sz="2400" dirty="0">
                <a:latin typeface="Bahnschrift" panose="020B0502040204020203" pitchFamily="34" charset="0"/>
              </a:rPr>
              <a:t>trápnych, intímnych alebo upravených </a:t>
            </a:r>
            <a:r>
              <a:rPr lang="sk-SK" sz="2400" dirty="0" smtClean="0">
                <a:latin typeface="Bahnschrift" panose="020B0502040204020203" pitchFamily="34" charset="0"/>
              </a:rPr>
              <a:t>fotografií </a:t>
            </a:r>
            <a:r>
              <a:rPr lang="sk-SK" sz="2400" dirty="0">
                <a:latin typeface="Bahnschrift" panose="020B0502040204020203" pitchFamily="34" charset="0"/>
              </a:rPr>
              <a:t>alebo </a:t>
            </a:r>
            <a:r>
              <a:rPr lang="sk-SK" sz="2400" dirty="0" smtClean="0">
                <a:latin typeface="Bahnschrift" panose="020B0502040204020203" pitchFamily="34" charset="0"/>
              </a:rPr>
              <a:t>videí,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Bahnschrift" panose="020B0502040204020203" pitchFamily="34" charset="0"/>
              </a:rPr>
              <a:t>š</a:t>
            </a:r>
            <a:r>
              <a:rPr lang="pl-PL" sz="2400" dirty="0" smtClean="0">
                <a:latin typeface="Bahnschrift" panose="020B0502040204020203" pitchFamily="34" charset="0"/>
              </a:rPr>
              <a:t>írenie osobných informácií alebo klebiet,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v</a:t>
            </a:r>
            <a:r>
              <a:rPr lang="sk-SK" sz="2400" dirty="0" smtClean="0">
                <a:latin typeface="Bahnschrift" panose="020B0502040204020203" pitchFamily="34" charset="0"/>
              </a:rPr>
              <a:t>ylúčenie </a:t>
            </a:r>
            <a:r>
              <a:rPr lang="sk-SK" sz="2400" dirty="0">
                <a:latin typeface="Bahnschrift" panose="020B0502040204020203" pitchFamily="34" charset="0"/>
              </a:rPr>
              <a:t>zo </a:t>
            </a:r>
            <a:r>
              <a:rPr lang="sk-SK" sz="2400" dirty="0" smtClean="0">
                <a:latin typeface="Bahnschrift" panose="020B0502040204020203" pitchFamily="34" charset="0"/>
              </a:rPr>
              <a:t>skupiny,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k</a:t>
            </a:r>
            <a:r>
              <a:rPr lang="sk-SK" sz="2400" dirty="0" smtClean="0">
                <a:latin typeface="Bahnschrift" panose="020B0502040204020203" pitchFamily="34" charset="0"/>
              </a:rPr>
              <a:t>rádež </a:t>
            </a:r>
            <a:r>
              <a:rPr lang="sk-SK" sz="2400" dirty="0">
                <a:latin typeface="Bahnschrift" panose="020B0502040204020203" pitchFamily="34" charset="0"/>
              </a:rPr>
              <a:t>identity, vytváranie falošných a posmešných </a:t>
            </a:r>
            <a:r>
              <a:rPr lang="sk-SK" sz="2400" dirty="0" smtClean="0">
                <a:latin typeface="Bahnschrift" panose="020B0502040204020203" pitchFamily="34" charset="0"/>
              </a:rPr>
              <a:t>pórovo, </a:t>
            </a:r>
            <a:r>
              <a:rPr lang="sk-SK" sz="2400" dirty="0">
                <a:latin typeface="Bahnschrift" panose="020B0502040204020203" pitchFamily="34" charset="0"/>
              </a:rPr>
              <a:t>nenávistných </a:t>
            </a:r>
            <a:r>
              <a:rPr lang="sk-SK" sz="2400" dirty="0" smtClean="0">
                <a:latin typeface="Bahnschrift" panose="020B0502040204020203" pitchFamily="34" charset="0"/>
              </a:rPr>
              <a:t>skupín,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>
                <a:latin typeface="Bahnschrift" panose="020B0502040204020203" pitchFamily="34" charset="0"/>
              </a:rPr>
              <a:t>k</a:t>
            </a:r>
            <a:r>
              <a:rPr lang="sk-SK" sz="2400" dirty="0" smtClean="0">
                <a:latin typeface="Bahnschrift" panose="020B0502040204020203" pitchFamily="34" charset="0"/>
              </a:rPr>
              <a:t>ybernetické prenasledovanie (Cyberstalking)</a:t>
            </a:r>
          </a:p>
          <a:p>
            <a:pPr>
              <a:buFont typeface="Arial" panose="020B0604020202020204" pitchFamily="34" charset="0"/>
              <a:buChar char="•"/>
            </a:pPr>
            <a:endParaRPr lang="sk-SK" dirty="0" smtClean="0">
              <a:latin typeface="Bahnschrift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3158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>
                <a:latin typeface="Bahnschrift" panose="020B0502040204020203" pitchFamily="34" charset="0"/>
              </a:rPr>
              <a:t>Druhy kyberšikany:</a:t>
            </a:r>
            <a:endParaRPr lang="sk-SK" sz="4400" dirty="0">
              <a:latin typeface="Bahnschrift" panose="020B0502040204020203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accent1"/>
                </a:solidFill>
                <a:latin typeface="Bahnschrift" panose="020B0502040204020203" pitchFamily="34" charset="0"/>
              </a:rPr>
              <a:t>Cyberstalking</a:t>
            </a:r>
            <a:r>
              <a:rPr lang="sk-SK" sz="2800" dirty="0">
                <a:latin typeface="Bahnschrift" panose="020B0502040204020203" pitchFamily="34" charset="0"/>
              </a:rPr>
              <a:t> </a:t>
            </a:r>
            <a:r>
              <a:rPr lang="sk-SK" sz="2800" dirty="0" smtClean="0">
                <a:latin typeface="Bahnschrift" panose="020B0502040204020203" pitchFamily="34" charset="0"/>
              </a:rPr>
              <a:t>– je to forma </a:t>
            </a:r>
            <a:r>
              <a:rPr lang="sk-SK" sz="2800" dirty="0">
                <a:latin typeface="Bahnschrift" panose="020B0502040204020203" pitchFamily="34" charset="0"/>
              </a:rPr>
              <a:t>šikany, ktorá využíva internet na neustále sledovanie obete. Môže byť často spojené s obťažovaním, vyhrážaním a zastrašovaním</a:t>
            </a:r>
            <a:r>
              <a:rPr lang="sk-SK" sz="2800" dirty="0" smtClean="0">
                <a:latin typeface="Bahnschrift" panose="020B05020402040202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accent1"/>
                </a:solidFill>
                <a:latin typeface="Bahnschrift" panose="020B0502040204020203" pitchFamily="34" charset="0"/>
              </a:rPr>
              <a:t>Flaming</a:t>
            </a:r>
            <a:r>
              <a:rPr lang="sk-SK" sz="2800" dirty="0">
                <a:latin typeface="Bahnschrift" panose="020B0502040204020203" pitchFamily="34" charset="0"/>
              </a:rPr>
              <a:t> - </a:t>
            </a:r>
            <a:r>
              <a:rPr lang="sk-SK" sz="2800" dirty="0" smtClean="0">
                <a:latin typeface="Bahnschrift" panose="020B0502040204020203" pitchFamily="34" charset="0"/>
              </a:rPr>
              <a:t>je </a:t>
            </a:r>
            <a:r>
              <a:rPr lang="sk-SK" sz="2800" dirty="0">
                <a:latin typeface="Bahnschrift" panose="020B0502040204020203" pitchFamily="34" charset="0"/>
              </a:rPr>
              <a:t>nepriateľské chovanie útočníka voči obeti vo virtuálnom svete</a:t>
            </a:r>
            <a:r>
              <a:rPr lang="sk-SK" sz="2800" dirty="0" smtClean="0">
                <a:latin typeface="Bahnschrift" panose="020B0502040204020203" pitchFamily="34" charset="0"/>
              </a:rPr>
              <a:t>. Väčšinou sa jedná o hádky na internete, agresívne diskusie.</a:t>
            </a:r>
          </a:p>
        </p:txBody>
      </p:sp>
    </p:spTree>
    <p:extLst>
      <p:ext uri="{BB962C8B-B14F-4D97-AF65-F5344CB8AC3E}">
        <p14:creationId xmlns:p14="http://schemas.microsoft.com/office/powerpoint/2010/main" val="306013268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0134" y="619789"/>
            <a:ext cx="8596668" cy="38807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800" dirty="0">
                <a:solidFill>
                  <a:schemeClr val="accent1"/>
                </a:solidFill>
                <a:latin typeface="Bahnschrift" panose="020B0502040204020203" pitchFamily="34" charset="0"/>
              </a:rPr>
              <a:t>Happy Slapping </a:t>
            </a:r>
            <a:r>
              <a:rPr lang="sk-SK" sz="2800" dirty="0">
                <a:latin typeface="Bahnschrift" panose="020B0502040204020203" pitchFamily="34" charset="0"/>
              </a:rPr>
              <a:t>- násilné alebo sexuálne útoky na </a:t>
            </a:r>
            <a:r>
              <a:rPr lang="sk-SK" sz="2800" dirty="0" smtClean="0">
                <a:latin typeface="Bahnschrift" panose="020B0502040204020203" pitchFamily="34" charset="0"/>
              </a:rPr>
              <a:t>obete, </a:t>
            </a:r>
            <a:r>
              <a:rPr lang="sk-SK" sz="2800" dirty="0">
                <a:latin typeface="Bahnschrift" panose="020B0502040204020203" pitchFamily="34" charset="0"/>
              </a:rPr>
              <a:t>ktoré sú natáčané </a:t>
            </a:r>
            <a:r>
              <a:rPr lang="sk-SK" sz="2800" dirty="0" smtClean="0">
                <a:latin typeface="Bahnschrift" panose="020B0502040204020203" pitchFamily="34" charset="0"/>
              </a:rPr>
              <a:t>na mobil. </a:t>
            </a:r>
            <a:r>
              <a:rPr lang="sk-SK" sz="2800" dirty="0">
                <a:latin typeface="Bahnschrift" panose="020B0502040204020203" pitchFamily="34" charset="0"/>
              </a:rPr>
              <a:t>Útočníci videá ďalej rozposielajú alebo zverejňujú na internete</a:t>
            </a:r>
            <a:r>
              <a:rPr lang="sk-SK" sz="2800" dirty="0" smtClean="0">
                <a:latin typeface="Bahnschrift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sk-SK" sz="2800" dirty="0"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800" dirty="0" smtClean="0">
                <a:solidFill>
                  <a:schemeClr val="accent1"/>
                </a:solidFill>
                <a:latin typeface="Bahnschrift" panose="020B0502040204020203" pitchFamily="34" charset="0"/>
              </a:rPr>
              <a:t>Sexting</a:t>
            </a:r>
            <a:r>
              <a:rPr lang="sk-SK" sz="2800" dirty="0">
                <a:latin typeface="Bahnschrift" panose="020B0502040204020203" pitchFamily="34" charset="0"/>
              </a:rPr>
              <a:t> - zasielanie textov, fotografií alebo videí so sexuálnou </a:t>
            </a:r>
            <a:r>
              <a:rPr lang="sk-SK" sz="2800" dirty="0" smtClean="0">
                <a:latin typeface="Bahnschrift" panose="020B0502040204020203" pitchFamily="34" charset="0"/>
              </a:rPr>
              <a:t>tematikou </a:t>
            </a:r>
            <a:r>
              <a:rPr lang="sk-SK" sz="2800" dirty="0">
                <a:latin typeface="Bahnschrift" panose="020B0502040204020203" pitchFamily="34" charset="0"/>
              </a:rPr>
              <a:t>prostredníctvom elektronických </a:t>
            </a:r>
            <a:r>
              <a:rPr lang="sk-SK" sz="2800" dirty="0" smtClean="0">
                <a:latin typeface="Bahnschrift" panose="020B0502040204020203" pitchFamily="34" charset="0"/>
              </a:rPr>
              <a:t>médií</a:t>
            </a:r>
            <a:r>
              <a:rPr lang="sk-SK" sz="2800" dirty="0">
                <a:latin typeface="Bahnschrift" panose="020B0502040204020203" pitchFamily="34" charset="0"/>
              </a:rPr>
              <a:t>. Tieto materiály často končia na internete a môžu mať pre obeť fatálne dôsledky, sú často používané aj ako </a:t>
            </a:r>
            <a:r>
              <a:rPr lang="sk-SK" sz="2800" dirty="0" smtClean="0">
                <a:latin typeface="Bahnschrift" panose="020B0502040204020203" pitchFamily="34" charset="0"/>
              </a:rPr>
              <a:t>prostriedok vydierania. </a:t>
            </a:r>
            <a:r>
              <a:rPr lang="sk-SK" sz="2800" dirty="0">
                <a:latin typeface="Bahnschrift" panose="020B0502040204020203" pitchFamily="34" charset="0"/>
              </a:rPr>
              <a:t>Ak </a:t>
            </a:r>
            <a:r>
              <a:rPr lang="sk-SK" sz="2800" dirty="0" smtClean="0">
                <a:latin typeface="Bahnschrift" panose="020B0502040204020203" pitchFamily="34" charset="0"/>
              </a:rPr>
              <a:t>ide </a:t>
            </a:r>
            <a:r>
              <a:rPr lang="sk-SK" sz="2800" dirty="0">
                <a:latin typeface="Bahnschrift" panose="020B0502040204020203" pitchFamily="34" charset="0"/>
              </a:rPr>
              <a:t>o osobu mladšiu ako 18 rokov, útočník sa dopúšťa trestného činu v oblasti </a:t>
            </a:r>
            <a:r>
              <a:rPr lang="sk-SK" sz="2800" dirty="0" smtClean="0">
                <a:latin typeface="Bahnschrift" panose="020B0502040204020203" pitchFamily="34" charset="0"/>
              </a:rPr>
              <a:t>šírenia </a:t>
            </a:r>
            <a:r>
              <a:rPr lang="sk-SK" sz="2800" dirty="0">
                <a:latin typeface="Bahnschrift" panose="020B0502040204020203" pitchFamily="34" charset="0"/>
              </a:rPr>
              <a:t>detskej pornografie.</a:t>
            </a:r>
          </a:p>
        </p:txBody>
      </p:sp>
    </p:spTree>
    <p:extLst>
      <p:ext uri="{BB962C8B-B14F-4D97-AF65-F5344CB8AC3E}">
        <p14:creationId xmlns:p14="http://schemas.microsoft.com/office/powerpoint/2010/main" val="1599273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218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sk-SK" sz="4400" dirty="0" smtClean="0">
                <a:latin typeface="Bahnschrift" panose="020B0502040204020203" pitchFamily="34" charset="0"/>
              </a:rPr>
              <a:t>Aké bývajú následky kyberšikany?</a:t>
            </a:r>
            <a:endParaRPr lang="sk-SK" sz="4400" dirty="0">
              <a:latin typeface="Bahnschrift" panose="020B0502040204020203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Zanedbávanie </a:t>
            </a:r>
            <a:r>
              <a:rPr lang="sk-SK" sz="2400" dirty="0">
                <a:latin typeface="Bahnschrift" panose="020B0502040204020203" pitchFamily="34" charset="0"/>
              </a:rPr>
              <a:t>školských povinností, zlyhávanie v škole, vyhýbanie sa </a:t>
            </a:r>
            <a:r>
              <a:rPr lang="sk-SK" sz="2400" dirty="0" smtClean="0">
                <a:latin typeface="Bahnschrift" panose="020B0502040204020203" pitchFamily="34" charset="0"/>
              </a:rPr>
              <a:t>škole.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Depresie, pocity úzkosti, neustály strach.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Pokles sebavedomia.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Strata dôvery v ľudí.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Sebapoškodzovanie.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Samovražda.</a:t>
            </a:r>
            <a:endParaRPr lang="sk-SK" sz="2400" dirty="0"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Násilné sklony voči ostatným.</a:t>
            </a:r>
            <a:endParaRPr lang="sk-SK" sz="2400" dirty="0"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endParaRPr lang="sk-SK" dirty="0">
              <a:latin typeface="Bahnschrift" panose="020B0502040204020203" pitchFamily="34" charset="0"/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576" y="3599364"/>
            <a:ext cx="3815420" cy="267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59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979" y="4243417"/>
            <a:ext cx="5408352" cy="261458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>
                <a:latin typeface="Bahnschrift" panose="020B0502040204020203" pitchFamily="34" charset="0"/>
              </a:rPr>
              <a:t>Ako sa chrániť?</a:t>
            </a:r>
            <a:endParaRPr lang="sk-SK" sz="4400" dirty="0">
              <a:latin typeface="Bahnschrift" panose="020B0502040204020203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Nezverejňujte svoje osobné údaje na žiadne sociálne siete.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Reagujte okamžite, nenechajte, aby sa situácia vymkla kontrole.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Blokujte a nahlasujte agresorov.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400" dirty="0" smtClean="0">
                <a:latin typeface="Bahnschrift" panose="020B0502040204020203" pitchFamily="34" charset="0"/>
              </a:rPr>
              <a:t>Uschovávajte si fotky konverzácií, údaje – dôkazy.</a:t>
            </a:r>
            <a:endParaRPr lang="sk-SK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36800"/>
            <a:ext cx="8596668" cy="8936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Zdroje</a:t>
            </a:r>
            <a:endParaRPr lang="sk-SK" sz="4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>
                <a:latin typeface="Bahnschrift" panose="020B0502040204020203" pitchFamily="34" charset="0"/>
                <a:hlinkClick r:id="rId2"/>
              </a:rPr>
              <a:t>https</a:t>
            </a:r>
            <a:r>
              <a:rPr lang="sk-SK" sz="2400" dirty="0">
                <a:latin typeface="Bahnschrift" panose="020B0502040204020203" pitchFamily="34" charset="0"/>
                <a:hlinkClick r:id="rId2"/>
              </a:rPr>
              <a:t>://</a:t>
            </a:r>
            <a:r>
              <a:rPr lang="sk-SK" sz="2400" dirty="0" smtClean="0">
                <a:latin typeface="Bahnschrift" panose="020B0502040204020203" pitchFamily="34" charset="0"/>
                <a:hlinkClick r:id="rId2"/>
              </a:rPr>
              <a:t>sk.wikipedia.org/wiki/Kyberšikanovanie</a:t>
            </a:r>
            <a:endParaRPr lang="sk-SK" sz="24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k-SK" sz="2400" dirty="0">
                <a:latin typeface="Bahnschrift" panose="020B0502040204020203" pitchFamily="34" charset="0"/>
                <a:hlinkClick r:id="rId3"/>
              </a:rPr>
              <a:t>https://</a:t>
            </a:r>
            <a:r>
              <a:rPr lang="sk-SK" sz="2400" dirty="0" smtClean="0">
                <a:latin typeface="Bahnschrift" panose="020B0502040204020203" pitchFamily="34" charset="0"/>
                <a:hlinkClick r:id="rId3"/>
              </a:rPr>
              <a:t>www.zodpovedne.sk/index.php/sk/ohrozenia/kybersikanovanie</a:t>
            </a:r>
            <a:endParaRPr lang="sk-SK" sz="24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5157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359</Words>
  <Application>Microsoft Office PowerPoint</Application>
  <PresentationFormat>Širokouhlá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Bahnschrift</vt:lpstr>
      <vt:lpstr>Trebuchet MS</vt:lpstr>
      <vt:lpstr>Wingdings</vt:lpstr>
      <vt:lpstr>Wingdings 3</vt:lpstr>
      <vt:lpstr>Fazeta</vt:lpstr>
      <vt:lpstr>Kyberšikanovanie</vt:lpstr>
      <vt:lpstr>Prezentácia programu PowerPoint</vt:lpstr>
      <vt:lpstr>Ako sa kyberšikana líši od obyčajnej šikany? </vt:lpstr>
      <vt:lpstr>Čo všetko to zahŕňa kyberšikanovanie?</vt:lpstr>
      <vt:lpstr>Druhy kyberšikany:</vt:lpstr>
      <vt:lpstr>Prezentácia programu PowerPoint</vt:lpstr>
      <vt:lpstr>Aké bývajú následky kyberšikany?</vt:lpstr>
      <vt:lpstr>Ako sa chrániť?</vt:lpstr>
      <vt:lpstr>Zdroje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Kyberšikanovanie</dc:title>
  <dc:creator>GAPE</dc:creator>
  <cp:lastModifiedBy>PC-Lenovo-119</cp:lastModifiedBy>
  <cp:revision>29</cp:revision>
  <dcterms:created xsi:type="dcterms:W3CDTF">2019-11-28T19:56:31Z</dcterms:created>
  <dcterms:modified xsi:type="dcterms:W3CDTF">2019-12-17T23:00:18Z</dcterms:modified>
</cp:coreProperties>
</file>