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62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548" autoAdjust="0"/>
  </p:normalViewPr>
  <p:slideViewPr>
    <p:cSldViewPr>
      <p:cViewPr varScale="1">
        <p:scale>
          <a:sx n="66" d="100"/>
          <a:sy n="66" d="100"/>
        </p:scale>
        <p:origin x="12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0030-A457-4E35-86CF-5FB1CFA94642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B76-95CD-4798-A5F2-E811941B0B8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19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B76-95CD-4798-A5F2-E811941B0B8E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91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Úvod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1.</a:t>
            </a:r>
            <a:r>
              <a:rPr lang="sk-SK" baseline="0" dirty="0" smtClean="0"/>
              <a:t>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Čo sú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soc.-pat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javy? /diskusia/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dirty="0" smtClean="0"/>
              <a:t>2. Sociálno-patologické</a:t>
            </a:r>
            <a:r>
              <a:rPr lang="sk-SK" baseline="0" dirty="0" smtClean="0"/>
              <a:t> javy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3.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Čo ovplyvňuje SPJ?</a:t>
            </a: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4.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 redukovať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sociálno-patolické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javy?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dirty="0" smtClean="0"/>
              <a:t>Záver</a:t>
            </a:r>
            <a:r>
              <a:rPr lang="sk-SK" baseline="0" dirty="0" smtClean="0"/>
              <a:t>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B76-95CD-4798-A5F2-E811941B0B8E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35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B76-95CD-4798-A5F2-E811941B0B8E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098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???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B76-95CD-4798-A5F2-E811941B0B8E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94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21B76-95CD-4798-A5F2-E811941B0B8E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27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5800" y="3285649"/>
            <a:ext cx="74676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Sociálno-patologické javy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0"/>
            <a:ext cx="6315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Základná škola SNP 1, Humenné</a:t>
            </a:r>
            <a:endParaRPr lang="sk-SK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141805" y="5588168"/>
            <a:ext cx="4346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Mgr. Martina </a:t>
            </a:r>
            <a:r>
              <a:rPr lang="sk-SK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Olexová</a:t>
            </a:r>
            <a:endParaRPr lang="sk-SK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SmartTouch - About 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904" y="988336"/>
            <a:ext cx="4049695" cy="3076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4367155" y="6172200"/>
            <a:ext cx="38961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olexova1@zssnphe.sk</a:t>
            </a:r>
            <a:endParaRPr lang="sk-SK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4. Ako redukovať </a:t>
            </a:r>
            <a:r>
              <a:rPr lang="sk-SK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sociálno-patolické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 javy?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0723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Prevencia /prednášky, debaty.../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- cieľom je predchádzať vzniknutiu problému.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Represia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– cieľom je zabrániť opakovaniu javov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Potlačenie alkoholových a drogových závislosti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– zvyšovanie cien alkoholu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					           - zakázaný predaj maloletým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					           - obmedzenie jeho konzumácie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Potlačenie záškoláctva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– správa z 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edupage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 znížená známka zo správanie /neospravedlnené hodiny od 7 do 10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- ak si dieťa neplní povinnú školskú dochádzku,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UPSVaR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má nárok na pozastavenie sociálnych dávok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pic>
        <p:nvPicPr>
          <p:cNvPr id="2053" name="Picture 5" descr="HD White Hand Print With Stop Word On Red Sign PNG | Citypng"/>
          <p:cNvPicPr>
            <a:picLocks noChangeAspect="1" noChangeArrowheads="1"/>
          </p:cNvPicPr>
          <p:nvPr/>
        </p:nvPicPr>
        <p:blipFill>
          <a:blip r:embed="rId3"/>
          <a:srcRect l="9979" t="9979" r="10187" b="10187"/>
          <a:stretch>
            <a:fillRect/>
          </a:stretch>
        </p:blipFill>
        <p:spPr bwMode="auto">
          <a:xfrm>
            <a:off x="1752600" y="1676400"/>
            <a:ext cx="1905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Čo robiť, keď zistím, že moje dieťa je záškolák? - KAMzaKRASOU.sk"/>
          <p:cNvPicPr>
            <a:picLocks noChangeAspect="1" noChangeArrowheads="1"/>
          </p:cNvPicPr>
          <p:nvPr/>
        </p:nvPicPr>
        <p:blipFill>
          <a:blip r:embed="rId4"/>
          <a:srcRect l="15270" t="11911" r="39813"/>
          <a:stretch>
            <a:fillRect/>
          </a:stretch>
        </p:blipFill>
        <p:spPr bwMode="auto">
          <a:xfrm>
            <a:off x="0" y="914400"/>
            <a:ext cx="2286000" cy="160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Ako skombinovať alkohol so zdravou stravou a športovým výkonom? - Fitshaker"/>
          <p:cNvPicPr>
            <a:picLocks noChangeAspect="1" noChangeArrowheads="1"/>
          </p:cNvPicPr>
          <p:nvPr/>
        </p:nvPicPr>
        <p:blipFill>
          <a:blip r:embed="rId5"/>
          <a:srcRect l="14445" r="14444"/>
          <a:stretch>
            <a:fillRect/>
          </a:stretch>
        </p:blipFill>
        <p:spPr bwMode="auto">
          <a:xfrm>
            <a:off x="6781800" y="914400"/>
            <a:ext cx="2362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Kniha: Sociálna prevencia (Milan Schavel a kolektív) | Martinus"/>
          <p:cNvPicPr>
            <a:picLocks noChangeAspect="1" noChangeArrowheads="1"/>
          </p:cNvPicPr>
          <p:nvPr/>
        </p:nvPicPr>
        <p:blipFill>
          <a:blip r:embed="rId6"/>
          <a:srcRect t="14480" b="56561"/>
          <a:stretch>
            <a:fillRect/>
          </a:stretch>
        </p:blipFill>
        <p:spPr bwMode="auto">
          <a:xfrm>
            <a:off x="3886200" y="1828800"/>
            <a:ext cx="2500313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o vybrať bicyk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2743200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0" y="381000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Záver</a:t>
            </a:r>
          </a:p>
          <a:p>
            <a:pPr algn="ctr"/>
            <a:endParaRPr lang="sk-SK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Ďakujem  za pozornosť a spoluprácu</a:t>
            </a:r>
          </a:p>
          <a:p>
            <a:pPr algn="ctr"/>
            <a:endParaRPr lang="sk-SK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sk-SK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Spätná väzba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Postavičky"/>
          <p:cNvPicPr>
            <a:picLocks noChangeAspect="1" noChangeArrowheads="1"/>
          </p:cNvPicPr>
          <p:nvPr/>
        </p:nvPicPr>
        <p:blipFill>
          <a:blip r:embed="rId3"/>
          <a:srcRect l="31250" r="29688"/>
          <a:stretch>
            <a:fillRect/>
          </a:stretch>
        </p:blipFill>
        <p:spPr bwMode="auto">
          <a:xfrm>
            <a:off x="6629400" y="3429000"/>
            <a:ext cx="2514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ordinátor prevencie | Základná škola s materskou školou Križovany nad  Dudvá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46482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>
            <a:off x="0" y="228600"/>
            <a:ext cx="601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latin typeface="Ink Free" pitchFamily="66" charset="0"/>
              </a:rPr>
              <a:t>OBSAH</a:t>
            </a:r>
          </a:p>
          <a:p>
            <a:endParaRPr lang="sk-SK" sz="2400" b="1" dirty="0" smtClean="0">
              <a:latin typeface="Ink Free" pitchFamily="66" charset="0"/>
            </a:endParaRPr>
          </a:p>
          <a:p>
            <a:r>
              <a:rPr lang="sk-SK" sz="2400" b="1" dirty="0" smtClean="0">
                <a:latin typeface="Ink Free" pitchFamily="66" charset="0"/>
              </a:rPr>
              <a:t>Úvod</a:t>
            </a:r>
          </a:p>
          <a:p>
            <a:endParaRPr lang="sk-SK" sz="2400" b="1" dirty="0" smtClean="0">
              <a:latin typeface="Ink Free" pitchFamily="66" charset="0"/>
            </a:endParaRPr>
          </a:p>
          <a:p>
            <a:pPr marL="457200" lvl="0" indent="-457200">
              <a:buAutoNum type="arabicPeriod"/>
              <a:defRPr/>
            </a:pPr>
            <a:r>
              <a:rPr lang="sk-SK" sz="2400" b="1" dirty="0" smtClean="0">
                <a:latin typeface="Ink Free" pitchFamily="66" charset="0"/>
              </a:rPr>
              <a:t>Čo sú sociálno-patologické javy? /diskusia/</a:t>
            </a:r>
          </a:p>
          <a:p>
            <a:pPr marL="457200" lvl="0" indent="-457200">
              <a:buAutoNum type="arabicPeriod"/>
              <a:defRPr/>
            </a:pPr>
            <a:endParaRPr lang="sk-SK" sz="2400" b="1" dirty="0" smtClean="0">
              <a:latin typeface="Ink Free" pitchFamily="66" charset="0"/>
            </a:endParaRPr>
          </a:p>
          <a:p>
            <a:r>
              <a:rPr lang="sk-SK" sz="2400" b="1" dirty="0" smtClean="0">
                <a:latin typeface="Ink Free" pitchFamily="66" charset="0"/>
              </a:rPr>
              <a:t>2. Sociálno-patologické javy</a:t>
            </a:r>
          </a:p>
          <a:p>
            <a:endParaRPr lang="sk-SK" sz="2400" b="1" dirty="0" smtClean="0">
              <a:latin typeface="Ink Free" pitchFamily="66" charset="0"/>
            </a:endParaRPr>
          </a:p>
          <a:p>
            <a:pPr>
              <a:defRPr/>
            </a:pPr>
            <a:r>
              <a:rPr lang="sk-SK" sz="2400" b="1" dirty="0" smtClean="0">
                <a:latin typeface="Ink Free" pitchFamily="66" charset="0"/>
              </a:rPr>
              <a:t>3. Čo ovplyvňuje sociálno-patologické javy?</a:t>
            </a:r>
          </a:p>
          <a:p>
            <a:pPr>
              <a:defRPr/>
            </a:pPr>
            <a:endParaRPr lang="sk-SK" sz="2400" b="1" dirty="0" smtClean="0">
              <a:latin typeface="Ink Free" pitchFamily="66" charset="0"/>
            </a:endParaRPr>
          </a:p>
          <a:p>
            <a:pPr lvl="0">
              <a:defRPr/>
            </a:pPr>
            <a:r>
              <a:rPr lang="sk-SK" sz="2400" b="1" dirty="0" smtClean="0">
                <a:latin typeface="Ink Free" pitchFamily="66" charset="0"/>
              </a:rPr>
              <a:t>4. Ako redukovať </a:t>
            </a:r>
            <a:r>
              <a:rPr lang="sk-SK" sz="2400" b="1" dirty="0" err="1" smtClean="0">
                <a:latin typeface="Ink Free" pitchFamily="66" charset="0"/>
              </a:rPr>
              <a:t>sociálno-patolické</a:t>
            </a:r>
            <a:r>
              <a:rPr lang="sk-SK" sz="2400" b="1" dirty="0" smtClean="0">
                <a:latin typeface="Ink Free" pitchFamily="66" charset="0"/>
              </a:rPr>
              <a:t> javy?</a:t>
            </a:r>
          </a:p>
          <a:p>
            <a:pPr lvl="0">
              <a:defRPr/>
            </a:pPr>
            <a:endParaRPr lang="sk-SK" sz="2400" b="1" dirty="0" smtClean="0">
              <a:latin typeface="Ink Free" pitchFamily="66" charset="0"/>
            </a:endParaRPr>
          </a:p>
          <a:p>
            <a:r>
              <a:rPr lang="sk-SK" sz="2400" b="1" dirty="0" smtClean="0">
                <a:latin typeface="Ink Free" pitchFamily="66" charset="0"/>
              </a:rPr>
              <a:t>Záver </a:t>
            </a:r>
            <a:endParaRPr lang="sk-SK" sz="2400" b="1" dirty="0"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3590" y="2286000"/>
            <a:ext cx="66335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Čo to podľa Vás je?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Čo vám napadne ak </a:t>
            </a:r>
            <a:r>
              <a:rPr lang="sk-SK" sz="2400" b="1" dirty="0" smtClean="0"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počujete to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slovné spojenie? </a:t>
            </a: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pic>
        <p:nvPicPr>
          <p:cNvPr id="19459" name="Picture 3" descr="Obrázok(30140332): Otázky Nápad. | Autor: Limbi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647700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0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1. Čo sú sociálno-patologické javy?  /diskusia/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Európsky týždeň boja proti drogám – Regionálny úrad verejného zdravotníctva  so sídlom vo Svidní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29000"/>
            <a:ext cx="55626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Učiteľské záškolácke diagramy - Edu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5895975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Je šikanovanie choroba slabochov? | Spoznajme 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388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Počet krádeží v obchodech klesá | Mistoprodeje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0"/>
            <a:ext cx="31242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Kriminalita v Ružomberku postupne klesá - rmagazí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876800"/>
            <a:ext cx="5715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8 najčastejších tajných ženských klamstiev - Dámskajazda"/>
          <p:cNvPicPr>
            <a:picLocks noChangeAspect="1" noChangeArrowheads="1"/>
          </p:cNvPicPr>
          <p:nvPr/>
        </p:nvPicPr>
        <p:blipFill>
          <a:blip r:embed="rId7"/>
          <a:srcRect l="11250" t="8869" r="20000"/>
          <a:stretch>
            <a:fillRect/>
          </a:stretch>
        </p:blipFill>
        <p:spPr bwMode="auto">
          <a:xfrm>
            <a:off x="152400" y="3886200"/>
            <a:ext cx="3124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09600" y="0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2. Sociálno-patologické javy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SPJ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– nežiaduce spoločenské javy, ktoré sa odchyľujú od všeobecných platných noriem.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pic>
        <p:nvPicPr>
          <p:cNvPr id="17411" name="Picture 3" descr="3d man thinking and confusing with many ... | Stock image | Colour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743200"/>
            <a:ext cx="44958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181600" y="16764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Záškoláctvo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– je to rozhodnutie žiaka, zámerne sa vyhnúť návšteve školy z rôznych dôvodov: ...</a:t>
            </a: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228600" y="1676400"/>
            <a:ext cx="487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Šikanovanie –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je opakované ubližovanie žiakom /rovesníkom, ml. žiakom/. Ide o využitie síl. Poznáme rôzne formy šikanovania: ...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5720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Závislosti –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rôzne látkové alebo nelátkové závislosti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látkové – alkohol, drogy, cigarety, káva, čokoláda...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nelátkove – hry, internet,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chat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172200" y="47244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Krádež –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privlastnenie si cudzej veci bez vedomia okradnutého človeka.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kleptománia – chorobná vášeň kradnúť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d man thinking and confusing with many ... | Stock image | Colour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00200"/>
            <a:ext cx="4495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66800" y="4572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Kriminalita/delikvencia –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páchanie trestnej činnosti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juvenilná delikvencia – v období medzi 15-18 rokom, keď jedinec ešte nedosiahol vek dospelosti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3622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Toxikománia –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závislosť na drogách.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3962400"/>
            <a:ext cx="777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Problémové správanie –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Disociálne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sk-SK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asociálne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– správanie nezodpovedajúce spoločenským pravidlám alebo normám skupiny.  /nositeľ sa výrazne odlišuje od ostatných – odevom, účesom.../ 				                       </a:t>
            </a:r>
            <a:r>
              <a:rPr kumimoji="0" lang="sk-SK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sk-SK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antisociálne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– správanie pri ktorom jedinec vystupuje zámerne proti pravidlám /kradnutie, klamanie/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sk-SK" sz="2000" b="1" dirty="0" smtClean="0">
                <a:solidFill>
                  <a:schemeClr val="bg1"/>
                </a:solidFill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- Egocentrické –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ea typeface="Times New Roman" pitchFamily="18" charset="0"/>
                <a:cs typeface="Times New Roman" pitchFamily="18" charset="0"/>
              </a:rPr>
              <a:t>upútavanie pozornosti, vymáhanie rešpektu, vnucovať ostatným vlastne záujmy a názory. 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391400" y="243840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?  ?  ?</a:t>
            </a:r>
            <a:endParaRPr lang="sk-SK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nk Free" pitchFamily="66" charset="0"/>
              </a:rPr>
              <a:t>3. Čo ovplyvňuje sociálno-patologické javy?</a:t>
            </a:r>
          </a:p>
        </p:txBody>
      </p:sp>
      <p:pic>
        <p:nvPicPr>
          <p:cNvPr id="3074" name="Picture 2" descr="de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934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k Free" pitchFamily="66" charset="0"/>
                <a:cs typeface="Times New Roman" pitchFamily="18" charset="0"/>
              </a:rPr>
              <a:t>				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Sociálne prostredie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Človek je od narodenia závislý od iných ľudí.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Rodinu,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do ktorej sa narodí, si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vybrať nemôže,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ale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 môže si vybrať </a:t>
            </a:r>
            <a:r>
              <a:rPr kumimoji="0" lang="sk-SK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priateľov, školské prostredie, krúžky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,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Arial" pitchFamily="34" charset="0"/>
              </a:rPr>
              <a:t>ktoré v značnej miere formujú jeho osobnosť,  ideály správania a konania.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Šťastná rodina - Aktuálně.cz"/>
          <p:cNvPicPr>
            <a:picLocks noChangeAspect="1" noChangeArrowheads="1"/>
          </p:cNvPicPr>
          <p:nvPr/>
        </p:nvPicPr>
        <p:blipFill>
          <a:blip r:embed="rId2"/>
          <a:srcRect t="23460" r="9524" b="4985"/>
          <a:stretch>
            <a:fillRect/>
          </a:stretch>
        </p:blipFill>
        <p:spPr bwMode="auto">
          <a:xfrm>
            <a:off x="5105400" y="0"/>
            <a:ext cx="4038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Na Slovensku sú rodiny, ktoré žijú ako v zlom sne | Špuntík.sk"/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0" y="0"/>
            <a:ext cx="4114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Rodinné prostredie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v prípade, ak sa u dieťaťa vyskytne patologický jav je nevyhnutná spolupráca s rodinou.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nejednotná výchova, príliš prísna výchova, nedôsledná výchova, zanedbávanie dieťaťa, zlé povahové vlastností, zlá finančná situácia.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údržnosť alebo šikanovanie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343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Výchov.a kariér.poradenstvo.Prevencia. | Základná škola, Ščasného 22, 949  01 Nitra"/>
          <p:cNvPicPr>
            <a:picLocks noChangeAspect="1" noChangeArrowheads="1"/>
          </p:cNvPicPr>
          <p:nvPr/>
        </p:nvPicPr>
        <p:blipFill>
          <a:blip r:embed="rId3"/>
          <a:srcRect l="21429" r="16071"/>
          <a:stretch>
            <a:fillRect/>
          </a:stretch>
        </p:blipFill>
        <p:spPr bwMode="auto">
          <a:xfrm>
            <a:off x="4876800" y="304800"/>
            <a:ext cx="42672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3581400"/>
            <a:ext cx="63748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Školské prostredie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k Free" pitchFamily="66" charset="0"/>
                <a:cs typeface="Times New Roman" pitchFamily="18" charset="0"/>
              </a:rPr>
              <a:t>pomerne veľa času stráveného v tomto prostredí.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</a:t>
            </a:r>
            <a:r>
              <a:rPr lang="sk-SK" sz="2000" dirty="0" smtClean="0">
                <a:solidFill>
                  <a:schemeClr val="bg1"/>
                </a:solidFill>
                <a:latin typeface="Ink Free" pitchFamily="66" charset="0"/>
                <a:cs typeface="Times New Roman"/>
              </a:rPr>
              <a:t>dobrý kolektív, súdržnosť, priateľstvo, pomoc, podpora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k-SK" sz="2000" dirty="0" smtClean="0">
              <a:solidFill>
                <a:schemeClr val="bg1"/>
              </a:solidFill>
              <a:latin typeface="Ink Free" pitchFamily="66" charset="0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solidFill>
                  <a:schemeClr val="bg1"/>
                </a:solidFill>
                <a:latin typeface="Ink Free" pitchFamily="66" charset="0"/>
                <a:cs typeface="Times New Roman"/>
              </a:rPr>
              <a:t>► šikanovanie, zlý prospech</a:t>
            </a: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k Free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300</Words>
  <Application>Microsoft Office PowerPoint</Application>
  <PresentationFormat>Prezentácia na obrazovke (4:3)</PresentationFormat>
  <Paragraphs>83</Paragraphs>
  <Slides>11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Ink Free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Uzivatel</cp:lastModifiedBy>
  <cp:revision>5</cp:revision>
  <dcterms:created xsi:type="dcterms:W3CDTF">2021-02-24T12:53:57Z</dcterms:created>
  <dcterms:modified xsi:type="dcterms:W3CDTF">2023-09-22T11:58:20Z</dcterms:modified>
</cp:coreProperties>
</file>