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media/image9.jpeg" ContentType="image/jpeg"/>
  <Override PartName="/ppt/media/image10.jpeg" ContentType="image/jpeg"/>
  <Override PartName="/ppt/media/image11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</p:sldIdLst>
  <p:sldSz cx="13004800" cy="9753600"/>
  <p:notesSz cx="6858000" cy="9144000"/>
  <p:defaultTextStyle>
    <a:lvl1pPr algn="ctr" defTabSz="584200">
      <a:defRPr sz="2400">
        <a:solidFill>
          <a:srgbClr val="414141"/>
        </a:solidFill>
        <a:latin typeface="+mj-lt"/>
        <a:ea typeface="+mj-ea"/>
        <a:cs typeface="+mj-cs"/>
        <a:sym typeface="Helvetica Neue"/>
      </a:defRPr>
    </a:lvl1pPr>
    <a:lvl2pPr algn="ctr" defTabSz="584200">
      <a:defRPr sz="2400">
        <a:solidFill>
          <a:srgbClr val="414141"/>
        </a:solidFill>
        <a:latin typeface="+mj-lt"/>
        <a:ea typeface="+mj-ea"/>
        <a:cs typeface="+mj-cs"/>
        <a:sym typeface="Helvetica Neue"/>
      </a:defRPr>
    </a:lvl2pPr>
    <a:lvl3pPr algn="ctr" defTabSz="584200">
      <a:defRPr sz="2400">
        <a:solidFill>
          <a:srgbClr val="414141"/>
        </a:solidFill>
        <a:latin typeface="+mj-lt"/>
        <a:ea typeface="+mj-ea"/>
        <a:cs typeface="+mj-cs"/>
        <a:sym typeface="Helvetica Neue"/>
      </a:defRPr>
    </a:lvl3pPr>
    <a:lvl4pPr algn="ctr" defTabSz="584200">
      <a:defRPr sz="2400">
        <a:solidFill>
          <a:srgbClr val="414141"/>
        </a:solidFill>
        <a:latin typeface="+mj-lt"/>
        <a:ea typeface="+mj-ea"/>
        <a:cs typeface="+mj-cs"/>
        <a:sym typeface="Helvetica Neue"/>
      </a:defRPr>
    </a:lvl4pPr>
    <a:lvl5pPr algn="ctr" defTabSz="584200">
      <a:defRPr sz="2400">
        <a:solidFill>
          <a:srgbClr val="414141"/>
        </a:solidFill>
        <a:latin typeface="+mj-lt"/>
        <a:ea typeface="+mj-ea"/>
        <a:cs typeface="+mj-cs"/>
        <a:sym typeface="Helvetica Neue"/>
      </a:defRPr>
    </a:lvl5pPr>
    <a:lvl6pPr algn="ctr" defTabSz="584200">
      <a:defRPr sz="2400">
        <a:solidFill>
          <a:srgbClr val="414141"/>
        </a:solidFill>
        <a:latin typeface="+mj-lt"/>
        <a:ea typeface="+mj-ea"/>
        <a:cs typeface="+mj-cs"/>
        <a:sym typeface="Helvetica Neue"/>
      </a:defRPr>
    </a:lvl6pPr>
    <a:lvl7pPr algn="ctr" defTabSz="584200">
      <a:defRPr sz="2400">
        <a:solidFill>
          <a:srgbClr val="414141"/>
        </a:solidFill>
        <a:latin typeface="+mj-lt"/>
        <a:ea typeface="+mj-ea"/>
        <a:cs typeface="+mj-cs"/>
        <a:sym typeface="Helvetica Neue"/>
      </a:defRPr>
    </a:lvl7pPr>
    <a:lvl8pPr algn="ctr" defTabSz="584200">
      <a:defRPr sz="2400">
        <a:solidFill>
          <a:srgbClr val="414141"/>
        </a:solidFill>
        <a:latin typeface="+mj-lt"/>
        <a:ea typeface="+mj-ea"/>
        <a:cs typeface="+mj-cs"/>
        <a:sym typeface="Helvetica Neue"/>
      </a:defRPr>
    </a:lvl8pPr>
    <a:lvl9pPr algn="ctr" defTabSz="584200">
      <a:defRPr sz="2400">
        <a:solidFill>
          <a:srgbClr val="414141"/>
        </a:solidFill>
        <a:latin typeface="+mj-lt"/>
        <a:ea typeface="+mj-ea"/>
        <a:cs typeface="+mj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Ref idx="major">
          <a:srgbClr val="414141"/>
        </a:fontRef>
        <a:srgbClr val="414141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4DBE3"/>
          </a:solidFill>
        </a:fill>
      </a:tcStyle>
    </a:wholeTbl>
    <a:band2H>
      <a:tcTxStyle b="def" i="def"/>
      <a:tcStyle>
        <a:tcBdr/>
        <a:fill>
          <a:solidFill>
            <a:srgbClr val="EBEEF2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38FA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38FA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38FAF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414141"/>
        </a:fontRef>
        <a:srgbClr val="414141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FE2D3"/>
          </a:solidFill>
        </a:fill>
      </a:tcStyle>
    </a:wholeTbl>
    <a:band2H>
      <a:tcTxStyle b="def" i="def"/>
      <a:tcStyle>
        <a:tcBdr/>
        <a:fill>
          <a:solidFill>
            <a:srgbClr val="F0F1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0AA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0AA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0AA69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414141"/>
        </a:fontRef>
        <a:srgbClr val="414141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EDCE1"/>
          </a:solidFill>
        </a:fill>
      </a:tcStyle>
    </a:wholeTbl>
    <a:band2H>
      <a:tcTxStyle b="def" i="def"/>
      <a:tcStyle>
        <a:tcBdr/>
        <a:fill>
          <a:solidFill>
            <a:srgbClr val="EFEEF1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E95A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E95A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E95A9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414141"/>
        </a:fontRef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8E8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38FAF"/>
          </a:solidFill>
        </a:fill>
      </a:tcStyle>
    </a:firstCol>
    <a:lastRow>
      <a:tcTxStyle b="on" i="on">
        <a:fontRef idx="major">
          <a:srgbClr val="414141"/>
        </a:fontRef>
        <a:srgbClr val="41414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414141"/>
              </a:solidFill>
              <a:prstDash val="solid"/>
              <a:bevel/>
            </a:ln>
          </a:top>
          <a:bottom>
            <a:ln w="25400" cap="flat">
              <a:solidFill>
                <a:srgbClr val="414141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414141"/>
              </a:solidFill>
              <a:prstDash val="solid"/>
              <a:bevel/>
            </a:ln>
          </a:top>
          <a:bottom>
            <a:ln w="25400" cap="flat">
              <a:solidFill>
                <a:srgbClr val="414141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38FAF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414141"/>
        </a:fontRef>
        <a:srgbClr val="414141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DCDCD"/>
          </a:solidFill>
        </a:fill>
      </a:tcStyle>
    </a:wholeTbl>
    <a:band2H>
      <a:tcTxStyle b="def" i="def"/>
      <a:tcStyle>
        <a:tcBdr/>
        <a:fill>
          <a:solidFill>
            <a:srgbClr val="E8E8E8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14141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14141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14141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414141"/>
        </a:fontRef>
        <a:srgbClr val="414141"/>
      </a:tcTxStyle>
      <a:tcStyle>
        <a:tcBdr>
          <a:left>
            <a:ln w="12700" cap="flat">
              <a:solidFill>
                <a:srgbClr val="414141"/>
              </a:solidFill>
              <a:prstDash val="solid"/>
              <a:bevel/>
            </a:ln>
          </a:left>
          <a:right>
            <a:ln w="12700" cap="flat">
              <a:solidFill>
                <a:srgbClr val="414141"/>
              </a:solidFill>
              <a:prstDash val="solid"/>
              <a:bevel/>
            </a:ln>
          </a:right>
          <a:top>
            <a:ln w="12700" cap="flat">
              <a:solidFill>
                <a:srgbClr val="414141"/>
              </a:solidFill>
              <a:prstDash val="solid"/>
              <a:bevel/>
            </a:ln>
          </a:top>
          <a:bottom>
            <a:ln w="12700" cap="flat">
              <a:solidFill>
                <a:srgbClr val="414141"/>
              </a:solidFill>
              <a:prstDash val="solid"/>
              <a:bevel/>
            </a:ln>
          </a:bottom>
          <a:insideH>
            <a:ln w="12700" cap="flat">
              <a:solidFill>
                <a:srgbClr val="414141"/>
              </a:solidFill>
              <a:prstDash val="solid"/>
              <a:bevel/>
            </a:ln>
          </a:insideH>
          <a:insideV>
            <a:ln w="12700" cap="flat">
              <a:solidFill>
                <a:srgbClr val="414141"/>
              </a:solidFill>
              <a:prstDash val="solid"/>
              <a:bevel/>
            </a:ln>
          </a:insideV>
        </a:tcBdr>
        <a:fill>
          <a:solidFill>
            <a:srgbClr val="414141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414141"/>
        </a:fontRef>
        <a:srgbClr val="414141"/>
      </a:tcTxStyle>
      <a:tcStyle>
        <a:tcBdr>
          <a:left>
            <a:ln w="12700" cap="flat">
              <a:solidFill>
                <a:srgbClr val="414141"/>
              </a:solidFill>
              <a:prstDash val="solid"/>
              <a:bevel/>
            </a:ln>
          </a:left>
          <a:right>
            <a:ln w="12700" cap="flat">
              <a:solidFill>
                <a:srgbClr val="414141"/>
              </a:solidFill>
              <a:prstDash val="solid"/>
              <a:bevel/>
            </a:ln>
          </a:right>
          <a:top>
            <a:ln w="12700" cap="flat">
              <a:solidFill>
                <a:srgbClr val="414141"/>
              </a:solidFill>
              <a:prstDash val="solid"/>
              <a:bevel/>
            </a:ln>
          </a:top>
          <a:bottom>
            <a:ln w="12700" cap="flat">
              <a:solidFill>
                <a:srgbClr val="414141"/>
              </a:solidFill>
              <a:prstDash val="solid"/>
              <a:bevel/>
            </a:ln>
          </a:bottom>
          <a:insideH>
            <a:ln w="12700" cap="flat">
              <a:solidFill>
                <a:srgbClr val="414141"/>
              </a:solidFill>
              <a:prstDash val="solid"/>
              <a:bevel/>
            </a:ln>
          </a:insideH>
          <a:insideV>
            <a:ln w="12700" cap="flat">
              <a:solidFill>
                <a:srgbClr val="414141"/>
              </a:solidFill>
              <a:prstDash val="solid"/>
              <a:bevel/>
            </a:ln>
          </a:insideV>
        </a:tcBdr>
        <a:fill>
          <a:solidFill>
            <a:srgbClr val="414141">
              <a:alpha val="20000"/>
            </a:srgbClr>
          </a:solidFill>
        </a:fill>
      </a:tcStyle>
    </a:firstCol>
    <a:lastRow>
      <a:tcTxStyle b="on" i="on">
        <a:fontRef idx="major">
          <a:srgbClr val="414141"/>
        </a:fontRef>
        <a:srgbClr val="414141"/>
      </a:tcTxStyle>
      <a:tcStyle>
        <a:tcBdr>
          <a:left>
            <a:ln w="12700" cap="flat">
              <a:solidFill>
                <a:srgbClr val="414141"/>
              </a:solidFill>
              <a:prstDash val="solid"/>
              <a:bevel/>
            </a:ln>
          </a:left>
          <a:right>
            <a:ln w="12700" cap="flat">
              <a:solidFill>
                <a:srgbClr val="414141"/>
              </a:solidFill>
              <a:prstDash val="solid"/>
              <a:bevel/>
            </a:ln>
          </a:right>
          <a:top>
            <a:ln w="50800" cap="flat">
              <a:solidFill>
                <a:srgbClr val="414141"/>
              </a:solidFill>
              <a:prstDash val="solid"/>
              <a:bevel/>
            </a:ln>
          </a:top>
          <a:bottom>
            <a:ln w="12700" cap="flat">
              <a:solidFill>
                <a:srgbClr val="414141"/>
              </a:solidFill>
              <a:prstDash val="solid"/>
              <a:bevel/>
            </a:ln>
          </a:bottom>
          <a:insideH>
            <a:ln w="12700" cap="flat">
              <a:solidFill>
                <a:srgbClr val="414141"/>
              </a:solidFill>
              <a:prstDash val="solid"/>
              <a:bevel/>
            </a:ln>
          </a:insideH>
          <a:insideV>
            <a:ln w="12700" cap="flat">
              <a:solidFill>
                <a:srgbClr val="414141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414141"/>
        </a:fontRef>
        <a:srgbClr val="414141"/>
      </a:tcTxStyle>
      <a:tcStyle>
        <a:tcBdr>
          <a:left>
            <a:ln w="12700" cap="flat">
              <a:solidFill>
                <a:srgbClr val="414141"/>
              </a:solidFill>
              <a:prstDash val="solid"/>
              <a:bevel/>
            </a:ln>
          </a:left>
          <a:right>
            <a:ln w="12700" cap="flat">
              <a:solidFill>
                <a:srgbClr val="414141"/>
              </a:solidFill>
              <a:prstDash val="solid"/>
              <a:bevel/>
            </a:ln>
          </a:right>
          <a:top>
            <a:ln w="12700" cap="flat">
              <a:solidFill>
                <a:srgbClr val="414141"/>
              </a:solidFill>
              <a:prstDash val="solid"/>
              <a:bevel/>
            </a:ln>
          </a:top>
          <a:bottom>
            <a:ln w="25400" cap="flat">
              <a:solidFill>
                <a:srgbClr val="414141"/>
              </a:solidFill>
              <a:prstDash val="solid"/>
              <a:bevel/>
            </a:ln>
          </a:bottom>
          <a:insideH>
            <a:ln w="12700" cap="flat">
              <a:solidFill>
                <a:srgbClr val="414141"/>
              </a:solidFill>
              <a:prstDash val="solid"/>
              <a:bevel/>
            </a:ln>
          </a:insideH>
          <a:insideV>
            <a:ln w="12700" cap="flat">
              <a:solidFill>
                <a:srgbClr val="414141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41" name="Shape 41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ytuł i pod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/>
          <p:nvPr/>
        </p:nvSpPr>
        <p:spPr>
          <a:xfrm>
            <a:off x="507999" y="6588124"/>
            <a:ext cx="11999454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8" name="Shape 8"/>
          <p:cNvSpPr/>
          <p:nvPr/>
        </p:nvSpPr>
        <p:spPr>
          <a:xfrm>
            <a:off x="508000" y="4086225"/>
            <a:ext cx="12000019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9" name="Shape 9"/>
          <p:cNvSpPr/>
          <p:nvPr/>
        </p:nvSpPr>
        <p:spPr>
          <a:xfrm rot="16200000">
            <a:off x="7168477" y="5348904"/>
            <a:ext cx="1642761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0" name="Shape 10"/>
          <p:cNvSpPr/>
          <p:nvPr>
            <p:ph type="title"/>
          </p:nvPr>
        </p:nvSpPr>
        <p:spPr>
          <a:xfrm>
            <a:off x="508000" y="1701800"/>
            <a:ext cx="7200900" cy="7289800"/>
          </a:xfrm>
          <a:prstGeom prst="rect">
            <a:avLst/>
          </a:prstGeom>
        </p:spPr>
        <p:txBody>
          <a:bodyPr/>
          <a:lstStyle>
            <a:lvl1pPr algn="l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7000">
                <a:solidFill>
                  <a:srgbClr val="D93E2B"/>
                </a:solidFill>
              </a:rPr>
              <a:t>Tekst tytułowy</a:t>
            </a:r>
          </a:p>
        </p:txBody>
      </p:sp>
      <p:sp>
        <p:nvSpPr>
          <p:cNvPr id="11" name="Shape 11"/>
          <p:cNvSpPr/>
          <p:nvPr>
            <p:ph type="body" idx="1"/>
          </p:nvPr>
        </p:nvSpPr>
        <p:spPr>
          <a:xfrm>
            <a:off x="8280400" y="1701800"/>
            <a:ext cx="4241800" cy="7289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FontTx/>
              <a:buNone/>
              <a:defRPr sz="2400"/>
            </a:lvl1pPr>
            <a:lvl2pPr marL="0" indent="0">
              <a:spcBef>
                <a:spcPts val="0"/>
              </a:spcBef>
              <a:buClrTx/>
              <a:buSzTx/>
              <a:buFontTx/>
              <a:buNone/>
              <a:defRPr sz="2400"/>
            </a:lvl2pPr>
            <a:lvl3pPr marL="0" indent="0">
              <a:spcBef>
                <a:spcPts val="0"/>
              </a:spcBef>
              <a:buClrTx/>
              <a:buSzTx/>
              <a:buFontTx/>
              <a:buNone/>
              <a:defRPr sz="2400"/>
            </a:lvl3pPr>
            <a:lvl4pPr marL="0" indent="0">
              <a:spcBef>
                <a:spcPts val="0"/>
              </a:spcBef>
              <a:buClrTx/>
              <a:buSzTx/>
              <a:buFontTx/>
              <a:buNone/>
              <a:defRPr sz="2400"/>
            </a:lvl4pPr>
            <a:lvl5pPr marL="0" indent="0">
              <a:spcBef>
                <a:spcPts val="0"/>
              </a:spcBef>
              <a:buClrTx/>
              <a:buSzTx/>
              <a:buFontTx/>
              <a:buNone/>
              <a:defRPr sz="24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14141"/>
                </a:solidFill>
              </a:rPr>
              <a:t>Treść - poziom 1</a:t>
            </a:r>
            <a:endParaRPr sz="2400">
              <a:solidFill>
                <a:srgbClr val="414141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14141"/>
                </a:solidFill>
              </a:rPr>
              <a:t>Treść - poziom 2</a:t>
            </a:r>
            <a:endParaRPr sz="2400">
              <a:solidFill>
                <a:srgbClr val="414141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14141"/>
                </a:solidFill>
              </a:rPr>
              <a:t>Treść - poziom 3</a:t>
            </a:r>
            <a:endParaRPr sz="2400">
              <a:solidFill>
                <a:srgbClr val="414141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14141"/>
                </a:solidFill>
              </a:rPr>
              <a:t>Treść - poziom 4</a:t>
            </a:r>
            <a:endParaRPr sz="2400">
              <a:solidFill>
                <a:srgbClr val="414141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14141"/>
                </a:solidFill>
              </a:rPr>
              <a:t>Treść - poziom 5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Cy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Zdję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Zdjęcie (poziom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 rot="16200000">
            <a:off x="7168477" y="7876204"/>
            <a:ext cx="1642761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4" name="Shape 14"/>
          <p:cNvSpPr/>
          <p:nvPr/>
        </p:nvSpPr>
        <p:spPr>
          <a:xfrm>
            <a:off x="507999" y="9128124"/>
            <a:ext cx="11999454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5" name="Shape 15"/>
          <p:cNvSpPr/>
          <p:nvPr/>
        </p:nvSpPr>
        <p:spPr>
          <a:xfrm>
            <a:off x="508000" y="6626224"/>
            <a:ext cx="12000019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6" name="Shape 16"/>
          <p:cNvSpPr/>
          <p:nvPr/>
        </p:nvSpPr>
        <p:spPr>
          <a:xfrm rot="16200000">
            <a:off x="7168477" y="7876204"/>
            <a:ext cx="1642761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7" name="Shape 17"/>
          <p:cNvSpPr/>
          <p:nvPr>
            <p:ph type="title"/>
          </p:nvPr>
        </p:nvSpPr>
        <p:spPr>
          <a:xfrm>
            <a:off x="508000" y="6019800"/>
            <a:ext cx="7200900" cy="3733800"/>
          </a:xfrm>
          <a:prstGeom prst="rect">
            <a:avLst/>
          </a:prstGeom>
        </p:spPr>
        <p:txBody>
          <a:bodyPr/>
          <a:lstStyle>
            <a:lvl1pPr algn="l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7000">
                <a:solidFill>
                  <a:srgbClr val="D93E2B"/>
                </a:solidFill>
              </a:rPr>
              <a:t>Tekst tytułowy</a:t>
            </a:r>
          </a:p>
        </p:txBody>
      </p:sp>
      <p:sp>
        <p:nvSpPr>
          <p:cNvPr id="18" name="Shape 18"/>
          <p:cNvSpPr/>
          <p:nvPr>
            <p:ph type="body" idx="1"/>
          </p:nvPr>
        </p:nvSpPr>
        <p:spPr>
          <a:xfrm>
            <a:off x="8280400" y="6019800"/>
            <a:ext cx="4241800" cy="3733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FontTx/>
              <a:buNone/>
              <a:defRPr sz="2400"/>
            </a:lvl1pPr>
            <a:lvl2pPr marL="0" indent="0">
              <a:spcBef>
                <a:spcPts val="0"/>
              </a:spcBef>
              <a:buClrTx/>
              <a:buSzTx/>
              <a:buFontTx/>
              <a:buNone/>
              <a:defRPr sz="2400"/>
            </a:lvl2pPr>
            <a:lvl3pPr marL="0" indent="0">
              <a:spcBef>
                <a:spcPts val="0"/>
              </a:spcBef>
              <a:buClrTx/>
              <a:buSzTx/>
              <a:buFontTx/>
              <a:buNone/>
              <a:defRPr sz="2400"/>
            </a:lvl3pPr>
            <a:lvl4pPr marL="0" indent="0">
              <a:spcBef>
                <a:spcPts val="0"/>
              </a:spcBef>
              <a:buClrTx/>
              <a:buSzTx/>
              <a:buFontTx/>
              <a:buNone/>
              <a:defRPr sz="2400"/>
            </a:lvl4pPr>
            <a:lvl5pPr marL="0" indent="0">
              <a:spcBef>
                <a:spcPts val="0"/>
              </a:spcBef>
              <a:buClrTx/>
              <a:buSzTx/>
              <a:buFontTx/>
              <a:buNone/>
              <a:defRPr sz="24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14141"/>
                </a:solidFill>
              </a:rPr>
              <a:t>Treść - poziom 1</a:t>
            </a:r>
            <a:endParaRPr sz="2400">
              <a:solidFill>
                <a:srgbClr val="414141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14141"/>
                </a:solidFill>
              </a:rPr>
              <a:t>Treść - poziom 2</a:t>
            </a:r>
            <a:endParaRPr sz="2400">
              <a:solidFill>
                <a:srgbClr val="414141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14141"/>
                </a:solidFill>
              </a:rPr>
              <a:t>Treść - poziom 3</a:t>
            </a:r>
            <a:endParaRPr sz="2400">
              <a:solidFill>
                <a:srgbClr val="414141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14141"/>
                </a:solidFill>
              </a:rPr>
              <a:t>Treść - poziom 4</a:t>
            </a:r>
            <a:endParaRPr sz="2400">
              <a:solidFill>
                <a:srgbClr val="414141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14141"/>
                </a:solidFill>
              </a:rPr>
              <a:t>Treść - poziom 5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ytuł (na środku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title"/>
          </p:nvPr>
        </p:nvSpPr>
        <p:spPr>
          <a:xfrm>
            <a:off x="508000" y="3670300"/>
            <a:ext cx="11988800" cy="24130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000">
                <a:solidFill>
                  <a:srgbClr val="D93E2B"/>
                </a:solidFill>
              </a:rPr>
              <a:t>Tekst tytułowy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Zdjęcie (pionow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507999" y="4873625"/>
            <a:ext cx="5676377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3" name="Shape 23"/>
          <p:cNvSpPr/>
          <p:nvPr/>
        </p:nvSpPr>
        <p:spPr>
          <a:xfrm>
            <a:off x="508000" y="2765424"/>
            <a:ext cx="5676316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4" name="Shape 24"/>
          <p:cNvSpPr/>
          <p:nvPr>
            <p:ph type="title"/>
          </p:nvPr>
        </p:nvSpPr>
        <p:spPr>
          <a:xfrm>
            <a:off x="508000" y="2616200"/>
            <a:ext cx="5676900" cy="2413000"/>
          </a:xfrm>
          <a:prstGeom prst="rect">
            <a:avLst/>
          </a:prstGeom>
        </p:spPr>
        <p:txBody>
          <a:bodyPr/>
          <a:lstStyle>
            <a:lvl1pPr algn="l">
              <a:defRPr sz="5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600">
                <a:solidFill>
                  <a:srgbClr val="D93E2B"/>
                </a:solidFill>
              </a:rPr>
              <a:t>Tekst tytułowy</a:t>
            </a:r>
          </a:p>
        </p:txBody>
      </p:sp>
      <p:sp>
        <p:nvSpPr>
          <p:cNvPr id="25" name="Shape 25"/>
          <p:cNvSpPr/>
          <p:nvPr>
            <p:ph type="body" idx="1"/>
          </p:nvPr>
        </p:nvSpPr>
        <p:spPr>
          <a:xfrm>
            <a:off x="508000" y="5029200"/>
            <a:ext cx="5676900" cy="4724400"/>
          </a:xfrm>
          <a:prstGeom prst="rect">
            <a:avLst/>
          </a:prstGeom>
        </p:spPr>
        <p:txBody>
          <a:bodyPr anchor="t"/>
          <a:lstStyle>
            <a:lvl1pPr marL="0" indent="0">
              <a:spcBef>
                <a:spcPts val="0"/>
              </a:spcBef>
              <a:buClrTx/>
              <a:buSzTx/>
              <a:buFontTx/>
              <a:buNone/>
              <a:defRPr sz="2400"/>
            </a:lvl1pPr>
            <a:lvl2pPr marL="0" indent="0">
              <a:spcBef>
                <a:spcPts val="0"/>
              </a:spcBef>
              <a:buClrTx/>
              <a:buSzTx/>
              <a:buFontTx/>
              <a:buNone/>
              <a:defRPr sz="2400"/>
            </a:lvl2pPr>
            <a:lvl3pPr marL="0" indent="0">
              <a:spcBef>
                <a:spcPts val="0"/>
              </a:spcBef>
              <a:buClrTx/>
              <a:buSzTx/>
              <a:buFontTx/>
              <a:buNone/>
              <a:defRPr sz="2400"/>
            </a:lvl3pPr>
            <a:lvl4pPr marL="0" indent="0">
              <a:spcBef>
                <a:spcPts val="0"/>
              </a:spcBef>
              <a:buClrTx/>
              <a:buSzTx/>
              <a:buFontTx/>
              <a:buNone/>
              <a:defRPr sz="2400"/>
            </a:lvl4pPr>
            <a:lvl5pPr marL="0" indent="0">
              <a:spcBef>
                <a:spcPts val="0"/>
              </a:spcBef>
              <a:buClrTx/>
              <a:buSzTx/>
              <a:buFontTx/>
              <a:buNone/>
              <a:defRPr sz="24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14141"/>
                </a:solidFill>
              </a:rPr>
              <a:t>Treść - poziom 1</a:t>
            </a:r>
            <a:endParaRPr sz="2400">
              <a:solidFill>
                <a:srgbClr val="414141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14141"/>
                </a:solidFill>
              </a:rPr>
              <a:t>Treść - poziom 2</a:t>
            </a:r>
            <a:endParaRPr sz="2400">
              <a:solidFill>
                <a:srgbClr val="414141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14141"/>
                </a:solidFill>
              </a:rPr>
              <a:t>Treść - poziom 3</a:t>
            </a:r>
            <a:endParaRPr sz="2400">
              <a:solidFill>
                <a:srgbClr val="414141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14141"/>
                </a:solidFill>
              </a:rPr>
              <a:t>Treść - poziom 4</a:t>
            </a:r>
            <a:endParaRPr sz="2400">
              <a:solidFill>
                <a:srgbClr val="414141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14141"/>
                </a:solidFill>
              </a:rPr>
              <a:t>Treść - poziom 5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ytuł (na górz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>
            <p:ph type="title"/>
          </p:nvPr>
        </p:nvSpPr>
        <p:spPr>
          <a:xfrm>
            <a:off x="508000" y="2"/>
            <a:ext cx="11988800" cy="2819396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000">
                <a:solidFill>
                  <a:srgbClr val="D93E2B"/>
                </a:solidFill>
              </a:rPr>
              <a:t>Tekst tytułowy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ytuł i punkto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000">
                <a:solidFill>
                  <a:srgbClr val="D93E2B"/>
                </a:solidFill>
              </a:rPr>
              <a:t>Tekst tytułowy</a:t>
            </a:r>
          </a:p>
        </p:txBody>
      </p:sp>
      <p:sp>
        <p:nvSpPr>
          <p:cNvPr id="30" name="Shape 3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14141"/>
                </a:solidFill>
              </a:rPr>
              <a:t>Treść - poziom 1</a:t>
            </a:r>
            <a:endParaRPr sz="3600">
              <a:solidFill>
                <a:srgbClr val="414141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14141"/>
                </a:solidFill>
              </a:rPr>
              <a:t>Treść - poziom 2</a:t>
            </a:r>
            <a:endParaRPr sz="3600">
              <a:solidFill>
                <a:srgbClr val="414141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14141"/>
                </a:solidFill>
              </a:rPr>
              <a:t>Treść - poziom 3</a:t>
            </a:r>
            <a:endParaRPr sz="3600">
              <a:solidFill>
                <a:srgbClr val="414141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14141"/>
                </a:solidFill>
              </a:rPr>
              <a:t>Treść - poziom 4</a:t>
            </a:r>
            <a:endParaRPr sz="3600">
              <a:solidFill>
                <a:srgbClr val="414141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14141"/>
                </a:solidFill>
              </a:rPr>
              <a:t>Treść - poziom 5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ytuł i punktory ze zdjęc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title"/>
          </p:nvPr>
        </p:nvSpPr>
        <p:spPr>
          <a:xfrm>
            <a:off x="508000" y="413844"/>
            <a:ext cx="11988800" cy="1991712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000">
                <a:solidFill>
                  <a:srgbClr val="D93E2B"/>
                </a:solidFill>
              </a:rPr>
              <a:t>Tekst tytułowy</a:t>
            </a:r>
          </a:p>
        </p:txBody>
      </p:sp>
      <p:sp>
        <p:nvSpPr>
          <p:cNvPr id="33" name="Shape 33"/>
          <p:cNvSpPr/>
          <p:nvPr>
            <p:ph type="body" idx="1"/>
          </p:nvPr>
        </p:nvSpPr>
        <p:spPr>
          <a:xfrm>
            <a:off x="508000" y="2405554"/>
            <a:ext cx="5816600" cy="6999891"/>
          </a:xfrm>
          <a:prstGeom prst="rect">
            <a:avLst/>
          </a:prstGeom>
        </p:spPr>
        <p:txBody>
          <a:bodyPr/>
          <a:lstStyle>
            <a:lvl1pPr marL="393700" indent="-393700">
              <a:spcBef>
                <a:spcPts val="1800"/>
              </a:spcBef>
              <a:buSzPct val="65000"/>
              <a:defRPr sz="3000"/>
            </a:lvl1pPr>
            <a:lvl2pPr marL="787400" indent="-393700">
              <a:spcBef>
                <a:spcPts val="1800"/>
              </a:spcBef>
              <a:buSzPct val="65000"/>
              <a:defRPr sz="3000"/>
            </a:lvl2pPr>
            <a:lvl3pPr marL="1181100" indent="-393700">
              <a:spcBef>
                <a:spcPts val="1800"/>
              </a:spcBef>
              <a:buSzPct val="65000"/>
              <a:defRPr sz="3000"/>
            </a:lvl3pPr>
            <a:lvl4pPr marL="1574800" indent="-393700">
              <a:spcBef>
                <a:spcPts val="1800"/>
              </a:spcBef>
              <a:buSzPct val="65000"/>
              <a:defRPr sz="3000"/>
            </a:lvl4pPr>
            <a:lvl5pPr marL="1968500" indent="-393700">
              <a:spcBef>
                <a:spcPts val="1800"/>
              </a:spcBef>
              <a:buSzPct val="65000"/>
              <a:defRPr sz="30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414141"/>
                </a:solidFill>
              </a:rPr>
              <a:t>Treść - poziom 1</a:t>
            </a:r>
            <a:endParaRPr sz="3000">
              <a:solidFill>
                <a:srgbClr val="414141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414141"/>
                </a:solidFill>
              </a:rPr>
              <a:t>Treść - poziom 2</a:t>
            </a:r>
            <a:endParaRPr sz="3000">
              <a:solidFill>
                <a:srgbClr val="414141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414141"/>
                </a:solidFill>
              </a:rPr>
              <a:t>Treść - poziom 3</a:t>
            </a:r>
            <a:endParaRPr sz="3000">
              <a:solidFill>
                <a:srgbClr val="414141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414141"/>
                </a:solidFill>
              </a:rPr>
              <a:t>Treść - poziom 4</a:t>
            </a:r>
            <a:endParaRPr sz="3000">
              <a:solidFill>
                <a:srgbClr val="414141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414141"/>
                </a:solidFill>
              </a:rPr>
              <a:t>Treść - poziom 5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unkto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body" idx="1"/>
          </p:nvPr>
        </p:nvSpPr>
        <p:spPr>
          <a:xfrm>
            <a:off x="508000" y="1270000"/>
            <a:ext cx="11988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14141"/>
                </a:solidFill>
              </a:rPr>
              <a:t>Treść - poziom 1</a:t>
            </a:r>
            <a:endParaRPr sz="3600">
              <a:solidFill>
                <a:srgbClr val="414141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14141"/>
                </a:solidFill>
              </a:rPr>
              <a:t>Treść - poziom 2</a:t>
            </a:r>
            <a:endParaRPr sz="3600">
              <a:solidFill>
                <a:srgbClr val="414141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14141"/>
                </a:solidFill>
              </a:rPr>
              <a:t>Treść - poziom 3</a:t>
            </a:r>
            <a:endParaRPr sz="3600">
              <a:solidFill>
                <a:srgbClr val="414141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14141"/>
                </a:solidFill>
              </a:rPr>
              <a:t>Treść - poziom 4</a:t>
            </a:r>
            <a:endParaRPr sz="3600">
              <a:solidFill>
                <a:srgbClr val="414141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14141"/>
                </a:solidFill>
              </a:rPr>
              <a:t>Treść - poziom 5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Zdjęcie (3 sztuki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507998" y="2168524"/>
            <a:ext cx="11997295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3" name="Shape 3"/>
          <p:cNvSpPr/>
          <p:nvPr/>
        </p:nvSpPr>
        <p:spPr>
          <a:xfrm>
            <a:off x="507998" y="631825"/>
            <a:ext cx="11997295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4" name="Shape 4"/>
          <p:cNvSpPr/>
          <p:nvPr>
            <p:ph type="title"/>
          </p:nvPr>
        </p:nvSpPr>
        <p:spPr>
          <a:xfrm>
            <a:off x="508000" y="533400"/>
            <a:ext cx="11988800" cy="175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000">
                <a:solidFill>
                  <a:srgbClr val="D93E2B"/>
                </a:solidFill>
              </a:rPr>
              <a:t>Tekst tytułowy</a:t>
            </a:r>
          </a:p>
        </p:txBody>
      </p:sp>
      <p:sp>
        <p:nvSpPr>
          <p:cNvPr id="5" name="Shape 5"/>
          <p:cNvSpPr/>
          <p:nvPr>
            <p:ph type="body" idx="1"/>
          </p:nvPr>
        </p:nvSpPr>
        <p:spPr>
          <a:xfrm>
            <a:off x="508000" y="2286000"/>
            <a:ext cx="11988800" cy="678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14141"/>
                </a:solidFill>
              </a:rPr>
              <a:t>Treść - poziom 1</a:t>
            </a:r>
            <a:endParaRPr sz="3600">
              <a:solidFill>
                <a:srgbClr val="414141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14141"/>
                </a:solidFill>
              </a:rPr>
              <a:t>Treść - poziom 2</a:t>
            </a:r>
            <a:endParaRPr sz="3600">
              <a:solidFill>
                <a:srgbClr val="414141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14141"/>
                </a:solidFill>
              </a:rPr>
              <a:t>Treść - poziom 3</a:t>
            </a:r>
            <a:endParaRPr sz="3600">
              <a:solidFill>
                <a:srgbClr val="414141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14141"/>
                </a:solidFill>
              </a:rPr>
              <a:t>Treść - poziom 4</a:t>
            </a:r>
            <a:endParaRPr sz="3600">
              <a:solidFill>
                <a:srgbClr val="414141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414141"/>
                </a:solidFill>
              </a:rPr>
              <a:t>Treść - poziom 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ransition spd="med" advClick="1"/>
  <p:txStyles>
    <p:titleStyle>
      <a:lvl1pPr algn="ctr" defTabSz="584200">
        <a:lnSpc>
          <a:spcPct val="90000"/>
        </a:lnSpc>
        <a:spcBef>
          <a:spcPts val="1600"/>
        </a:spcBef>
        <a:defRPr sz="7000">
          <a:solidFill>
            <a:srgbClr val="D93E2B"/>
          </a:solidFill>
          <a:latin typeface="Bodoni SvtyTwo ITC TT-Book"/>
          <a:ea typeface="Bodoni SvtyTwo ITC TT-Book"/>
          <a:cs typeface="Bodoni SvtyTwo ITC TT-Book"/>
          <a:sym typeface="Bodoni SvtyTwo ITC TT-Book"/>
        </a:defRPr>
      </a:lvl1pPr>
      <a:lvl2pPr algn="ctr" defTabSz="584200">
        <a:lnSpc>
          <a:spcPct val="90000"/>
        </a:lnSpc>
        <a:spcBef>
          <a:spcPts val="1600"/>
        </a:spcBef>
        <a:defRPr sz="7000">
          <a:solidFill>
            <a:srgbClr val="D93E2B"/>
          </a:solidFill>
          <a:latin typeface="Bodoni SvtyTwo ITC TT-Book"/>
          <a:ea typeface="Bodoni SvtyTwo ITC TT-Book"/>
          <a:cs typeface="Bodoni SvtyTwo ITC TT-Book"/>
          <a:sym typeface="Bodoni SvtyTwo ITC TT-Book"/>
        </a:defRPr>
      </a:lvl2pPr>
      <a:lvl3pPr algn="ctr" defTabSz="584200">
        <a:lnSpc>
          <a:spcPct val="90000"/>
        </a:lnSpc>
        <a:spcBef>
          <a:spcPts val="1600"/>
        </a:spcBef>
        <a:defRPr sz="7000">
          <a:solidFill>
            <a:srgbClr val="D93E2B"/>
          </a:solidFill>
          <a:latin typeface="Bodoni SvtyTwo ITC TT-Book"/>
          <a:ea typeface="Bodoni SvtyTwo ITC TT-Book"/>
          <a:cs typeface="Bodoni SvtyTwo ITC TT-Book"/>
          <a:sym typeface="Bodoni SvtyTwo ITC TT-Book"/>
        </a:defRPr>
      </a:lvl3pPr>
      <a:lvl4pPr algn="ctr" defTabSz="584200">
        <a:lnSpc>
          <a:spcPct val="90000"/>
        </a:lnSpc>
        <a:spcBef>
          <a:spcPts val="1600"/>
        </a:spcBef>
        <a:defRPr sz="7000">
          <a:solidFill>
            <a:srgbClr val="D93E2B"/>
          </a:solidFill>
          <a:latin typeface="Bodoni SvtyTwo ITC TT-Book"/>
          <a:ea typeface="Bodoni SvtyTwo ITC TT-Book"/>
          <a:cs typeface="Bodoni SvtyTwo ITC TT-Book"/>
          <a:sym typeface="Bodoni SvtyTwo ITC TT-Book"/>
        </a:defRPr>
      </a:lvl4pPr>
      <a:lvl5pPr algn="ctr" defTabSz="584200">
        <a:lnSpc>
          <a:spcPct val="90000"/>
        </a:lnSpc>
        <a:spcBef>
          <a:spcPts val="1600"/>
        </a:spcBef>
        <a:defRPr sz="7000">
          <a:solidFill>
            <a:srgbClr val="D93E2B"/>
          </a:solidFill>
          <a:latin typeface="Bodoni SvtyTwo ITC TT-Book"/>
          <a:ea typeface="Bodoni SvtyTwo ITC TT-Book"/>
          <a:cs typeface="Bodoni SvtyTwo ITC TT-Book"/>
          <a:sym typeface="Bodoni SvtyTwo ITC TT-Book"/>
        </a:defRPr>
      </a:lvl5pPr>
      <a:lvl6pPr algn="ctr" defTabSz="584200">
        <a:lnSpc>
          <a:spcPct val="90000"/>
        </a:lnSpc>
        <a:spcBef>
          <a:spcPts val="1600"/>
        </a:spcBef>
        <a:defRPr sz="7000">
          <a:solidFill>
            <a:srgbClr val="D93E2B"/>
          </a:solidFill>
          <a:latin typeface="Bodoni SvtyTwo ITC TT-Book"/>
          <a:ea typeface="Bodoni SvtyTwo ITC TT-Book"/>
          <a:cs typeface="Bodoni SvtyTwo ITC TT-Book"/>
          <a:sym typeface="Bodoni SvtyTwo ITC TT-Book"/>
        </a:defRPr>
      </a:lvl6pPr>
      <a:lvl7pPr algn="ctr" defTabSz="584200">
        <a:lnSpc>
          <a:spcPct val="90000"/>
        </a:lnSpc>
        <a:spcBef>
          <a:spcPts val="1600"/>
        </a:spcBef>
        <a:defRPr sz="7000">
          <a:solidFill>
            <a:srgbClr val="D93E2B"/>
          </a:solidFill>
          <a:latin typeface="Bodoni SvtyTwo ITC TT-Book"/>
          <a:ea typeface="Bodoni SvtyTwo ITC TT-Book"/>
          <a:cs typeface="Bodoni SvtyTwo ITC TT-Book"/>
          <a:sym typeface="Bodoni SvtyTwo ITC TT-Book"/>
        </a:defRPr>
      </a:lvl7pPr>
      <a:lvl8pPr algn="ctr" defTabSz="584200">
        <a:lnSpc>
          <a:spcPct val="90000"/>
        </a:lnSpc>
        <a:spcBef>
          <a:spcPts val="1600"/>
        </a:spcBef>
        <a:defRPr sz="7000">
          <a:solidFill>
            <a:srgbClr val="D93E2B"/>
          </a:solidFill>
          <a:latin typeface="Bodoni SvtyTwo ITC TT-Book"/>
          <a:ea typeface="Bodoni SvtyTwo ITC TT-Book"/>
          <a:cs typeface="Bodoni SvtyTwo ITC TT-Book"/>
          <a:sym typeface="Bodoni SvtyTwo ITC TT-Book"/>
        </a:defRPr>
      </a:lvl8pPr>
      <a:lvl9pPr algn="ctr" defTabSz="584200">
        <a:lnSpc>
          <a:spcPct val="90000"/>
        </a:lnSpc>
        <a:spcBef>
          <a:spcPts val="1600"/>
        </a:spcBef>
        <a:defRPr sz="7000">
          <a:solidFill>
            <a:srgbClr val="D93E2B"/>
          </a:solidFill>
          <a:latin typeface="Bodoni SvtyTwo ITC TT-Book"/>
          <a:ea typeface="Bodoni SvtyTwo ITC TT-Book"/>
          <a:cs typeface="Bodoni SvtyTwo ITC TT-Book"/>
          <a:sym typeface="Bodoni SvtyTwo ITC TT-Book"/>
        </a:defRPr>
      </a:lvl9pPr>
    </p:titleStyle>
    <p:bodyStyle>
      <a:lvl1pPr marL="469900" indent="-469900" defTabSz="584200">
        <a:spcBef>
          <a:spcPts val="2400"/>
        </a:spcBef>
        <a:buClr>
          <a:srgbClr val="929292"/>
        </a:buClr>
        <a:buSzPct val="60000"/>
        <a:buFont typeface="Zapf Dingbats"/>
        <a:buChar char="❖"/>
        <a:defRPr sz="3600">
          <a:solidFill>
            <a:srgbClr val="414141"/>
          </a:solidFill>
          <a:latin typeface="Palatino"/>
          <a:ea typeface="Palatino"/>
          <a:cs typeface="Palatino"/>
          <a:sym typeface="Palatino"/>
        </a:defRPr>
      </a:lvl1pPr>
      <a:lvl2pPr marL="939800" indent="-469900" defTabSz="584200">
        <a:spcBef>
          <a:spcPts val="2400"/>
        </a:spcBef>
        <a:buClr>
          <a:srgbClr val="929292"/>
        </a:buClr>
        <a:buSzPct val="60000"/>
        <a:buFont typeface="Zapf Dingbats"/>
        <a:buChar char="❖"/>
        <a:defRPr sz="3600">
          <a:solidFill>
            <a:srgbClr val="414141"/>
          </a:solidFill>
          <a:latin typeface="Palatino"/>
          <a:ea typeface="Palatino"/>
          <a:cs typeface="Palatino"/>
          <a:sym typeface="Palatino"/>
        </a:defRPr>
      </a:lvl2pPr>
      <a:lvl3pPr marL="1409700" indent="-469900" defTabSz="584200">
        <a:spcBef>
          <a:spcPts val="2400"/>
        </a:spcBef>
        <a:buClr>
          <a:srgbClr val="929292"/>
        </a:buClr>
        <a:buSzPct val="60000"/>
        <a:buFont typeface="Zapf Dingbats"/>
        <a:buChar char="❖"/>
        <a:defRPr sz="3600">
          <a:solidFill>
            <a:srgbClr val="414141"/>
          </a:solidFill>
          <a:latin typeface="Palatino"/>
          <a:ea typeface="Palatino"/>
          <a:cs typeface="Palatino"/>
          <a:sym typeface="Palatino"/>
        </a:defRPr>
      </a:lvl3pPr>
      <a:lvl4pPr marL="1879600" indent="-469900" defTabSz="584200">
        <a:spcBef>
          <a:spcPts val="2400"/>
        </a:spcBef>
        <a:buClr>
          <a:srgbClr val="929292"/>
        </a:buClr>
        <a:buSzPct val="60000"/>
        <a:buFont typeface="Zapf Dingbats"/>
        <a:buChar char="❖"/>
        <a:defRPr sz="3600">
          <a:solidFill>
            <a:srgbClr val="414141"/>
          </a:solidFill>
          <a:latin typeface="Palatino"/>
          <a:ea typeface="Palatino"/>
          <a:cs typeface="Palatino"/>
          <a:sym typeface="Palatino"/>
        </a:defRPr>
      </a:lvl4pPr>
      <a:lvl5pPr marL="2349500" indent="-469900" defTabSz="584200">
        <a:spcBef>
          <a:spcPts val="2400"/>
        </a:spcBef>
        <a:buClr>
          <a:srgbClr val="929292"/>
        </a:buClr>
        <a:buSzPct val="60000"/>
        <a:buFont typeface="Zapf Dingbats"/>
        <a:buChar char="❖"/>
        <a:defRPr sz="3600">
          <a:solidFill>
            <a:srgbClr val="414141"/>
          </a:solidFill>
          <a:latin typeface="Palatino"/>
          <a:ea typeface="Palatino"/>
          <a:cs typeface="Palatino"/>
          <a:sym typeface="Palatino"/>
        </a:defRPr>
      </a:lvl5pPr>
      <a:lvl6pPr marL="2819400" indent="-469900" defTabSz="584200">
        <a:spcBef>
          <a:spcPts val="2400"/>
        </a:spcBef>
        <a:buClr>
          <a:srgbClr val="929292"/>
        </a:buClr>
        <a:buSzPct val="60000"/>
        <a:buFont typeface="Zapf Dingbats"/>
        <a:buChar char="❖"/>
        <a:defRPr sz="3600">
          <a:solidFill>
            <a:srgbClr val="414141"/>
          </a:solidFill>
          <a:latin typeface="Palatino"/>
          <a:ea typeface="Palatino"/>
          <a:cs typeface="Palatino"/>
          <a:sym typeface="Palatino"/>
        </a:defRPr>
      </a:lvl6pPr>
      <a:lvl7pPr marL="3289300" indent="-469900" defTabSz="584200">
        <a:spcBef>
          <a:spcPts val="2400"/>
        </a:spcBef>
        <a:buClr>
          <a:srgbClr val="929292"/>
        </a:buClr>
        <a:buSzPct val="60000"/>
        <a:buFont typeface="Zapf Dingbats"/>
        <a:buChar char="❖"/>
        <a:defRPr sz="3600">
          <a:solidFill>
            <a:srgbClr val="414141"/>
          </a:solidFill>
          <a:latin typeface="Palatino"/>
          <a:ea typeface="Palatino"/>
          <a:cs typeface="Palatino"/>
          <a:sym typeface="Palatino"/>
        </a:defRPr>
      </a:lvl7pPr>
      <a:lvl8pPr marL="3759200" indent="-469900" defTabSz="584200">
        <a:spcBef>
          <a:spcPts val="2400"/>
        </a:spcBef>
        <a:buClr>
          <a:srgbClr val="929292"/>
        </a:buClr>
        <a:buSzPct val="60000"/>
        <a:buFont typeface="Zapf Dingbats"/>
        <a:buChar char="❖"/>
        <a:defRPr sz="3600">
          <a:solidFill>
            <a:srgbClr val="414141"/>
          </a:solidFill>
          <a:latin typeface="Palatino"/>
          <a:ea typeface="Palatino"/>
          <a:cs typeface="Palatino"/>
          <a:sym typeface="Palatino"/>
        </a:defRPr>
      </a:lvl8pPr>
      <a:lvl9pPr marL="4229100" indent="-469900" defTabSz="584200">
        <a:spcBef>
          <a:spcPts val="2400"/>
        </a:spcBef>
        <a:buClr>
          <a:srgbClr val="929292"/>
        </a:buClr>
        <a:buSzPct val="60000"/>
        <a:buFont typeface="Zapf Dingbats"/>
        <a:buChar char="❖"/>
        <a:defRPr sz="3600">
          <a:solidFill>
            <a:srgbClr val="414141"/>
          </a:solidFill>
          <a:latin typeface="Palatino"/>
          <a:ea typeface="Palatino"/>
          <a:cs typeface="Palatino"/>
          <a:sym typeface="Palatino"/>
        </a:defRPr>
      </a:lvl9pPr>
    </p:bodyStyle>
    <p:otherStyle>
      <a:lvl1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Bodoni SvtyTwo ITC TT-Book"/>
        </a:defRPr>
      </a:lvl1pPr>
      <a:lvl2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Bodoni SvtyTwo ITC TT-Book"/>
        </a:defRPr>
      </a:lvl2pPr>
      <a:lvl3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Bodoni SvtyTwo ITC TT-Book"/>
        </a:defRPr>
      </a:lvl3pPr>
      <a:lvl4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Bodoni SvtyTwo ITC TT-Book"/>
        </a:defRPr>
      </a:lvl4pPr>
      <a:lvl5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Bodoni SvtyTwo ITC TT-Book"/>
        </a:defRPr>
      </a:lvl5pPr>
      <a:lvl6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Bodoni SvtyTwo ITC TT-Book"/>
        </a:defRPr>
      </a:lvl6pPr>
      <a:lvl7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Bodoni SvtyTwo ITC TT-Book"/>
        </a:defRPr>
      </a:lvl7pPr>
      <a:lvl8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Bodoni SvtyTwo ITC TT-Book"/>
        </a:defRPr>
      </a:lvl8pPr>
      <a:lvl9pPr algn="r" defTabSz="584200">
        <a:defRPr sz="1200">
          <a:solidFill>
            <a:schemeClr val="tx1"/>
          </a:solidFill>
          <a:latin typeface="+mn-lt"/>
          <a:ea typeface="+mn-ea"/>
          <a:cs typeface="+mn-cs"/>
          <a:sym typeface="Bodoni SvtyTwo ITC TT-Book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e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e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eg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eg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eg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2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type="title"/>
          </p:nvPr>
        </p:nvSpPr>
        <p:spPr>
          <a:xfrm>
            <a:off x="508000" y="6680200"/>
            <a:ext cx="7200900" cy="2413000"/>
          </a:xfrm>
          <a:prstGeom prst="rect">
            <a:avLst/>
          </a:prstGeom>
        </p:spPr>
        <p:txBody>
          <a:bodyPr/>
          <a:lstStyle/>
          <a:p>
            <a:pPr lvl="0" algn="ctr" defTabSz="543305">
              <a:spcBef>
                <a:spcPts val="1400"/>
              </a:spcBef>
              <a:defRPr sz="1800">
                <a:solidFill>
                  <a:srgbClr val="000000"/>
                </a:solidFill>
              </a:defRPr>
            </a:pPr>
            <a:r>
              <a:rPr b="1" sz="6500">
                <a:latin typeface="Didot"/>
                <a:ea typeface="Didot"/>
                <a:cs typeface="Didot"/>
                <a:sym typeface="Didot"/>
              </a:rPr>
              <a:t>Wpływ mediów </a:t>
            </a:r>
            <a:br>
              <a:rPr b="1" sz="6500">
                <a:latin typeface="Didot"/>
                <a:ea typeface="Didot"/>
                <a:cs typeface="Didot"/>
                <a:sym typeface="Didot"/>
              </a:rPr>
            </a:br>
            <a:r>
              <a:rPr b="1" sz="6500">
                <a:latin typeface="Didot"/>
                <a:ea typeface="Didot"/>
                <a:cs typeface="Didot"/>
                <a:sym typeface="Didot"/>
              </a:rPr>
              <a:t>na rozwój dziecka.</a:t>
            </a:r>
          </a:p>
        </p:txBody>
      </p:sp>
      <p:sp>
        <p:nvSpPr>
          <p:cNvPr id="44" name="Shape 44"/>
          <p:cNvSpPr/>
          <p:nvPr>
            <p:ph type="body" idx="1"/>
          </p:nvPr>
        </p:nvSpPr>
        <p:spPr>
          <a:xfrm>
            <a:off x="8280400" y="6680200"/>
            <a:ext cx="4241800" cy="24130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14141"/>
                </a:solidFill>
              </a:rPr>
              <a:t>Karolina Grzonka</a:t>
            </a:r>
            <a:endParaRPr sz="2400">
              <a:solidFill>
                <a:srgbClr val="414141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414141"/>
                </a:solidFill>
              </a:rPr>
              <a:t>Natalia Sałata</a:t>
            </a:r>
          </a:p>
        </p:txBody>
      </p:sp>
      <p:pic>
        <p:nvPicPr>
          <p:cNvPr id="45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881608" y="1559561"/>
            <a:ext cx="5042525" cy="480136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9300">
                <a:solidFill>
                  <a:srgbClr val="000000"/>
                </a:solidFill>
                <a:latin typeface="Bodoni SvtyTwo ITC TT-Bold"/>
                <a:ea typeface="Bodoni SvtyTwo ITC TT-Bold"/>
                <a:cs typeface="Bodoni SvtyTwo ITC TT-Bold"/>
                <a:sym typeface="Bodoni SvtyTwo ITC TT-Bold"/>
              </a:defRPr>
            </a:lvl1pPr>
          </a:lstStyle>
          <a:p>
            <a:pPr lvl="0">
              <a:defRPr sz="1800"/>
            </a:pPr>
            <a:r>
              <a:rPr sz="9300"/>
              <a:t>Komputer</a:t>
            </a:r>
          </a:p>
        </p:txBody>
      </p:sp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1320099" indent="-1320099" algn="just" defTabSz="457200">
              <a:spcBef>
                <a:spcPts val="0"/>
              </a:spcBef>
              <a:defRPr sz="1800">
                <a:solidFill>
                  <a:srgbClr val="000000"/>
                </a:solidFill>
              </a:defRPr>
            </a:pPr>
            <a:r>
              <a:rPr sz="3200">
                <a:latin typeface="Times New Roman"/>
                <a:ea typeface="Times New Roman"/>
                <a:cs typeface="Times New Roman"/>
                <a:sym typeface="Times New Roman"/>
              </a:rPr>
              <a:t>Powszechnym narzędziem pracy, a także przyjemnym sposobem spędza­nia wolnego czasu, staje się komputer. </a:t>
            </a:r>
            <a:br>
              <a:rPr sz="32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sz="3200">
                <a:latin typeface="Times New Roman"/>
                <a:ea typeface="Times New Roman"/>
                <a:cs typeface="Times New Roman"/>
                <a:sym typeface="Times New Roman"/>
              </a:rPr>
              <a:t>Dostarcza on informacji, pozwala nawiązać kontakty, kształtuje wyobraźnię, a nawet wpływa na sposób myślenia. </a:t>
            </a:r>
            <a:br>
              <a:rPr sz="3200"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3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marL="1320099" indent="-1320099" algn="just" defTabSz="457200">
              <a:spcBef>
                <a:spcPts val="0"/>
              </a:spcBef>
              <a:defRPr sz="1800">
                <a:solidFill>
                  <a:srgbClr val="000000"/>
                </a:solidFill>
              </a:defRPr>
            </a:pPr>
            <a:r>
              <a:rPr sz="3200">
                <a:latin typeface="Times New Roman"/>
                <a:ea typeface="Times New Roman"/>
                <a:cs typeface="Times New Roman"/>
                <a:sym typeface="Times New Roman"/>
              </a:rPr>
              <a:t>Oficjalne statystyki podają, że około 30 % użytkowników komputerów przychodzi przychodzi do lekarza z problemami, nie zdając sobie sprawy z przyczyn ich powstania.</a:t>
            </a:r>
            <a:br>
              <a:rPr sz="3200"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3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marL="1320099" indent="-1320099" algn="just" defTabSz="457200">
              <a:spcBef>
                <a:spcPts val="0"/>
              </a:spcBef>
              <a:defRPr sz="1800">
                <a:solidFill>
                  <a:srgbClr val="000000"/>
                </a:solidFill>
              </a:defRPr>
            </a:pPr>
            <a:r>
              <a:rPr sz="3200">
                <a:latin typeface="Times New Roman"/>
                <a:ea typeface="Times New Roman"/>
                <a:cs typeface="Times New Roman"/>
                <a:sym typeface="Times New Roman"/>
              </a:rPr>
              <a:t>Najnowsze badania dowiodły, że ponad 40 % rocznych i dwuletnich dzieci korzysta już z tabletów i smartfonów.</a:t>
            </a:r>
          </a:p>
        </p:txBody>
      </p:sp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type="title"/>
          </p:nvPr>
        </p:nvSpPr>
        <p:spPr>
          <a:xfrm>
            <a:off x="508000" y="800100"/>
            <a:ext cx="11988800" cy="12192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000">
                <a:solidFill>
                  <a:srgbClr val="D93E2B"/>
                </a:solidFill>
              </a:rPr>
              <a:t>Promieniowanie</a:t>
            </a:r>
          </a:p>
        </p:txBody>
      </p:sp>
      <p:sp>
        <p:nvSpPr>
          <p:cNvPr id="78" name="Shape 78"/>
          <p:cNvSpPr/>
          <p:nvPr>
            <p:ph type="body" idx="1"/>
          </p:nvPr>
        </p:nvSpPr>
        <p:spPr>
          <a:xfrm>
            <a:off x="508000" y="2730500"/>
            <a:ext cx="5816600" cy="6350000"/>
          </a:xfrm>
          <a:prstGeom prst="rect">
            <a:avLst/>
          </a:prstGeom>
        </p:spPr>
        <p:txBody>
          <a:bodyPr/>
          <a:lstStyle/>
          <a:p>
            <a:pPr lvl="0" marL="0" indent="0" algn="just" defTabSz="329184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100">
                <a:latin typeface="Times New Roman"/>
                <a:ea typeface="Times New Roman"/>
                <a:cs typeface="Times New Roman"/>
                <a:sym typeface="Times New Roman"/>
              </a:rPr>
              <a:t>Każda osoba, która przebywa w obrębie włączonego monitora komputerowego (nie ciekłokrystalicznego) jest narażona na działanie emitowanego przez ekran </a:t>
            </a:r>
            <a:r>
              <a:rPr b="1" sz="2100">
                <a:latin typeface="Times New Roman"/>
                <a:ea typeface="Times New Roman"/>
                <a:cs typeface="Times New Roman"/>
                <a:sym typeface="Times New Roman"/>
              </a:rPr>
              <a:t>promieniowania elektromagnetycznego</a:t>
            </a:r>
            <a:r>
              <a:rPr sz="2100"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br>
              <a:rPr sz="21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sz="2100">
                <a:latin typeface="Times New Roman"/>
                <a:ea typeface="Times New Roman"/>
                <a:cs typeface="Times New Roman"/>
                <a:sym typeface="Times New Roman"/>
              </a:rPr>
              <a:t>Promieniowanie to wywołuje polaryzację napięcia między człowiekiem a monitorem. Powoduje to "przyciąganie" naładowanych elektroujemnie cząsteczek kurzu do twarzy człowieka, co może nasilić reakcje alergiczne u użytkownika komputera.</a:t>
            </a:r>
            <a:endParaRPr sz="2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marL="383750" indent="-383750" algn="just" defTabSz="329184">
              <a:spcBef>
                <a:spcPts val="0"/>
              </a:spcBef>
              <a:buSzPct val="60000"/>
              <a:defRPr sz="1800">
                <a:solidFill>
                  <a:srgbClr val="000000"/>
                </a:solidFill>
              </a:defRPr>
            </a:pPr>
            <a:r>
              <a:rPr sz="2100">
                <a:latin typeface="Times New Roman"/>
                <a:ea typeface="Times New Roman"/>
                <a:cs typeface="Times New Roman"/>
                <a:sym typeface="Times New Roman"/>
              </a:rPr>
              <a:t>Szczególną uwagę należy zwrócić na zachowanie dzieci, które z powodu promieniowania cierpią na zaburzenia koncentracji, nadpobudliwość ruchową lub apatię. Problemy podczas odrabiania lekcji czy z zasypianiem mogą mieć duży związek </a:t>
            </a:r>
            <a:br>
              <a:rPr sz="21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sz="2100">
                <a:latin typeface="Times New Roman"/>
                <a:ea typeface="Times New Roman"/>
                <a:cs typeface="Times New Roman"/>
                <a:sym typeface="Times New Roman"/>
              </a:rPr>
              <a:t>z nagromadzeniem pola elektromagnetycznego </a:t>
            </a:r>
            <a:br>
              <a:rPr sz="21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sz="2100">
                <a:latin typeface="Times New Roman"/>
                <a:ea typeface="Times New Roman"/>
                <a:cs typeface="Times New Roman"/>
                <a:sym typeface="Times New Roman"/>
              </a:rPr>
              <a:t>w domu.</a:t>
            </a:r>
          </a:p>
        </p:txBody>
      </p:sp>
      <p:pic>
        <p:nvPicPr>
          <p:cNvPr id="79" name="image7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93737" y="3519387"/>
            <a:ext cx="4361273" cy="395471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type="title"/>
          </p:nvPr>
        </p:nvSpPr>
        <p:spPr>
          <a:xfrm>
            <a:off x="508000" y="800100"/>
            <a:ext cx="11988800" cy="12192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000">
                <a:solidFill>
                  <a:srgbClr val="D93E2B"/>
                </a:solidFill>
              </a:rPr>
              <a:t>Klawiatura i mysz</a:t>
            </a:r>
          </a:p>
        </p:txBody>
      </p:sp>
      <p:sp>
        <p:nvSpPr>
          <p:cNvPr id="82" name="Shape 82"/>
          <p:cNvSpPr/>
          <p:nvPr>
            <p:ph type="body" idx="1"/>
          </p:nvPr>
        </p:nvSpPr>
        <p:spPr>
          <a:xfrm>
            <a:off x="508000" y="2730500"/>
            <a:ext cx="5816600" cy="6350000"/>
          </a:xfrm>
          <a:prstGeom prst="rect">
            <a:avLst/>
          </a:prstGeom>
        </p:spPr>
        <p:txBody>
          <a:bodyPr/>
          <a:lstStyle/>
          <a:p>
            <a:pPr lvl="0" marL="0" indent="0" algn="just" defTabSz="457200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600">
                <a:latin typeface="Times New Roman"/>
                <a:ea typeface="Times New Roman"/>
                <a:cs typeface="Times New Roman"/>
                <a:sym typeface="Times New Roman"/>
              </a:rPr>
              <a:t>Nadgarstki dziecka piszącego na klawiaturze są oparte o brzeg stołu, przedramiona i łokcie uniesione ku górze, a dłonie odchylone. Utrzymywanie takiej pozycji powoduje pojawienie się trudnych do umiejscowienia dolegliwości bólowych: palców, dłoni, nadgarstka, szyi, pleców.</a:t>
            </a:r>
            <a:endParaRPr sz="2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marL="947534" indent="-947534" algn="just" defTabSz="457200">
              <a:spcBef>
                <a:spcPts val="0"/>
              </a:spcBef>
              <a:buSzPct val="60000"/>
              <a:defRPr sz="1800">
                <a:solidFill>
                  <a:srgbClr val="000000"/>
                </a:solidFill>
              </a:defRPr>
            </a:pPr>
            <a:r>
              <a:rPr sz="2800">
                <a:latin typeface="Times New Roman"/>
                <a:ea typeface="Times New Roman"/>
                <a:cs typeface="Times New Roman"/>
                <a:sym typeface="Times New Roman"/>
              </a:rPr>
              <a:t>Obliczono, że podczas 6-godzinnej pracy z komputerem poziom aktywności palca wskazującego jest porównywany z pracą nóg podczas 40 - kilometrowego marszu !</a:t>
            </a:r>
          </a:p>
        </p:txBody>
      </p:sp>
      <p:pic>
        <p:nvPicPr>
          <p:cNvPr id="83" name="image8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843052" y="3740150"/>
            <a:ext cx="3994578" cy="312960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type="title"/>
          </p:nvPr>
        </p:nvSpPr>
        <p:spPr>
          <a:xfrm>
            <a:off x="508000" y="800100"/>
            <a:ext cx="11988800" cy="12192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000">
                <a:solidFill>
                  <a:srgbClr val="D93E2B"/>
                </a:solidFill>
              </a:rPr>
              <a:t>Hałas</a:t>
            </a:r>
          </a:p>
        </p:txBody>
      </p:sp>
      <p:sp>
        <p:nvSpPr>
          <p:cNvPr id="86" name="Shape 86"/>
          <p:cNvSpPr/>
          <p:nvPr>
            <p:ph type="body" idx="1"/>
          </p:nvPr>
        </p:nvSpPr>
        <p:spPr>
          <a:xfrm>
            <a:off x="508000" y="2730500"/>
            <a:ext cx="5816600" cy="6350000"/>
          </a:xfrm>
          <a:prstGeom prst="rect">
            <a:avLst/>
          </a:prstGeom>
        </p:spPr>
        <p:txBody>
          <a:bodyPr/>
          <a:lstStyle/>
          <a:p>
            <a:pPr lvl="0" marL="0" indent="0" algn="just" defTabSz="457200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marL="1087730" indent="-1087730" algn="just" defTabSz="457200">
              <a:spcBef>
                <a:spcPts val="0"/>
              </a:spcBef>
              <a:buSzPct val="60000"/>
              <a:defRPr sz="1800">
                <a:solidFill>
                  <a:srgbClr val="000000"/>
                </a:solidFill>
              </a:defRPr>
            </a:pPr>
            <a:r>
              <a:rPr sz="3000">
                <a:latin typeface="Times New Roman"/>
                <a:ea typeface="Times New Roman"/>
                <a:cs typeface="Times New Roman"/>
                <a:sym typeface="Times New Roman"/>
              </a:rPr>
              <a:t>Długotrwałe działanie hałasu podczas grania i oglądanie filmów może być u dzieci przyczyną zmęczenia i zaburzeń koncentracji uwagi.</a:t>
            </a:r>
          </a:p>
        </p:txBody>
      </p:sp>
      <p:pic>
        <p:nvPicPr>
          <p:cNvPr id="87" name="image9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897144" y="3297878"/>
            <a:ext cx="4012456" cy="292924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type="title"/>
          </p:nvPr>
        </p:nvSpPr>
        <p:spPr>
          <a:xfrm>
            <a:off x="508000" y="800100"/>
            <a:ext cx="11988800" cy="12192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000">
                <a:solidFill>
                  <a:srgbClr val="D93E2B"/>
                </a:solidFill>
              </a:rPr>
              <a:t>Uzależnienie</a:t>
            </a:r>
          </a:p>
        </p:txBody>
      </p:sp>
      <p:sp>
        <p:nvSpPr>
          <p:cNvPr id="90" name="Shape 90"/>
          <p:cNvSpPr/>
          <p:nvPr>
            <p:ph type="body" idx="1"/>
          </p:nvPr>
        </p:nvSpPr>
        <p:spPr>
          <a:xfrm>
            <a:off x="508000" y="2730500"/>
            <a:ext cx="5816600" cy="6350000"/>
          </a:xfrm>
          <a:prstGeom prst="rect">
            <a:avLst/>
          </a:prstGeom>
        </p:spPr>
        <p:txBody>
          <a:bodyPr/>
          <a:lstStyle/>
          <a:p>
            <a:pPr lvl="0" marL="629472" indent="-629472" defTabSz="457200">
              <a:spcBef>
                <a:spcPts val="0"/>
              </a:spcBef>
              <a:buSzPct val="60000"/>
              <a:defRPr sz="1800">
                <a:solidFill>
                  <a:srgbClr val="000000"/>
                </a:solidFill>
              </a:defRPr>
            </a:pPr>
            <a:r>
              <a:rPr sz="2500">
                <a:latin typeface="Times New Roman"/>
                <a:ea typeface="Times New Roman"/>
                <a:cs typeface="Times New Roman"/>
                <a:sym typeface="Times New Roman"/>
              </a:rPr>
              <a:t>U dzieci szczególnie niepokoją zaburzenia psychiczne związane z uzależnieniem od komputera i internetu.</a:t>
            </a:r>
            <a:br>
              <a:rPr sz="2500"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2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marL="373090" indent="-373090" defTabSz="457200">
              <a:spcBef>
                <a:spcPts val="0"/>
              </a:spcBef>
              <a:buSzPct val="60000"/>
              <a:defRPr sz="1800">
                <a:solidFill>
                  <a:srgbClr val="000000"/>
                </a:solidFill>
              </a:defRPr>
            </a:pPr>
            <a:r>
              <a:rPr sz="2100">
                <a:latin typeface="Times New Roman"/>
                <a:ea typeface="Times New Roman"/>
                <a:cs typeface="Times New Roman"/>
                <a:sym typeface="Times New Roman"/>
              </a:rPr>
              <a:t>Sygnały </a:t>
            </a:r>
            <a:r>
              <a:rPr b="1" sz="2100">
                <a:latin typeface="Times New Roman"/>
                <a:ea typeface="Times New Roman"/>
                <a:cs typeface="Times New Roman"/>
                <a:sym typeface="Times New Roman"/>
              </a:rPr>
              <a:t>komputeromanii</a:t>
            </a:r>
            <a:r>
              <a:rPr sz="2100">
                <a:latin typeface="Times New Roman"/>
                <a:ea typeface="Times New Roman"/>
                <a:cs typeface="Times New Roman"/>
                <a:sym typeface="Times New Roman"/>
              </a:rPr>
              <a:t> to:</a:t>
            </a:r>
            <a:endParaRPr sz="2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marL="373090" indent="-373090" defTabSz="457200">
              <a:spcBef>
                <a:spcPts val="0"/>
              </a:spcBef>
              <a:buClrTx/>
              <a:buSzPct val="75000"/>
              <a:buFont typeface="Times New Roman"/>
              <a:buChar char="•"/>
              <a:defRPr sz="1800">
                <a:solidFill>
                  <a:srgbClr val="000000"/>
                </a:solidFill>
              </a:defRPr>
            </a:pPr>
            <a:r>
              <a:rPr sz="2100">
                <a:latin typeface="Times New Roman"/>
                <a:ea typeface="Times New Roman"/>
                <a:cs typeface="Times New Roman"/>
                <a:sym typeface="Times New Roman"/>
              </a:rPr>
              <a:t>utrata poczucia czasu,</a:t>
            </a:r>
            <a:endParaRPr sz="2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marL="373090" indent="-373090" defTabSz="457200">
              <a:spcBef>
                <a:spcPts val="0"/>
              </a:spcBef>
              <a:buClrTx/>
              <a:buSzPct val="75000"/>
              <a:buFont typeface="Times New Roman"/>
              <a:buChar char="•"/>
              <a:defRPr sz="1800">
                <a:solidFill>
                  <a:srgbClr val="000000"/>
                </a:solidFill>
              </a:defRPr>
            </a:pPr>
            <a:r>
              <a:rPr sz="2100">
                <a:latin typeface="Times New Roman"/>
                <a:ea typeface="Times New Roman"/>
                <a:cs typeface="Times New Roman"/>
                <a:sym typeface="Times New Roman"/>
              </a:rPr>
              <a:t>bóle i zawroty głowy,</a:t>
            </a:r>
            <a:endParaRPr sz="2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marL="373090" indent="-373090" defTabSz="457200">
              <a:spcBef>
                <a:spcPts val="0"/>
              </a:spcBef>
              <a:buClrTx/>
              <a:buSzPct val="75000"/>
              <a:buFont typeface="Times New Roman"/>
              <a:buChar char="•"/>
              <a:defRPr sz="1800">
                <a:solidFill>
                  <a:srgbClr val="000000"/>
                </a:solidFill>
              </a:defRPr>
            </a:pPr>
            <a:r>
              <a:rPr sz="2100">
                <a:latin typeface="Times New Roman"/>
                <a:ea typeface="Times New Roman"/>
                <a:cs typeface="Times New Roman"/>
                <a:sym typeface="Times New Roman"/>
              </a:rPr>
              <a:t>wstawanie w  nocy w celu dokończenia gry,</a:t>
            </a:r>
            <a:endParaRPr sz="2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marL="373090" indent="-373090" defTabSz="457200">
              <a:spcBef>
                <a:spcPts val="0"/>
              </a:spcBef>
              <a:buClrTx/>
              <a:buSzPct val="75000"/>
              <a:buFont typeface="Times New Roman"/>
              <a:buChar char="•"/>
              <a:defRPr sz="1800">
                <a:solidFill>
                  <a:srgbClr val="000000"/>
                </a:solidFill>
              </a:defRPr>
            </a:pPr>
            <a:r>
              <a:rPr sz="2100">
                <a:latin typeface="Times New Roman"/>
                <a:ea typeface="Times New Roman"/>
                <a:cs typeface="Times New Roman"/>
                <a:sym typeface="Times New Roman"/>
              </a:rPr>
              <a:t>apatia i obojętność,</a:t>
            </a:r>
            <a:endParaRPr sz="2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marL="373090" indent="-373090" defTabSz="457200">
              <a:spcBef>
                <a:spcPts val="0"/>
              </a:spcBef>
              <a:buClrTx/>
              <a:buSzPct val="75000"/>
              <a:buFont typeface="Times New Roman"/>
              <a:buChar char="•"/>
              <a:defRPr sz="1800">
                <a:solidFill>
                  <a:srgbClr val="000000"/>
                </a:solidFill>
              </a:defRPr>
            </a:pPr>
            <a:r>
              <a:rPr sz="2100">
                <a:latin typeface="Times New Roman"/>
                <a:ea typeface="Times New Roman"/>
                <a:cs typeface="Times New Roman"/>
                <a:sym typeface="Times New Roman"/>
              </a:rPr>
              <a:t>ożywienie tylko przy komputerze.</a:t>
            </a:r>
          </a:p>
        </p:txBody>
      </p:sp>
      <p:pic>
        <p:nvPicPr>
          <p:cNvPr id="91" name="image10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371916" y="3702050"/>
            <a:ext cx="4649514" cy="309404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0" indent="0" algn="ctr" defTabSz="457200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3000">
                <a:latin typeface="Times New Roman"/>
                <a:ea typeface="Times New Roman"/>
                <a:cs typeface="Times New Roman"/>
                <a:sym typeface="Times New Roman"/>
              </a:rPr>
              <a:t>Inne zagrożenia, które niesie ze sobą niekontrolowane </a:t>
            </a:r>
            <a:br>
              <a:rPr b="1" sz="30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sz="3000">
                <a:latin typeface="Times New Roman"/>
                <a:ea typeface="Times New Roman"/>
                <a:cs typeface="Times New Roman"/>
                <a:sym typeface="Times New Roman"/>
              </a:rPr>
              <a:t>korzystanie z komputera, to:</a:t>
            </a:r>
            <a:endParaRPr b="1" sz="3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marL="629472" indent="-629472" algn="just" defTabSz="457200">
              <a:spcBef>
                <a:spcPts val="0"/>
              </a:spcBef>
              <a:buClrTx/>
              <a:buSzPct val="75000"/>
              <a:buFont typeface="Times New Roman"/>
              <a:buChar char="•"/>
              <a:defRPr sz="1800">
                <a:solidFill>
                  <a:srgbClr val="000000"/>
                </a:solidFill>
              </a:defRPr>
            </a:pPr>
            <a:r>
              <a:rPr sz="2500">
                <a:latin typeface="Times New Roman"/>
                <a:ea typeface="Times New Roman"/>
                <a:cs typeface="Times New Roman"/>
                <a:sym typeface="Times New Roman"/>
              </a:rPr>
              <a:t>możliwość znalezienia przez dzieci informacji, które są dla nich nieodpowiednie (porno­grafia, przemoc);</a:t>
            </a:r>
            <a:endParaRPr sz="2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marL="629472" indent="-629472" algn="just" defTabSz="457200">
              <a:spcBef>
                <a:spcPts val="0"/>
              </a:spcBef>
              <a:buClrTx/>
              <a:buSzPct val="75000"/>
              <a:buFont typeface="Times New Roman"/>
              <a:buChar char="•"/>
              <a:defRPr sz="1800">
                <a:solidFill>
                  <a:srgbClr val="000000"/>
                </a:solidFill>
              </a:defRPr>
            </a:pPr>
            <a:r>
              <a:rPr sz="2500">
                <a:latin typeface="Times New Roman"/>
                <a:ea typeface="Times New Roman"/>
                <a:cs typeface="Times New Roman"/>
                <a:sym typeface="Times New Roman"/>
              </a:rPr>
              <a:t>dostęp do informacji zawierających niepokojące instrukcje (jak zbudować bombę, jak przygotować narkotyki);</a:t>
            </a:r>
            <a:endParaRPr sz="2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marL="629472" indent="-629472" algn="just" defTabSz="457200">
              <a:spcBef>
                <a:spcPts val="0"/>
              </a:spcBef>
              <a:buClrTx/>
              <a:buSzPct val="75000"/>
              <a:buFont typeface="Times New Roman"/>
              <a:buChar char="•"/>
              <a:defRPr sz="1800">
                <a:solidFill>
                  <a:srgbClr val="000000"/>
                </a:solidFill>
              </a:defRPr>
            </a:pPr>
            <a:r>
              <a:rPr sz="2500">
                <a:latin typeface="Times New Roman"/>
                <a:ea typeface="Times New Roman"/>
                <a:cs typeface="Times New Roman"/>
                <a:sym typeface="Times New Roman"/>
              </a:rPr>
              <a:t>niepokojące i uwodzące groźby ludzi wulgarnych, podsyłających wirusy, włamujących się do komputera;  </a:t>
            </a:r>
            <a:endParaRPr sz="2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marL="629472" indent="-629472" algn="just" defTabSz="457200">
              <a:spcBef>
                <a:spcPts val="0"/>
              </a:spcBef>
              <a:buClrTx/>
              <a:buSzPct val="75000"/>
              <a:buFont typeface="Times New Roman"/>
              <a:buChar char="•"/>
              <a:defRPr sz="1800">
                <a:solidFill>
                  <a:srgbClr val="000000"/>
                </a:solidFill>
              </a:defRPr>
            </a:pPr>
            <a:r>
              <a:rPr sz="2500">
                <a:latin typeface="Times New Roman"/>
                <a:ea typeface="Times New Roman"/>
                <a:cs typeface="Times New Roman"/>
                <a:sym typeface="Times New Roman"/>
              </a:rPr>
              <a:t>niebezpieczeństwo  z przekazywaniem własnych  osobistych  danych  (branie  udziału w konkursach, wypełnianie formularzy);</a:t>
            </a:r>
            <a:endParaRPr sz="2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marL="629472" indent="-629472" algn="just" defTabSz="457200">
              <a:spcBef>
                <a:spcPts val="0"/>
              </a:spcBef>
              <a:buClrTx/>
              <a:buSzPct val="75000"/>
              <a:buFont typeface="Times New Roman"/>
              <a:buChar char="•"/>
              <a:defRPr sz="1800">
                <a:solidFill>
                  <a:srgbClr val="000000"/>
                </a:solidFill>
              </a:defRPr>
            </a:pPr>
            <a:r>
              <a:rPr sz="2500">
                <a:latin typeface="Times New Roman"/>
                <a:ea typeface="Times New Roman"/>
                <a:cs typeface="Times New Roman"/>
                <a:sym typeface="Times New Roman"/>
              </a:rPr>
              <a:t>możliwość uwodzenia i zwabiania na spotkanie osobiste w świecie realnym (twarzą </a:t>
            </a:r>
            <a:br>
              <a:rPr sz="25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sz="2500">
                <a:latin typeface="Times New Roman"/>
                <a:ea typeface="Times New Roman"/>
                <a:cs typeface="Times New Roman"/>
                <a:sym typeface="Times New Roman"/>
              </a:rPr>
              <a:t>w twarz).</a:t>
            </a:r>
          </a:p>
        </p:txBody>
      </p:sp>
    </p:spTree>
  </p:cSld>
  <p:clrMapOvr>
    <a:masterClrMapping/>
  </p:clrMapOvr>
  <p:transition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Bodoni SvtyTwo ITC TT-Bold"/>
                <a:ea typeface="Bodoni SvtyTwo ITC TT-Bold"/>
                <a:cs typeface="Bodoni SvtyTwo ITC TT-Bold"/>
                <a:sym typeface="Bodoni SvtyTwo ITC TT-Bold"/>
              </a:defRPr>
            </a:lvl1pPr>
          </a:lstStyle>
          <a:p>
            <a:pPr lvl="0">
              <a:defRPr sz="1800"/>
            </a:pPr>
            <a:r>
              <a:rPr sz="7000"/>
              <a:t>Gry komputerowe</a:t>
            </a:r>
          </a:p>
        </p:txBody>
      </p:sp>
    </p:spTree>
  </p:cSld>
  <p:clrMapOvr>
    <a:masterClrMapping/>
  </p:clrMapOvr>
  <p:transition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type="body" idx="1"/>
          </p:nvPr>
        </p:nvSpPr>
        <p:spPr>
          <a:xfrm>
            <a:off x="508000" y="2730500"/>
            <a:ext cx="5816600" cy="6350000"/>
          </a:xfrm>
          <a:prstGeom prst="rect">
            <a:avLst/>
          </a:prstGeom>
        </p:spPr>
        <p:txBody>
          <a:bodyPr/>
          <a:lstStyle/>
          <a:p>
            <a:pPr lvl="0" marL="1320099" indent="-1320099" defTabSz="449580">
              <a:lnSpc>
                <a:spcPct val="115000"/>
              </a:lnSpc>
              <a:spcBef>
                <a:spcPts val="1000"/>
              </a:spcBef>
              <a:buSzPct val="60000"/>
              <a:defRPr sz="1800">
                <a:solidFill>
                  <a:srgbClr val="000000"/>
                </a:solidFill>
              </a:defRPr>
            </a:pPr>
            <a:r>
              <a:rPr sz="320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Gry komputerowe stają się nowym narkotykiem elektronicznej populacji. Najbardziej narażeni na negatywne wpływy gier komputerowych są młodzi ludzie. Komputerowa rozrywka wypełnia im czas, umysł</a:t>
            </a:r>
            <a:br>
              <a:rPr sz="320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sz="320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i działania.</a:t>
            </a:r>
          </a:p>
        </p:txBody>
      </p:sp>
      <p:pic>
        <p:nvPicPr>
          <p:cNvPr id="98" name="image11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65779" y="3741587"/>
            <a:ext cx="3809805" cy="285735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type="title"/>
          </p:nvPr>
        </p:nvSpPr>
        <p:spPr>
          <a:xfrm>
            <a:off x="508000" y="800100"/>
            <a:ext cx="11988800" cy="1219200"/>
          </a:xfrm>
          <a:prstGeom prst="rect">
            <a:avLst/>
          </a:prstGeom>
        </p:spPr>
        <p:txBody>
          <a:bodyPr/>
          <a:lstStyle/>
          <a:p>
            <a:pPr lvl="0" defTabSz="449580">
              <a:lnSpc>
                <a:spcPct val="115000"/>
              </a:lnSpc>
              <a:spcBef>
                <a:spcPts val="1000"/>
              </a:spcBef>
              <a:defRPr sz="1800">
                <a:solidFill>
                  <a:srgbClr val="000000"/>
                </a:solidFill>
              </a:defRPr>
            </a:pPr>
            <a:r>
              <a:rPr b="1" sz="3200">
                <a:solidFill>
                  <a:srgbClr val="242424"/>
                </a:solidFill>
                <a:uFill>
                  <a:solidFill>
                    <a:srgbClr val="242424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Gry komputerowe, jak wszystko inne, ma swoje zalety i wady.</a:t>
            </a:r>
            <a:r>
              <a:rPr b="1" sz="320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sp>
        <p:nvSpPr>
          <p:cNvPr id="101" name="Shape 101"/>
          <p:cNvSpPr/>
          <p:nvPr>
            <p:ph type="body" idx="1"/>
          </p:nvPr>
        </p:nvSpPr>
        <p:spPr>
          <a:xfrm>
            <a:off x="508000" y="2628900"/>
            <a:ext cx="11988800" cy="6096000"/>
          </a:xfrm>
          <a:prstGeom prst="rect">
            <a:avLst/>
          </a:prstGeom>
        </p:spPr>
        <p:txBody>
          <a:bodyPr/>
          <a:lstStyle/>
          <a:p>
            <a:pPr lvl="0" marL="372687" indent="-372687" algn="just" defTabSz="449580">
              <a:lnSpc>
                <a:spcPct val="115000"/>
              </a:lnSpc>
              <a:spcBef>
                <a:spcPts val="1000"/>
              </a:spcBef>
              <a:defRPr sz="1800">
                <a:solidFill>
                  <a:srgbClr val="000000"/>
                </a:solidFill>
              </a:defRPr>
            </a:pPr>
            <a:r>
              <a:rPr sz="290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Gry mogą odegrać </a:t>
            </a:r>
            <a:r>
              <a:rPr b="1" sz="2900" u="sng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pozytywną</a:t>
            </a:r>
            <a:r>
              <a:rPr sz="290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rolę w rozwoju dziecka: kształtować zachowania społeczne i umiejętność samodzielnego myślenia. </a:t>
            </a:r>
            <a:br>
              <a:rPr sz="290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sz="290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Często są ciekawe i interaktywne, z powodzeniem można je wykorzystywać do celów edukacyjnych. Dobrej jakości gry edukacyjne usprawniają umiejętność spostrzegania, doskonalą refleks i zręczność manualną, rozwijają wyobraźnię przestrzenną, uczą podejmowania decyzji. Wzbogacają też wiedzę dziecka </a:t>
            </a:r>
            <a:br>
              <a:rPr sz="290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sz="290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o otaczającym je świecie i mogą kształtować pozytywne postawy.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780547" indent="-780547" algn="just" defTabSz="457200">
              <a:spcBef>
                <a:spcPts val="0"/>
              </a:spcBef>
              <a:defRPr sz="1800">
                <a:solidFill>
                  <a:srgbClr val="000000"/>
                </a:solidFill>
              </a:defRPr>
            </a:pPr>
            <a:r>
              <a:rPr sz="2500">
                <a:latin typeface="Times New Roman"/>
                <a:ea typeface="Times New Roman"/>
                <a:cs typeface="Times New Roman"/>
                <a:sym typeface="Times New Roman"/>
              </a:rPr>
              <a:t>Współczesne mass media stają się coraz bardziej dostępne dla dzieci, mając spory wpływ na ich postawy,  zachowania i system wartości. </a:t>
            </a:r>
            <a:br>
              <a:rPr sz="25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sz="2500">
                <a:latin typeface="Times New Roman"/>
                <a:ea typeface="Times New Roman"/>
                <a:cs typeface="Times New Roman"/>
                <a:sym typeface="Times New Roman"/>
              </a:rPr>
              <a:t>Z jednej  strony powoduje to sporo efektów pozytywnych, ale  z  drugiej </a:t>
            </a:r>
            <a:br>
              <a:rPr sz="25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sz="2500">
                <a:latin typeface="Times New Roman"/>
                <a:ea typeface="Times New Roman"/>
                <a:cs typeface="Times New Roman"/>
                <a:sym typeface="Times New Roman"/>
              </a:rPr>
              <a:t>-  wiele  zagrożeń wynikających z braku nadzoru nad oferowanymi treściami.</a:t>
            </a:r>
            <a:endParaRPr sz="2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marL="0" indent="0" algn="just" defTabSz="457200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2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marL="0" indent="0" algn="just" defTabSz="457200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2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marL="805725" indent="-805725" defTabSz="457200">
              <a:spcBef>
                <a:spcPts val="0"/>
              </a:spcBef>
              <a:defRPr sz="1800">
                <a:solidFill>
                  <a:srgbClr val="000000"/>
                </a:solidFill>
              </a:defRPr>
            </a:pPr>
            <a:r>
              <a:rPr sz="2500">
                <a:latin typeface="Times New Roman"/>
                <a:ea typeface="Times New Roman"/>
                <a:cs typeface="Times New Roman"/>
                <a:sym typeface="Times New Roman"/>
              </a:rPr>
              <a:t>Badania prowadzone przez wielu teoretyków ukazują </a:t>
            </a:r>
            <a:br>
              <a:rPr sz="25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sz="2500">
                <a:latin typeface="Times New Roman"/>
                <a:ea typeface="Times New Roman"/>
                <a:cs typeface="Times New Roman"/>
                <a:sym typeface="Times New Roman"/>
              </a:rPr>
              <a:t>negatywne przejawy</a:t>
            </a:r>
            <a:r>
              <a:rPr sz="2500">
                <a:latin typeface="Times New Roman"/>
                <a:ea typeface="Times New Roman"/>
                <a:cs typeface="Times New Roman"/>
                <a:sym typeface="Times New Roman"/>
              </a:rPr>
              <a:t> oddziaływania elektronicznych mediów na dziecko. </a:t>
            </a:r>
            <a:br>
              <a:rPr sz="2500"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25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marL="805725" indent="-805725" defTabSz="457200">
              <a:spcBef>
                <a:spcPts val="0"/>
              </a:spcBef>
              <a:defRPr sz="1800">
                <a:solidFill>
                  <a:srgbClr val="000000"/>
                </a:solidFill>
              </a:defRPr>
            </a:pPr>
            <a:r>
              <a:rPr sz="2500">
                <a:latin typeface="Times New Roman"/>
                <a:ea typeface="Times New Roman"/>
                <a:cs typeface="Times New Roman"/>
                <a:sym typeface="Times New Roman"/>
              </a:rPr>
              <a:t>U dzieci, które spędzają przed komputerem czy telewizorem wiele czasu, mogą wystąpić </a:t>
            </a:r>
            <a:r>
              <a:rPr b="1" sz="2500">
                <a:latin typeface="Times New Roman"/>
                <a:ea typeface="Times New Roman"/>
                <a:cs typeface="Times New Roman"/>
                <a:sym typeface="Times New Roman"/>
              </a:rPr>
              <a:t>liczne schorzenia</a:t>
            </a:r>
            <a:r>
              <a:rPr sz="2500">
                <a:latin typeface="Times New Roman"/>
                <a:ea typeface="Times New Roman"/>
                <a:cs typeface="Times New Roman"/>
                <a:sym typeface="Times New Roman"/>
              </a:rPr>
              <a:t>, przed którymi ostrzegają leka­rze różnych specjalności: okuliści, neurolodzy, ortopedzi, interniści. </a:t>
            </a:r>
            <a:br>
              <a:rPr sz="25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sz="2500">
                <a:latin typeface="Times New Roman"/>
                <a:ea typeface="Times New Roman"/>
                <a:cs typeface="Times New Roman"/>
                <a:sym typeface="Times New Roman"/>
              </a:rPr>
              <a:t>Lekarze zauważają związek między nadużywaniem mediów a wadami postawy, wzroku, słuchu, zaburzeniami układu ner­wowego i metabolizmu oraz alergiami.</a:t>
            </a:r>
          </a:p>
        </p:txBody>
      </p:sp>
    </p:spTree>
  </p:cSld>
  <p:clrMapOvr>
    <a:masterClrMapping/>
  </p:clrMapOvr>
  <p:transition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62536" indent="-62536" algn="just" defTabSz="440587">
              <a:spcBef>
                <a:spcPts val="2100"/>
              </a:spcBef>
              <a:defRPr sz="1800">
                <a:solidFill>
                  <a:srgbClr val="000000"/>
                </a:solidFill>
              </a:defRPr>
            </a:pPr>
            <a:r>
              <a:rPr sz="1100">
                <a:solidFill>
                  <a:srgbClr val="242424"/>
                </a:solidFill>
                <a:uFill>
                  <a:solidFill>
                    <a:srgbClr val="242424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2900">
                <a:solidFill>
                  <a:srgbClr val="242424"/>
                </a:solidFill>
                <a:uFill>
                  <a:solidFill>
                    <a:srgbClr val="242424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Co może być zatem </a:t>
            </a:r>
            <a:r>
              <a:rPr b="1" sz="2900" u="sng">
                <a:solidFill>
                  <a:srgbClr val="242424"/>
                </a:solidFill>
                <a:uFill>
                  <a:solidFill>
                    <a:srgbClr val="242424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wadą </a:t>
            </a:r>
            <a:r>
              <a:rPr sz="2900">
                <a:solidFill>
                  <a:srgbClr val="242424"/>
                </a:solidFill>
                <a:uFill>
                  <a:solidFill>
                    <a:srgbClr val="242424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aktywności małego gracza? </a:t>
            </a:r>
            <a:br>
              <a:rPr sz="2900">
                <a:solidFill>
                  <a:srgbClr val="242424"/>
                </a:solidFill>
                <a:uFill>
                  <a:solidFill>
                    <a:srgbClr val="242424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sz="2900">
                <a:solidFill>
                  <a:srgbClr val="242424"/>
                </a:solidFill>
                <a:uFill>
                  <a:solidFill>
                    <a:srgbClr val="242424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Spędzanie dużej ilości czasu może wpływać negatywnie na zdrowie fizyczne i psychiczne dziecka. Nadmierne granie w gry może prowadzić do zmniejszenia empatii dziecka w kontaktach interpersonalnych, czasami do złości, agresji.</a:t>
            </a:r>
            <a:endParaRPr sz="2900">
              <a:solidFill>
                <a:srgbClr val="242424"/>
              </a:solidFill>
              <a:uFill>
                <a:solidFill>
                  <a:srgbClr val="242424"/>
                </a:solidFill>
              </a:u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marL="412175" indent="-412175" algn="just" defTabSz="440587">
              <a:spcBef>
                <a:spcPts val="2100"/>
              </a:spcBef>
              <a:defRPr sz="1800">
                <a:solidFill>
                  <a:srgbClr val="000000"/>
                </a:solidFill>
              </a:defRPr>
            </a:pPr>
            <a:r>
              <a:rPr sz="290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Dzieci uczą się z gier wrogich zachowań wobec innych , lekceważenia ich praw oraz tego, że jedynym sposobem na rozwiązywanie problemów jest używanie siły. </a:t>
            </a:r>
            <a:br>
              <a:rPr sz="290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sz="290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Stają się mniej wrażliwe na krzywdę innych i mniej chętnie niosą pomoc ofiarom przemocy. </a:t>
            </a:r>
            <a:endParaRPr sz="2900">
              <a:uFill>
                <a:solidFill/>
              </a:u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marL="412175" indent="-412175" algn="just" defTabSz="440587">
              <a:spcBef>
                <a:spcPts val="2100"/>
              </a:spcBef>
              <a:defRPr sz="1800">
                <a:solidFill>
                  <a:srgbClr val="000000"/>
                </a:solidFill>
              </a:defRPr>
            </a:pPr>
            <a:r>
              <a:rPr sz="2900">
                <a:solidFill>
                  <a:srgbClr val="242424"/>
                </a:solidFill>
                <a:uFill>
                  <a:solidFill>
                    <a:srgbClr val="242424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Dziecko może mieć też problemy ze skupieniem i znudzeniem w przedszkolu, szkole, ponieważ brakuje mu intensywnych i atrakcyjnych bodźców, których doświadcza w grach.</a:t>
            </a:r>
            <a:endParaRPr sz="2900">
              <a:solidFill>
                <a:srgbClr val="242424"/>
              </a:solidFill>
              <a:uFill>
                <a:solidFill>
                  <a:srgbClr val="242424"/>
                </a:solidFill>
              </a:u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marL="412175" indent="-412175" algn="just" defTabSz="440587">
              <a:spcBef>
                <a:spcPts val="2100"/>
              </a:spcBef>
              <a:defRPr sz="1800">
                <a:solidFill>
                  <a:srgbClr val="000000"/>
                </a:solidFill>
              </a:defRPr>
            </a:pPr>
            <a:r>
              <a:rPr sz="2900">
                <a:solidFill>
                  <a:srgbClr val="242424"/>
                </a:solidFill>
                <a:uFill>
                  <a:solidFill>
                    <a:srgbClr val="242424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Analiza treści gier komputerowych pokazuje, że większość z nich </a:t>
            </a:r>
            <a:br>
              <a:rPr sz="2900">
                <a:solidFill>
                  <a:srgbClr val="242424"/>
                </a:solidFill>
                <a:uFill>
                  <a:solidFill>
                    <a:srgbClr val="242424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sz="2900">
                <a:solidFill>
                  <a:srgbClr val="242424"/>
                </a:solidFill>
                <a:uFill>
                  <a:solidFill>
                    <a:srgbClr val="242424"/>
                  </a:solidFill>
                </a:uFill>
                <a:latin typeface="Times New Roman"/>
                <a:ea typeface="Times New Roman"/>
                <a:cs typeface="Times New Roman"/>
                <a:sym typeface="Times New Roman"/>
              </a:rPr>
              <a:t>(ok. 80-85%) angażuje gracza w akty przemocy oraz zawiera sceny destrukcji.</a:t>
            </a:r>
          </a:p>
        </p:txBody>
      </p:sp>
    </p:spTree>
  </p:cSld>
  <p:clrMapOvr>
    <a:masterClrMapping/>
  </p:clrMapOvr>
  <p:transition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type="title"/>
          </p:nvPr>
        </p:nvSpPr>
        <p:spPr>
          <a:xfrm>
            <a:off x="508000" y="800100"/>
            <a:ext cx="11988800" cy="1219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Bodoni SvtyTwo ITC TT-Bold"/>
                <a:ea typeface="Bodoni SvtyTwo ITC TT-Bold"/>
                <a:cs typeface="Bodoni SvtyTwo ITC TT-Bold"/>
                <a:sym typeface="Bodoni SvtyTwo ITC TT-Bold"/>
              </a:defRPr>
            </a:lvl1pPr>
          </a:lstStyle>
          <a:p>
            <a:pPr lvl="0">
              <a:defRPr sz="1800"/>
            </a:pPr>
            <a:r>
              <a:rPr sz="7000"/>
              <a:t>Problemy zdrowotne</a:t>
            </a:r>
          </a:p>
        </p:txBody>
      </p:sp>
      <p:sp>
        <p:nvSpPr>
          <p:cNvPr id="106" name="Shape 106"/>
          <p:cNvSpPr/>
          <p:nvPr>
            <p:ph type="body" idx="1"/>
          </p:nvPr>
        </p:nvSpPr>
        <p:spPr>
          <a:xfrm>
            <a:off x="508000" y="2628900"/>
            <a:ext cx="11988800" cy="6096000"/>
          </a:xfrm>
          <a:prstGeom prst="rect">
            <a:avLst/>
          </a:prstGeom>
        </p:spPr>
        <p:txBody>
          <a:bodyPr/>
          <a:lstStyle/>
          <a:p>
            <a:pPr lvl="0" marL="629472" indent="-629472" algn="just" defTabSz="449580">
              <a:lnSpc>
                <a:spcPct val="115000"/>
              </a:lnSpc>
              <a:spcBef>
                <a:spcPts val="1000"/>
              </a:spcBef>
              <a:defRPr sz="1800">
                <a:solidFill>
                  <a:srgbClr val="000000"/>
                </a:solidFill>
              </a:defRPr>
            </a:pPr>
            <a:r>
              <a:rPr sz="250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Pojawiają się także zmiany w sferze fizycznej: zaburzenia wzroku, trwałe wady kręgosłupa, zwiotczenie mięśni (z braku ruchu), anemia (gracz nie ma czasu na jedzenie), zaburzenie rytmów dobowych. U dzieci i młodzieży może wystąpić również tzw. padaczka ekranowa wywołana przez intensywne, szybko zmieniające się bodźce świetlne emitowane przez ekran.</a:t>
            </a:r>
            <a:endParaRPr sz="2500">
              <a:uFill>
                <a:solidFill/>
              </a:u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marL="629472" indent="-629472" algn="just" defTabSz="449580">
              <a:lnSpc>
                <a:spcPct val="115000"/>
              </a:lnSpc>
              <a:spcBef>
                <a:spcPts val="1000"/>
              </a:spcBef>
              <a:defRPr sz="1800">
                <a:solidFill>
                  <a:srgbClr val="000000"/>
                </a:solidFill>
              </a:defRPr>
            </a:pPr>
            <a:r>
              <a:rPr sz="250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U dzieci spędzających zbyt wiele czasu przed komputerem czy tabletem może dochodzić do opóźnienia mowy i zaburzeń relacji społecznych. Wpatrywanie się w płaski ekran może powodować problemy z widzeniem przestrzennym. Dzieci mające zbyt intensywny kontakt z ruchomymi obrazami na ekranie tabletu mają kłopoty ze świadomym skupianiem uwagi na statycznych obrazkach, ponieważ nie dysponują odpowiednimi umiejętnościami organizowania pola spostrzeżeniowego.</a:t>
            </a:r>
          </a:p>
        </p:txBody>
      </p:sp>
    </p:spTree>
  </p:cSld>
  <p:clrMapOvr>
    <a:masterClrMapping/>
  </p:clrMapOvr>
  <p:transition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type="title"/>
          </p:nvPr>
        </p:nvSpPr>
        <p:spPr>
          <a:xfrm>
            <a:off x="508000" y="800100"/>
            <a:ext cx="11988800" cy="1219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7000"/>
              <a:t>Od kiedy dzieci mogą zacząć grać?</a:t>
            </a:r>
          </a:p>
        </p:txBody>
      </p:sp>
      <p:sp>
        <p:nvSpPr>
          <p:cNvPr id="109" name="Shape 109"/>
          <p:cNvSpPr/>
          <p:nvPr>
            <p:ph type="body" idx="1"/>
          </p:nvPr>
        </p:nvSpPr>
        <p:spPr>
          <a:xfrm>
            <a:off x="508000" y="2628900"/>
            <a:ext cx="11988800" cy="6096000"/>
          </a:xfrm>
          <a:prstGeom prst="rect">
            <a:avLst/>
          </a:prstGeom>
        </p:spPr>
        <p:txBody>
          <a:bodyPr/>
          <a:lstStyle/>
          <a:p>
            <a:pPr lvl="0" marL="323053" indent="-323053" algn="just" defTabSz="449580">
              <a:lnSpc>
                <a:spcPct val="115000"/>
              </a:lnSpc>
              <a:spcBef>
                <a:spcPts val="1000"/>
              </a:spcBef>
              <a:defRPr sz="1800">
                <a:solidFill>
                  <a:srgbClr val="000000"/>
                </a:solidFill>
              </a:defRPr>
            </a:pPr>
            <a:r>
              <a:rPr sz="270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Wielu rodziców zastanawia się, kiedy pozwolić dziecku grać w gry komputerowe </a:t>
            </a:r>
            <a:br>
              <a:rPr sz="270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sz="270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i jak może to wpłynąć na jego rozwój. Są to obawy w pełni uzasadnione, bowiem im mniejsze dziecko, tym bardziej jest ono narażone na negatywne skutki korzystania </a:t>
            </a:r>
            <a:br>
              <a:rPr sz="270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sz="270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z gier. Psycholodzy uważają że dzieci do trzeciego roku życia </a:t>
            </a:r>
            <a:r>
              <a:rPr b="1" sz="270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w ogóle</a:t>
            </a:r>
            <a:r>
              <a:rPr sz="270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nie powinny grać w gry komputerowe – są na to gotowe dopiero sześcio-, siedmiolatki. </a:t>
            </a:r>
            <a:br>
              <a:rPr sz="270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sz="270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Jednak także w przypadku starszych dzieci warto zachować </a:t>
            </a:r>
            <a:r>
              <a:rPr b="1" sz="270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zdrowy rozsądek</a:t>
            </a:r>
            <a:r>
              <a:rPr sz="270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br>
              <a:rPr sz="270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sz="270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i zadbać o to, aby gry nie stanowiły głównej rozrywki, nie zabierały zbyt wiele czasu. </a:t>
            </a:r>
            <a:br>
              <a:rPr sz="270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sz="270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A co najważniejsze, aby były dostosowane do wieku dziecka.</a:t>
            </a:r>
            <a:r>
              <a:rPr sz="120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br>
              <a:rPr sz="120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sz="120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</a:br>
          </a:p>
        </p:txBody>
      </p:sp>
    </p:spTree>
  </p:cSld>
  <p:clrMapOvr>
    <a:masterClrMapping/>
  </p:clrMapOvr>
  <p:transition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type="title"/>
          </p:nvPr>
        </p:nvSpPr>
        <p:spPr>
          <a:xfrm>
            <a:off x="508000" y="800100"/>
            <a:ext cx="11988800" cy="1219200"/>
          </a:xfrm>
          <a:prstGeom prst="rect">
            <a:avLst/>
          </a:prstGeom>
        </p:spPr>
        <p:txBody>
          <a:bodyPr/>
          <a:lstStyle>
            <a:lvl1pPr defTabSz="514094">
              <a:spcBef>
                <a:spcPts val="1400"/>
              </a:spcBef>
              <a:defRPr sz="6100"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6100"/>
              <a:t>Jak wybrać odpowiednią grę dla dziecka?</a:t>
            </a:r>
          </a:p>
        </p:txBody>
      </p:sp>
      <p:sp>
        <p:nvSpPr>
          <p:cNvPr id="112" name="Shape 112"/>
          <p:cNvSpPr/>
          <p:nvPr>
            <p:ph type="body" idx="1"/>
          </p:nvPr>
        </p:nvSpPr>
        <p:spPr>
          <a:xfrm>
            <a:off x="508000" y="2730500"/>
            <a:ext cx="5816600" cy="6350000"/>
          </a:xfrm>
          <a:prstGeom prst="rect">
            <a:avLst/>
          </a:prstGeom>
        </p:spPr>
        <p:txBody>
          <a:bodyPr/>
          <a:lstStyle/>
          <a:p>
            <a:pPr lvl="0" marL="167074" indent="-167074" algn="just" defTabSz="269747">
              <a:lnSpc>
                <a:spcPct val="115000"/>
              </a:lnSpc>
              <a:spcBef>
                <a:spcPts val="600"/>
              </a:spcBef>
              <a:buSzPct val="60000"/>
              <a:defRPr sz="1800">
                <a:solidFill>
                  <a:srgbClr val="000000"/>
                </a:solidFill>
              </a:defRPr>
            </a:pPr>
            <a:r>
              <a:rPr sz="160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Rodzice powinni mieć wpływ na to, w co gra dziecko. Dobrze, gdy mają pewność, że dzieci korzystają z gier, które są dla nich odpowiednie i nie zawierają niewłaściwych treści. Może w tym pomóc znajomość systemu PEGI.</a:t>
            </a:r>
            <a:endParaRPr sz="1600">
              <a:uFill>
                <a:solidFill/>
              </a:u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marL="167074" indent="-167074" algn="just" defTabSz="269747">
              <a:lnSpc>
                <a:spcPct val="115000"/>
              </a:lnSpc>
              <a:spcBef>
                <a:spcPts val="600"/>
              </a:spcBef>
              <a:buSzPct val="60000"/>
              <a:defRPr sz="1800">
                <a:solidFill>
                  <a:srgbClr val="000000"/>
                </a:solidFill>
              </a:defRPr>
            </a:pPr>
            <a:r>
              <a:rPr sz="160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PEGI (ang. Pan-European Game Information) </a:t>
            </a:r>
            <a:br>
              <a:rPr sz="160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sz="160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to ogólnoeuropejski system oceny gier, stworzony w celu udzielenia rodzicom pomocy w podejmowaniu świadomych decyzji o zakupie niektórych gier komputerowych oraz  jakiego rodzaju treści zawierają. </a:t>
            </a:r>
            <a:br>
              <a:rPr sz="160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sz="160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Na okładce gry znajdują się następujące kategorie wiekowe: „3”, „7”, „12”, „16” i „18”. Również symbole, które informują, dlaczego gra została przyporządkowana do danej grupy wiekowej i jakiego rodzaju treści zawiera. </a:t>
            </a:r>
            <a:endParaRPr sz="1600">
              <a:uFill>
                <a:solidFill/>
              </a:u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marL="0" indent="0" algn="just" defTabSz="269747">
              <a:lnSpc>
                <a:spcPct val="115000"/>
              </a:lnSpc>
              <a:spcBef>
                <a:spcPts val="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60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Jest ich osiem: przemoc, wulgaryzmy, lęk, narkotyki, seks, dyskryminacja, hazard i gra w internecie z innymi ludźmi.</a:t>
            </a:r>
            <a:endParaRPr sz="1600">
              <a:uFill>
                <a:solidFill/>
              </a:u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marL="167074" indent="-167074" algn="just" defTabSz="269747">
              <a:lnSpc>
                <a:spcPct val="115000"/>
              </a:lnSpc>
              <a:spcBef>
                <a:spcPts val="600"/>
              </a:spcBef>
              <a:buSzPct val="60000"/>
              <a:defRPr sz="1800">
                <a:solidFill>
                  <a:srgbClr val="000000"/>
                </a:solidFill>
              </a:defRPr>
            </a:pPr>
            <a:r>
              <a:rPr b="1" sz="160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Z rozmów swobodnych  z dziećmi wynika iż dzieci najbardziej lubią grać w grę MINECRAF. Jest to gra przeznaczona dla dzieci od 7 roku – a grają w nią dzieci 4 ,5, 6 – letnie.  Oznaczenie na grze: przemoc, strach, online. </a:t>
            </a:r>
            <a:br>
              <a:rPr b="1" sz="160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sz="160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Dzieci te podczas zabaw dowolnych często inicjują sytuacje </a:t>
            </a:r>
            <a:br>
              <a:rPr b="1" sz="160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sz="160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z gry.</a:t>
            </a:r>
          </a:p>
        </p:txBody>
      </p:sp>
      <p:pic>
        <p:nvPicPr>
          <p:cNvPr id="113" name="image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440584" y="5296560"/>
            <a:ext cx="4606732" cy="188085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type="title"/>
          </p:nvPr>
        </p:nvSpPr>
        <p:spPr>
          <a:xfrm>
            <a:off x="508000" y="800100"/>
            <a:ext cx="11988800" cy="1219200"/>
          </a:xfrm>
          <a:prstGeom prst="rect">
            <a:avLst/>
          </a:prstGeom>
        </p:spPr>
        <p:txBody>
          <a:bodyPr/>
          <a:lstStyle>
            <a:lvl1pPr defTabSz="188822">
              <a:lnSpc>
                <a:spcPct val="115000"/>
              </a:lnSpc>
              <a:spcBef>
                <a:spcPts val="400"/>
              </a:spcBef>
              <a:defRPr b="1" sz="3400">
                <a:solidFill>
                  <a:srgbClr val="000000"/>
                </a:solidFill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b="0" sz="1800">
                <a:uFillTx/>
              </a:defRPr>
            </a:pPr>
            <a:r>
              <a:rPr b="1" sz="3400">
                <a:uFill>
                  <a:solidFill/>
                </a:uFill>
              </a:rPr>
              <a:t>Jak zapewnić dziecku dobre doświadczenia z grami?</a:t>
            </a:r>
          </a:p>
        </p:txBody>
      </p:sp>
      <p:sp>
        <p:nvSpPr>
          <p:cNvPr id="116" name="Shape 116"/>
          <p:cNvSpPr/>
          <p:nvPr>
            <p:ph type="body" idx="1"/>
          </p:nvPr>
        </p:nvSpPr>
        <p:spPr>
          <a:xfrm>
            <a:off x="508000" y="2628900"/>
            <a:ext cx="11988800" cy="6096000"/>
          </a:xfrm>
          <a:prstGeom prst="rect">
            <a:avLst/>
          </a:prstGeom>
        </p:spPr>
        <p:txBody>
          <a:bodyPr/>
          <a:lstStyle/>
          <a:p>
            <a:pPr lvl="0" marL="282723" indent="-282723" algn="just" defTabSz="323697">
              <a:lnSpc>
                <a:spcPct val="115000"/>
              </a:lnSpc>
              <a:spcBef>
                <a:spcPts val="700"/>
              </a:spcBef>
              <a:defRPr sz="1800">
                <a:solidFill>
                  <a:srgbClr val="000000"/>
                </a:solidFill>
              </a:defRPr>
            </a:pPr>
            <a:r>
              <a:rPr sz="190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Niezależnie od tego, kiedy dziecko zaczyna grać w gry komputerowe, rodzice powinni wprowadzić zasady dotyczące korzystania z komputera czy konsoli – ustalić, ile czasu dziecko może spędzać na graniu, oraz wskazać dopuszczalną treść gier.</a:t>
            </a:r>
            <a:endParaRPr sz="1900">
              <a:uFill>
                <a:solidFill/>
              </a:u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marL="282723" indent="-282723" algn="just" defTabSz="323697">
              <a:lnSpc>
                <a:spcPct val="115000"/>
              </a:lnSpc>
              <a:spcBef>
                <a:spcPts val="700"/>
              </a:spcBef>
              <a:defRPr sz="1800">
                <a:solidFill>
                  <a:srgbClr val="000000"/>
                </a:solidFill>
              </a:defRPr>
            </a:pPr>
            <a:r>
              <a:rPr b="1" sz="1900" u="sng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Jak zachować bezpieczeństwo – wskazówki dla rodziców: </a:t>
            </a:r>
            <a:endParaRPr b="1" sz="1900" u="sng">
              <a:uFill>
                <a:solidFill/>
              </a:u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marL="0" indent="0" algn="just" defTabSz="323697">
              <a:lnSpc>
                <a:spcPct val="115000"/>
              </a:lnSpc>
              <a:spcBef>
                <a:spcPts val="7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90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• Określ zasady dotyczące czasu, jaki dzieci mogą przeznaczać na gry komputerowe. </a:t>
            </a:r>
            <a:endParaRPr sz="1900">
              <a:uFill>
                <a:solidFill/>
              </a:u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marL="0" indent="0" algn="just" defTabSz="323697">
              <a:lnSpc>
                <a:spcPct val="115000"/>
              </a:lnSpc>
              <a:spcBef>
                <a:spcPts val="7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90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• Zadbaj, aby dziecko nie grało codziennie, ale też nie rób tradycji z tej formy spędzania czasu. Jeśli ustalisz, że w waszym domu gra się w określone dni, np. w piątki i niedziele, dziecko przez cały tydzień będzie żyło oczekiwaniem na włączenie komputera. </a:t>
            </a:r>
            <a:endParaRPr sz="1900">
              <a:uFill>
                <a:solidFill/>
              </a:u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marL="0" indent="0" algn="just" defTabSz="323697">
              <a:lnSpc>
                <a:spcPct val="115000"/>
              </a:lnSpc>
              <a:spcBef>
                <a:spcPts val="7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90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• Ustaw komputer we wspólnym pokoju, aby mieć kontrolę nad tym, ile czasu twoje dziecko poświęca na granie.</a:t>
            </a:r>
            <a:endParaRPr sz="1900">
              <a:uFill>
                <a:solidFill/>
              </a:u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marL="0" indent="0" algn="just" defTabSz="323697">
              <a:lnSpc>
                <a:spcPct val="115000"/>
              </a:lnSpc>
              <a:spcBef>
                <a:spcPts val="7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90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• Zainteresuj się, w co gra dziecko i czy gra jest dla niego odpowiednia. Porozmawiaj z nim o grach, w które gra, sprawdź, czego może się z nich nauczyć. </a:t>
            </a:r>
            <a:endParaRPr sz="1900">
              <a:uFill>
                <a:solidFill/>
              </a:u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marL="0" indent="0" algn="just" defTabSz="323697">
              <a:lnSpc>
                <a:spcPct val="115000"/>
              </a:lnSpc>
              <a:spcBef>
                <a:spcPts val="7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90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• Zanim kupisz swojemu dziecku grę, upewnij się, że jest odpowiednia do jego wieku.</a:t>
            </a:r>
            <a:endParaRPr sz="1900">
              <a:uFill>
                <a:solidFill/>
              </a:u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marL="0" indent="0" algn="just" defTabSz="323697">
              <a:lnSpc>
                <a:spcPct val="115000"/>
              </a:lnSpc>
              <a:spcBef>
                <a:spcPts val="7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90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• Zwróć uwagę, czy w zachowaniu twojego dziecka nie pojawiają się sygnały uzależnienia od komputera. </a:t>
            </a:r>
            <a:endParaRPr sz="1900">
              <a:uFill>
                <a:solidFill/>
              </a:u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marL="0" indent="0" algn="just" defTabSz="323697">
              <a:lnSpc>
                <a:spcPct val="115000"/>
              </a:lnSpc>
              <a:spcBef>
                <a:spcPts val="7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90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• Upewnij się, że twoje dziecko z powodu grania nie zaniedbuje obowiązków.</a:t>
            </a:r>
            <a:endParaRPr sz="1900">
              <a:uFill>
                <a:solidFill/>
              </a:u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marL="0" indent="0" algn="just" defTabSz="323697">
              <a:lnSpc>
                <a:spcPct val="115000"/>
              </a:lnSpc>
              <a:spcBef>
                <a:spcPts val="7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b="1" sz="190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W czasie gry mogą pojawiać się reklamy lub linki, które po kliknięciu przekierowują na strony zawierające treści nieodpowiednie dla dzieci.</a:t>
            </a:r>
          </a:p>
        </p:txBody>
      </p:sp>
    </p:spTree>
  </p:cSld>
  <p:clrMapOvr>
    <a:masterClrMapping/>
  </p:clrMapOvr>
  <p:transition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type="title"/>
          </p:nvPr>
        </p:nvSpPr>
        <p:spPr>
          <a:xfrm>
            <a:off x="508000" y="800100"/>
            <a:ext cx="11988800" cy="1219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7000"/>
              <a:t>Dlaczego gry uzależniają?</a:t>
            </a:r>
          </a:p>
        </p:txBody>
      </p:sp>
      <p:sp>
        <p:nvSpPr>
          <p:cNvPr id="119" name="Shape 119"/>
          <p:cNvSpPr/>
          <p:nvPr>
            <p:ph type="body" idx="1"/>
          </p:nvPr>
        </p:nvSpPr>
        <p:spPr>
          <a:xfrm>
            <a:off x="508000" y="2628900"/>
            <a:ext cx="11988800" cy="6096000"/>
          </a:xfrm>
          <a:prstGeom prst="rect">
            <a:avLst/>
          </a:prstGeom>
        </p:spPr>
        <p:txBody>
          <a:bodyPr/>
          <a:lstStyle>
            <a:lvl1pPr marL="792955" indent="-792955" algn="just" defTabSz="449580">
              <a:lnSpc>
                <a:spcPct val="115000"/>
              </a:lnSpc>
              <a:spcBef>
                <a:spcPts val="1000"/>
              </a:spcBef>
              <a:defRPr sz="2700">
                <a:solidFill>
                  <a:srgbClr val="000000"/>
                </a:solidFill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>
                <a:uFillTx/>
              </a:defRPr>
            </a:pPr>
            <a:r>
              <a:rPr sz="2700">
                <a:uFill>
                  <a:solidFill/>
                </a:uFill>
              </a:rPr>
              <a:t>Gry komputerowe projektowane są w taki sposób, aby gracze chcieli grać w nie jak najdłużej. Z jednej strony muszą być na tyle trudne, aby użytkownicy nie znudzili się zbyt łatwymi dla nich zadaniami, z drugiej – co jakiś czas muszą pozwalać grającym na odnoszenie przynajmniej małych wygranych.</a:t>
            </a:r>
          </a:p>
        </p:txBody>
      </p:sp>
    </p:spTree>
  </p:cSld>
  <p:clrMapOvr>
    <a:masterClrMapping/>
  </p:clrMapOvr>
  <p:transition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type="title"/>
          </p:nvPr>
        </p:nvSpPr>
        <p:spPr>
          <a:xfrm>
            <a:off x="508000" y="800100"/>
            <a:ext cx="11988800" cy="12192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Bodoni SvtyTwo ITC TT-Bold"/>
                <a:ea typeface="Bodoni SvtyTwo ITC TT-Bold"/>
                <a:cs typeface="Bodoni SvtyTwo ITC TT-Bold"/>
                <a:sym typeface="Bodoni SvtyTwo ITC TT-Bold"/>
              </a:defRPr>
            </a:lvl1pPr>
          </a:lstStyle>
          <a:p>
            <a:pPr lvl="0">
              <a:defRPr sz="1800"/>
            </a:pPr>
            <a:r>
              <a:rPr sz="7000"/>
              <a:t>Podsumowanie</a:t>
            </a:r>
          </a:p>
        </p:txBody>
      </p:sp>
      <p:sp>
        <p:nvSpPr>
          <p:cNvPr id="122" name="Shape 122"/>
          <p:cNvSpPr/>
          <p:nvPr>
            <p:ph type="body" idx="1"/>
          </p:nvPr>
        </p:nvSpPr>
        <p:spPr>
          <a:xfrm>
            <a:off x="508000" y="2628900"/>
            <a:ext cx="11988800" cy="6096000"/>
          </a:xfrm>
          <a:prstGeom prst="rect">
            <a:avLst/>
          </a:prstGeom>
        </p:spPr>
        <p:txBody>
          <a:bodyPr/>
          <a:lstStyle/>
          <a:p>
            <a:pPr lvl="0" marL="1087730" indent="-1087730" algn="just" defTabSz="449580">
              <a:lnSpc>
                <a:spcPct val="115000"/>
              </a:lnSpc>
              <a:spcBef>
                <a:spcPts val="1000"/>
              </a:spcBef>
              <a:defRPr sz="1800">
                <a:solidFill>
                  <a:srgbClr val="000000"/>
                </a:solidFill>
              </a:defRPr>
            </a:pPr>
            <a:r>
              <a:rPr sz="300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Dzieci w wieku przedszkolnym są szczególną grupą odbiorców wszelkiego rodzaju tabletów, smartfonów, laptopów i innych tego typu urządzeń. Wynika to z procesów rozwojowych zachodzących we wczesnym dzieciństwie. Wtedy bowiem najbardziej intensywnie dojrzewa mózg ludzki, kształtują się wtedy główne wzorce zachowań. </a:t>
            </a:r>
            <a:br>
              <a:rPr sz="300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sz="300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Należy więc dbać, by technologie mobilne nie zakłóciły prawidłowego przebiegu tych procesów rozwojowych. </a:t>
            </a:r>
            <a:br>
              <a:rPr sz="300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sz="300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Pierwszym krokiem w tym kierunku jest dostosowywanie aplikacji, gier </a:t>
            </a:r>
            <a:br>
              <a:rPr sz="300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sz="300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z których korzystają najmłodsi i czasu, który na to poświęcają, do ich poziomu umysłowego oraz rzeczywistych potrzeb.</a:t>
            </a:r>
          </a:p>
        </p:txBody>
      </p:sp>
    </p:spTree>
  </p:cSld>
  <p:clrMapOvr>
    <a:masterClrMapping/>
  </p:clrMapOvr>
  <p:transition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0" indent="0" algn="just" defTabSz="449580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00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Rodzice i wychowawcy powinni przede wszystkim mieć świadomość, </a:t>
            </a:r>
            <a:br>
              <a:rPr sz="300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sz="300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że dzieci </a:t>
            </a:r>
            <a:r>
              <a:rPr b="1" sz="3000" u="sng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nie potrzebują</a:t>
            </a:r>
            <a:r>
              <a:rPr sz="300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 elektronicznych zabawek, aby być szczęśliwym. Najbardziej potrzebują miłości, zrozumienia, życzliwej troski </a:t>
            </a:r>
            <a:br>
              <a:rPr sz="300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sz="300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i zainteresowania ze strony dorosłych.</a:t>
            </a:r>
            <a:endParaRPr sz="3000">
              <a:uFill>
                <a:solidFill/>
              </a:u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marL="0" indent="0" algn="just" defTabSz="449580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3000">
              <a:uFill>
                <a:solidFill/>
              </a:u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marL="0" indent="0" algn="ctr" defTabSz="449580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000">
                <a:uFill>
                  <a:solidFill/>
                </a:uFill>
                <a:latin typeface="Times New Roman"/>
                <a:ea typeface="Times New Roman"/>
                <a:cs typeface="Times New Roman"/>
                <a:sym typeface="Times New Roman"/>
              </a:rPr>
              <a:t>I jest to chyba jedyny sposób na uchronienie dziecka przed niekorzystnym wpływem gier komputerowych oraz innych mediów.</a:t>
            </a:r>
          </a:p>
        </p:txBody>
      </p:sp>
    </p:spTree>
  </p:cSld>
  <p:clrMapOvr>
    <a:masterClrMapping/>
  </p:clrMapOvr>
  <p:transition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type="title"/>
          </p:nvPr>
        </p:nvSpPr>
        <p:spPr>
          <a:xfrm>
            <a:off x="508000" y="800100"/>
            <a:ext cx="11988800" cy="1219200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4000"/>
              <a:t>Literatura</a:t>
            </a:r>
          </a:p>
        </p:txBody>
      </p:sp>
      <p:sp>
        <p:nvSpPr>
          <p:cNvPr id="127" name="Shape 127"/>
          <p:cNvSpPr/>
          <p:nvPr>
            <p:ph type="body" idx="1"/>
          </p:nvPr>
        </p:nvSpPr>
        <p:spPr>
          <a:xfrm>
            <a:off x="508000" y="2628900"/>
            <a:ext cx="11988800" cy="6096000"/>
          </a:xfrm>
          <a:prstGeom prst="rect">
            <a:avLst/>
          </a:prstGeom>
        </p:spPr>
        <p:txBody>
          <a:bodyPr/>
          <a:lstStyle/>
          <a:p>
            <a:pPr lvl="0" marL="117836" indent="-117836" defTabSz="457200">
              <a:spcBef>
                <a:spcPts val="1200"/>
              </a:spcBef>
              <a:buClrTx/>
              <a:buSzPct val="75000"/>
              <a:buFont typeface="Times"/>
              <a:buChar char="•"/>
              <a:defRPr sz="1800">
                <a:solidFill>
                  <a:srgbClr val="000000"/>
                </a:solidFill>
              </a:defRPr>
            </a:pPr>
            <a:r>
              <a:rPr sz="1500">
                <a:latin typeface="Times"/>
                <a:ea typeface="Times"/>
                <a:cs typeface="Times"/>
                <a:sym typeface="Times"/>
              </a:rPr>
              <a:t>Braun-Gałkowska M., Dziecko w 􏰁świecie mediów, 􏰂Edukacja i Dialog􏰃 2003, nr 6.;</a:t>
            </a:r>
            <a:endParaRPr sz="1500">
              <a:latin typeface="Times"/>
              <a:ea typeface="Times"/>
              <a:cs typeface="Times"/>
              <a:sym typeface="Times"/>
            </a:endParaRPr>
          </a:p>
          <a:p>
            <a:pPr lvl="0" marL="117836" indent="-117836" defTabSz="457200">
              <a:spcBef>
                <a:spcPts val="1200"/>
              </a:spcBef>
              <a:buClrTx/>
              <a:buSzPct val="75000"/>
              <a:buFont typeface="Times"/>
              <a:buChar char="•"/>
              <a:defRPr sz="1800">
                <a:solidFill>
                  <a:srgbClr val="000000"/>
                </a:solidFill>
              </a:defRPr>
            </a:pPr>
            <a:r>
              <a:rPr sz="1500">
                <a:latin typeface="Times"/>
                <a:ea typeface="Times"/>
                <a:cs typeface="Times"/>
                <a:sym typeface="Times"/>
              </a:rPr>
              <a:t>Chwaszcz J., Media 􏰅- młody odbiorca, 􏰂Wychowawca􏰃 2006, nr 9.;</a:t>
            </a:r>
            <a:endParaRPr sz="1500">
              <a:latin typeface="Times"/>
              <a:ea typeface="Times"/>
              <a:cs typeface="Times"/>
              <a:sym typeface="Times"/>
            </a:endParaRPr>
          </a:p>
          <a:p>
            <a:pPr lvl="0" marL="117836" indent="-117836" defTabSz="457200">
              <a:spcBef>
                <a:spcPts val="1200"/>
              </a:spcBef>
              <a:buClrTx/>
              <a:buSzPct val="75000"/>
              <a:buFont typeface="Times"/>
              <a:buChar char="•"/>
              <a:defRPr sz="1800">
                <a:solidFill>
                  <a:srgbClr val="000000"/>
                </a:solidFill>
              </a:defRPr>
            </a:pPr>
            <a:r>
              <a:rPr sz="1500">
                <a:latin typeface="Times"/>
                <a:ea typeface="Times"/>
                <a:cs typeface="Times"/>
                <a:sym typeface="Times"/>
              </a:rPr>
              <a:t>Gajda J., Media w edukacji, Kraków 2003.;</a:t>
            </a:r>
            <a:endParaRPr sz="1500">
              <a:latin typeface="Times"/>
              <a:ea typeface="Times"/>
              <a:cs typeface="Times"/>
              <a:sym typeface="Times"/>
            </a:endParaRPr>
          </a:p>
          <a:p>
            <a:pPr lvl="0" marL="117836" indent="-117836" defTabSz="457200">
              <a:spcBef>
                <a:spcPts val="1200"/>
              </a:spcBef>
              <a:buClrTx/>
              <a:buSzPct val="75000"/>
              <a:buFont typeface="Times"/>
              <a:buChar char="•"/>
              <a:defRPr sz="1800">
                <a:solidFill>
                  <a:srgbClr val="000000"/>
                </a:solidFill>
              </a:defRPr>
            </a:pPr>
            <a:r>
              <a:rPr sz="1500">
                <a:latin typeface="Times"/>
                <a:ea typeface="Times"/>
                <a:cs typeface="Times"/>
                <a:sym typeface="Times"/>
              </a:rPr>
              <a:t>Juszczyk S., Człowiek w 􏰁wiecie elektronicznych mediów 􏰅 szanse i zagrożenia (o problemach tworzącego się społeczeństwa informacyjnego), Katowice 2000.;</a:t>
            </a:r>
            <a:endParaRPr sz="1500">
              <a:latin typeface="Times"/>
              <a:ea typeface="Times"/>
              <a:cs typeface="Times"/>
              <a:sym typeface="Times"/>
            </a:endParaRPr>
          </a:p>
          <a:p>
            <a:pPr lvl="0" marL="117836" indent="-117836" defTabSz="457200">
              <a:spcBef>
                <a:spcPts val="1200"/>
              </a:spcBef>
              <a:buClrTx/>
              <a:buSzPct val="75000"/>
              <a:buFont typeface="Times"/>
              <a:buChar char="•"/>
              <a:defRPr sz="1800">
                <a:solidFill>
                  <a:srgbClr val="000000"/>
                </a:solidFill>
              </a:defRPr>
            </a:pPr>
            <a:r>
              <a:rPr sz="1500">
                <a:latin typeface="Times"/>
                <a:ea typeface="Times"/>
                <a:cs typeface="Times"/>
                <a:sym typeface="Times"/>
              </a:rPr>
              <a:t>Zieliński J., O wpływie telewizji na zachowanie dzieci [w:] Dziecko w 􏰁wiecie wiedzy, informacji i komunikacji, red. S. Juszczyk, I. Polewczyk, Toruń 2005. ;</a:t>
            </a:r>
          </a:p>
        </p:txBody>
      </p:sp>
    </p:spTree>
  </p:cSld>
  <p:clrMapOvr>
    <a:masterClrMapping/>
  </p:clrMapOvr>
  <p:transition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 defTabSz="303783">
              <a:spcBef>
                <a:spcPts val="800"/>
              </a:spcBef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62566F"/>
                </a:solidFill>
                <a:latin typeface="Bodoni SvtyTwo ITC TT-Bold"/>
                <a:ea typeface="Bodoni SvtyTwo ITC TT-Bold"/>
                <a:cs typeface="Bodoni SvtyTwo ITC TT-Bold"/>
                <a:sym typeface="Bodoni SvtyTwo ITC TT-Bold"/>
              </a:rPr>
              <a:t>W związku z sytuacją epidemiologiczną przeprowadzenie ankiety w tradycyjny sposób jest niemożliwy. </a:t>
            </a:r>
            <a:endParaRPr sz="3800">
              <a:solidFill>
                <a:srgbClr val="62566F"/>
              </a:solidFill>
              <a:latin typeface="Bodoni SvtyTwo ITC TT-Bold"/>
              <a:ea typeface="Bodoni SvtyTwo ITC TT-Bold"/>
              <a:cs typeface="Bodoni SvtyTwo ITC TT-Bold"/>
              <a:sym typeface="Bodoni SvtyTwo ITC TT-Bold"/>
            </a:endParaRPr>
          </a:p>
          <a:p>
            <a:pPr lvl="0" defTabSz="303783">
              <a:spcBef>
                <a:spcPts val="800"/>
              </a:spcBef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62566F"/>
                </a:solidFill>
                <a:latin typeface="Bodoni SvtyTwo ITC TT-Bold"/>
                <a:ea typeface="Bodoni SvtyTwo ITC TT-Bold"/>
                <a:cs typeface="Bodoni SvtyTwo ITC TT-Bold"/>
                <a:sym typeface="Bodoni SvtyTwo ITC TT-Bold"/>
              </a:rPr>
              <a:t>Załączamy jednak przygotowaną przez nas ankietę do samodzielnych przemyśleń i analizy.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 sz="12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b="0" sz="1800"/>
            </a:pPr>
            <a:r>
              <a:rPr b="1" sz="12200"/>
              <a:t>Telewizja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type="title"/>
          </p:nvPr>
        </p:nvSpPr>
        <p:spPr>
          <a:xfrm>
            <a:off x="508000" y="2144909"/>
            <a:ext cx="11988800" cy="6888165"/>
          </a:xfrm>
          <a:prstGeom prst="rect">
            <a:avLst/>
          </a:prstGeom>
        </p:spPr>
        <p:txBody>
          <a:bodyPr/>
          <a:lstStyle/>
          <a:p>
            <a:pPr lvl="0" algn="just" defTabSz="457200">
              <a:lnSpc>
                <a:spcPct val="100000"/>
              </a:lnSpc>
              <a:spcBef>
                <a:spcPts val="0"/>
              </a:spcBef>
              <a:defRPr sz="1800">
                <a:solidFill>
                  <a:srgbClr val="000000"/>
                </a:solidFill>
              </a:defRPr>
            </a:pPr>
            <a:r>
              <a:rPr b="1" sz="2600">
                <a:solidFill>
                  <a:srgbClr val="87312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Jednym z wszechobecnych w rodzinach środków masowego przekazu jest telewizja. Ma ona duży wpływ na życie  i postawy dzieci,  które nie mając ukształtowanych poglądów, systemu wartości, mogą łatwo ulegać przedstawianym niewłaściwym wzorcom.</a:t>
            </a:r>
            <a:endParaRPr b="1" sz="2600">
              <a:solidFill>
                <a:srgbClr val="87312B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just" defTabSz="457200">
              <a:lnSpc>
                <a:spcPct val="100000"/>
              </a:lnSpc>
              <a:spcBef>
                <a:spcPts val="0"/>
              </a:spcBef>
              <a:defRPr sz="1800">
                <a:solidFill>
                  <a:srgbClr val="000000"/>
                </a:solidFill>
              </a:defRPr>
            </a:pPr>
            <a:endParaRPr sz="2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just" defTabSz="457200">
              <a:lnSpc>
                <a:spcPct val="100000"/>
              </a:lnSpc>
              <a:spcBef>
                <a:spcPts val="0"/>
              </a:spcBef>
              <a:defRPr sz="1800">
                <a:solidFill>
                  <a:srgbClr val="000000"/>
                </a:solidFill>
              </a:defRPr>
            </a:pPr>
            <a:r>
              <a:rPr b="1" sz="2600">
                <a:solidFill>
                  <a:srgbClr val="7D5D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Programy telewizyjne zaskakują widza.</a:t>
            </a:r>
            <a:endParaRPr b="1" sz="2600">
              <a:solidFill>
                <a:srgbClr val="7D5D4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just" defTabSz="457200">
              <a:lnSpc>
                <a:spcPct val="100000"/>
              </a:lnSpc>
              <a:spcBef>
                <a:spcPts val="0"/>
              </a:spcBef>
              <a:defRPr sz="1800">
                <a:solidFill>
                  <a:srgbClr val="000000"/>
                </a:solidFill>
              </a:defRPr>
            </a:pPr>
            <a:r>
              <a:rPr b="1" sz="2600">
                <a:solidFill>
                  <a:srgbClr val="7D5D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Zmiany dźwięku, kolorowe obrazy potrafią przyciągnąć nawet niemowlęta i to na długi czas.</a:t>
            </a:r>
            <a:endParaRPr b="1" sz="2600">
              <a:solidFill>
                <a:srgbClr val="7D5D4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just" defTabSz="457200">
              <a:lnSpc>
                <a:spcPct val="100000"/>
              </a:lnSpc>
              <a:spcBef>
                <a:spcPts val="0"/>
              </a:spcBef>
              <a:defRPr sz="1800">
                <a:solidFill>
                  <a:srgbClr val="000000"/>
                </a:solidFill>
              </a:defRPr>
            </a:pPr>
            <a:r>
              <a:rPr b="1" sz="2600">
                <a:solidFill>
                  <a:srgbClr val="7D5D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Pamiętajmy, że dziecko nie jest gotowe do odbioru niektórych treści. </a:t>
            </a:r>
            <a:br>
              <a:rPr b="1" sz="2600">
                <a:solidFill>
                  <a:srgbClr val="7D5D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sz="2600">
                <a:solidFill>
                  <a:srgbClr val="7D5D4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Telewizja na szeroką skalę informuje nas o przestępstwach, nieszczęściach, katastrofach. Młody widz zaczyna w pewnym momencie traktować te zjawiska jako powszechne i normalne, a tym samym budzi się w nich obojętność i brak wrażliwości na krzywdę innych.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type="title"/>
          </p:nvPr>
        </p:nvSpPr>
        <p:spPr>
          <a:xfrm>
            <a:off x="508000" y="2806700"/>
            <a:ext cx="5676900" cy="2032000"/>
          </a:xfrm>
          <a:prstGeom prst="rect">
            <a:avLst/>
          </a:prstGeom>
        </p:spPr>
        <p:txBody>
          <a:bodyPr/>
          <a:lstStyle>
            <a:lvl1pPr algn="ctr" defTabSz="457200">
              <a:lnSpc>
                <a:spcPct val="100000"/>
              </a:lnSpc>
              <a:spcBef>
                <a:spcPts val="0"/>
              </a:spcBef>
              <a:defRPr sz="7000">
                <a:solidFill>
                  <a:srgbClr val="EF2515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7000">
                <a:solidFill>
                  <a:srgbClr val="EF2515"/>
                </a:solidFill>
              </a:rPr>
              <a:t>Czas</a:t>
            </a:r>
          </a:p>
        </p:txBody>
      </p:sp>
      <p:sp>
        <p:nvSpPr>
          <p:cNvPr id="54" name="Shape 54"/>
          <p:cNvSpPr/>
          <p:nvPr>
            <p:ph type="body" idx="1"/>
          </p:nvPr>
        </p:nvSpPr>
        <p:spPr>
          <a:xfrm>
            <a:off x="508000" y="5029200"/>
            <a:ext cx="5676900" cy="4013200"/>
          </a:xfrm>
          <a:prstGeom prst="rect">
            <a:avLst/>
          </a:prstGeom>
        </p:spPr>
        <p:txBody>
          <a:bodyPr/>
          <a:lstStyle/>
          <a:p>
            <a:pPr lvl="0" marL="1447766" indent="-1447766" defTabSz="457200">
              <a:buClr>
                <a:srgbClr val="929292"/>
              </a:buClr>
              <a:buSzPct val="60000"/>
              <a:buFont typeface="Zapf Dingbats"/>
              <a:buChar char="❖"/>
              <a:defRPr sz="1800">
                <a:solidFill>
                  <a:srgbClr val="000000"/>
                </a:solidFill>
              </a:defRPr>
            </a:pPr>
            <a:r>
              <a:rPr sz="3300">
                <a:latin typeface="Times New Roman"/>
                <a:ea typeface="Times New Roman"/>
                <a:cs typeface="Times New Roman"/>
                <a:sym typeface="Times New Roman"/>
              </a:rPr>
              <a:t>Badania wykazują, że dzieci spędzają przed telewizorem </a:t>
            </a:r>
            <a:br>
              <a:rPr sz="33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sz="3300">
                <a:latin typeface="Times New Roman"/>
                <a:ea typeface="Times New Roman"/>
                <a:cs typeface="Times New Roman"/>
                <a:sym typeface="Times New Roman"/>
              </a:rPr>
              <a:t>2-3 godziny dziennie, </a:t>
            </a:r>
            <a:br>
              <a:rPr sz="33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sz="3300">
                <a:latin typeface="Times New Roman"/>
                <a:ea typeface="Times New Roman"/>
                <a:cs typeface="Times New Roman"/>
                <a:sym typeface="Times New Roman"/>
              </a:rPr>
              <a:t>a w dni wolne nawet do </a:t>
            </a:r>
            <a:r>
              <a:rPr b="1" sz="3300">
                <a:latin typeface="Times New Roman"/>
                <a:ea typeface="Times New Roman"/>
                <a:cs typeface="Times New Roman"/>
                <a:sym typeface="Times New Roman"/>
              </a:rPr>
              <a:t>5</a:t>
            </a:r>
            <a:r>
              <a:rPr sz="3300">
                <a:latin typeface="Times New Roman"/>
                <a:ea typeface="Times New Roman"/>
                <a:cs typeface="Times New Roman"/>
                <a:sym typeface="Times New Roman"/>
              </a:rPr>
              <a:t> godzin. W literaturze spotkać możemy określenie telewizji, jako „zastępczej matki”.</a:t>
            </a:r>
          </a:p>
        </p:txBody>
      </p:sp>
      <p:pic>
        <p:nvPicPr>
          <p:cNvPr id="55" name="image2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491835" y="2627014"/>
            <a:ext cx="4479028" cy="570542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type="title"/>
          </p:nvPr>
        </p:nvSpPr>
        <p:spPr>
          <a:xfrm>
            <a:off x="508000" y="2806700"/>
            <a:ext cx="5676900" cy="20320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600">
                <a:solidFill>
                  <a:srgbClr val="D93E2B"/>
                </a:solidFill>
              </a:rPr>
              <a:t>Relacje rodzinne</a:t>
            </a:r>
          </a:p>
        </p:txBody>
      </p:sp>
      <p:sp>
        <p:nvSpPr>
          <p:cNvPr id="58" name="Shape 58"/>
          <p:cNvSpPr/>
          <p:nvPr>
            <p:ph type="body" idx="1"/>
          </p:nvPr>
        </p:nvSpPr>
        <p:spPr>
          <a:xfrm>
            <a:off x="508000" y="5029200"/>
            <a:ext cx="5676900" cy="4013200"/>
          </a:xfrm>
          <a:prstGeom prst="rect">
            <a:avLst/>
          </a:prstGeom>
        </p:spPr>
        <p:txBody>
          <a:bodyPr/>
          <a:lstStyle/>
          <a:p>
            <a:pPr lvl="0" defTabSz="182879">
              <a:defRPr sz="1800">
                <a:solidFill>
                  <a:srgbClr val="000000"/>
                </a:solidFill>
              </a:defRPr>
            </a:pPr>
            <a:r>
              <a:rPr sz="2600">
                <a:latin typeface="Times New Roman"/>
                <a:ea typeface="Times New Roman"/>
                <a:cs typeface="Times New Roman"/>
                <a:sym typeface="Times New Roman"/>
              </a:rPr>
              <a:t>Telewizja negatywnie wpływa na kontakty w rodzinie. </a:t>
            </a:r>
            <a:br>
              <a:rPr sz="2600"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2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defTabSz="182879">
              <a:defRPr sz="1800">
                <a:solidFill>
                  <a:srgbClr val="000000"/>
                </a:solidFill>
              </a:defRPr>
            </a:pPr>
            <a:r>
              <a:rPr sz="2600">
                <a:latin typeface="Times New Roman"/>
                <a:ea typeface="Times New Roman"/>
                <a:cs typeface="Times New Roman"/>
                <a:sym typeface="Times New Roman"/>
              </a:rPr>
              <a:t>Rodzicom często brakuje czasu na rozmowy z dziećmi, a czas na zabawę redukują media.</a:t>
            </a:r>
            <a:endParaRPr sz="2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defTabSz="182879">
              <a:defRPr sz="1800">
                <a:solidFill>
                  <a:srgbClr val="000000"/>
                </a:solidFill>
              </a:defRPr>
            </a:pPr>
            <a:endParaRPr sz="2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defTabSz="182879">
              <a:defRPr sz="1800">
                <a:solidFill>
                  <a:srgbClr val="000000"/>
                </a:solidFill>
              </a:defRPr>
            </a:pPr>
            <a:r>
              <a:rPr sz="2600">
                <a:latin typeface="Times New Roman"/>
                <a:ea typeface="Times New Roman"/>
                <a:cs typeface="Times New Roman"/>
                <a:sym typeface="Times New Roman"/>
              </a:rPr>
              <a:t>Wokół telewizora koncentruje się często życie rodzinne: posiłki, uroczystości.</a:t>
            </a:r>
          </a:p>
        </p:txBody>
      </p:sp>
      <p:pic>
        <p:nvPicPr>
          <p:cNvPr id="59" name="image3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409802" y="5842367"/>
            <a:ext cx="4830388" cy="212537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type="title"/>
          </p:nvPr>
        </p:nvSpPr>
        <p:spPr>
          <a:xfrm>
            <a:off x="508000" y="2806700"/>
            <a:ext cx="5676900" cy="20320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600">
                <a:solidFill>
                  <a:srgbClr val="D93E2B"/>
                </a:solidFill>
              </a:rPr>
              <a:t>Bierny widz</a:t>
            </a:r>
          </a:p>
        </p:txBody>
      </p:sp>
      <p:sp>
        <p:nvSpPr>
          <p:cNvPr id="62" name="Shape 62"/>
          <p:cNvSpPr/>
          <p:nvPr>
            <p:ph type="body" idx="1"/>
          </p:nvPr>
        </p:nvSpPr>
        <p:spPr>
          <a:xfrm>
            <a:off x="508000" y="5029200"/>
            <a:ext cx="5676900" cy="4013200"/>
          </a:xfrm>
          <a:prstGeom prst="rect">
            <a:avLst/>
          </a:prstGeom>
        </p:spPr>
        <p:txBody>
          <a:bodyPr/>
          <a:lstStyle/>
          <a:p>
            <a:pPr lvl="0" marL="234950" indent="-234950" defTabSz="182879">
              <a:buClr>
                <a:srgbClr val="929292"/>
              </a:buClr>
              <a:buSzPct val="60000"/>
              <a:buFont typeface="Zapf Dingbats"/>
              <a:buChar char="❖"/>
              <a:defRPr sz="1800">
                <a:solidFill>
                  <a:srgbClr val="000000"/>
                </a:solidFill>
              </a:defRPr>
            </a:pP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Ta kategoria odbioru telewizji oceniana jest przez psychologów za szczególnie niebezpieczną. 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marL="234950" indent="-234950" defTabSz="182879">
              <a:buClr>
                <a:srgbClr val="929292"/>
              </a:buClr>
              <a:buSzPct val="60000"/>
              <a:buFont typeface="Zapf Dingbats"/>
              <a:buChar char="❖"/>
              <a:defRPr sz="1800">
                <a:solidFill>
                  <a:srgbClr val="000000"/>
                </a:solidFill>
              </a:defRPr>
            </a:pP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Dotyczy sytuacji, gdy odbiornik włączony jest przez cały dzień. Dziecko </a:t>
            </a:r>
            <a:r>
              <a:rPr b="1">
                <a:latin typeface="Times New Roman"/>
                <a:ea typeface="Times New Roman"/>
                <a:cs typeface="Times New Roman"/>
                <a:sym typeface="Times New Roman"/>
              </a:rPr>
              <a:t>bezreflesyjnie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 pochłania treści. Mimo, że wydaje nam się, że dziecko nie zwraca uwagi na emitowany program, jego koncentracja uwagi na zabawie znacznie zmniejsza się. 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marL="234950" indent="-234950" defTabSz="182879">
              <a:buClr>
                <a:srgbClr val="929292"/>
              </a:buClr>
              <a:buSzPct val="60000"/>
              <a:buFont typeface="Zapf Dingbats"/>
              <a:buChar char="❖"/>
              <a:defRPr sz="1800">
                <a:solidFill>
                  <a:srgbClr val="000000"/>
                </a:solidFill>
              </a:defRPr>
            </a:pP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Zjawisko to nazywane jest przez psychologów </a:t>
            </a:r>
            <a:r>
              <a:rPr b="1">
                <a:latin typeface="Times New Roman"/>
                <a:ea typeface="Times New Roman"/>
                <a:cs typeface="Times New Roman"/>
                <a:sym typeface="Times New Roman"/>
              </a:rPr>
              <a:t>przestymulowaniem</a:t>
            </a: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. Mnogość licznych bodźców prowadzi do osłabienia pracy lewej półkuli mózgu odpowiedzialnej za logiczne myślenie. </a:t>
            </a:r>
            <a:br>
              <a:rPr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>
                <a:latin typeface="Times New Roman"/>
                <a:ea typeface="Times New Roman"/>
                <a:cs typeface="Times New Roman"/>
                <a:sym typeface="Times New Roman"/>
              </a:rPr>
              <a:t>W konsekwencji u dziecka możemy zaobserować wysoki poziom pobudzenia, zanik intelektualnej aktywności i wyobraźni.</a:t>
            </a:r>
          </a:p>
        </p:txBody>
      </p:sp>
      <p:pic>
        <p:nvPicPr>
          <p:cNvPr id="63" name="image4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41789" y="3965449"/>
            <a:ext cx="4284890" cy="2851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title"/>
          </p:nvPr>
        </p:nvSpPr>
        <p:spPr>
          <a:xfrm>
            <a:off x="508000" y="2806700"/>
            <a:ext cx="5676900" cy="20320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600">
                <a:solidFill>
                  <a:srgbClr val="D93E2B"/>
                </a:solidFill>
              </a:rPr>
              <a:t>Emocje</a:t>
            </a:r>
          </a:p>
        </p:txBody>
      </p:sp>
      <p:sp>
        <p:nvSpPr>
          <p:cNvPr id="66" name="Shape 66"/>
          <p:cNvSpPr/>
          <p:nvPr>
            <p:ph type="body" idx="1"/>
          </p:nvPr>
        </p:nvSpPr>
        <p:spPr>
          <a:xfrm>
            <a:off x="508000" y="5029200"/>
            <a:ext cx="5676900" cy="4013200"/>
          </a:xfrm>
          <a:prstGeom prst="rect">
            <a:avLst/>
          </a:prstGeom>
        </p:spPr>
        <p:txBody>
          <a:bodyPr/>
          <a:lstStyle/>
          <a:p>
            <a:pPr lvl="0" marL="328735" indent="-328735" defTabSz="182879">
              <a:buClr>
                <a:srgbClr val="929292"/>
              </a:buClr>
              <a:buSzPct val="60000"/>
              <a:buFont typeface="Zapf Dingbats"/>
              <a:buChar char="❖"/>
              <a:defRPr sz="1800">
                <a:solidFill>
                  <a:srgbClr val="000000"/>
                </a:solidFill>
              </a:defRPr>
            </a:pPr>
            <a:r>
              <a:rPr sz="2000">
                <a:latin typeface="Times New Roman"/>
                <a:ea typeface="Times New Roman"/>
                <a:cs typeface="Times New Roman"/>
                <a:sym typeface="Times New Roman"/>
              </a:rPr>
              <a:t>Dzieci bezradne wobec natłoku informacji nie potrafią wartościować oraz selekcjonować ich treści.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marL="328735" indent="-328735" defTabSz="182879">
              <a:buClr>
                <a:srgbClr val="929292"/>
              </a:buClr>
              <a:buSzPct val="60000"/>
              <a:buFont typeface="Zapf Dingbats"/>
              <a:buChar char="❖"/>
              <a:defRPr sz="1800">
                <a:solidFill>
                  <a:srgbClr val="000000"/>
                </a:solidFill>
              </a:defRPr>
            </a:pPr>
            <a:r>
              <a:rPr sz="2000">
                <a:latin typeface="Times New Roman"/>
                <a:ea typeface="Times New Roman"/>
                <a:cs typeface="Times New Roman"/>
                <a:sym typeface="Times New Roman"/>
              </a:rPr>
              <a:t>Filmowe postaci podpowiadają różne wzorce zachowań, często także negatywne. Programy telewizyjne mogą powodować zmiany osobowości o charakterze destrukcyjnym, uzależnienie, agresję czy osamotnienie.</a:t>
            </a:r>
            <a:endParaRPr sz="20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marL="328735" indent="-328735" defTabSz="182879">
              <a:buClr>
                <a:srgbClr val="929292"/>
              </a:buClr>
              <a:buSzPct val="60000"/>
              <a:buFont typeface="Zapf Dingbats"/>
              <a:buChar char="❖"/>
              <a:defRPr sz="1800">
                <a:solidFill>
                  <a:srgbClr val="000000"/>
                </a:solidFill>
              </a:defRPr>
            </a:pPr>
            <a:r>
              <a:rPr sz="2000">
                <a:latin typeface="Times New Roman"/>
                <a:ea typeface="Times New Roman"/>
                <a:cs typeface="Times New Roman"/>
                <a:sym typeface="Times New Roman"/>
              </a:rPr>
              <a:t>Nieodpowiednie programy telewizyjne potrafią często  wzbudzać  strach i przerażenie; wychowują, jak agresywnie walczyć o swoje. Wiele dzieci nie potrafi wtedy odróżnić fikcji od rzeczywistości.</a:t>
            </a:r>
          </a:p>
        </p:txBody>
      </p:sp>
      <p:pic>
        <p:nvPicPr>
          <p:cNvPr id="67" name="image5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527500" y="5143598"/>
            <a:ext cx="4593942" cy="178653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type="title"/>
          </p:nvPr>
        </p:nvSpPr>
        <p:spPr>
          <a:xfrm>
            <a:off x="508000" y="2806700"/>
            <a:ext cx="5676900" cy="2032000"/>
          </a:xfrm>
          <a:prstGeom prst="rect">
            <a:avLst/>
          </a:prstGeom>
        </p:spPr>
        <p:txBody>
          <a:bodyPr/>
          <a:lstStyle>
            <a:lvl1pPr algn="ct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600">
                <a:solidFill>
                  <a:srgbClr val="D93E2B"/>
                </a:solidFill>
              </a:rPr>
              <a:t>Wpływ na odżywianie</a:t>
            </a:r>
          </a:p>
        </p:txBody>
      </p:sp>
      <p:sp>
        <p:nvSpPr>
          <p:cNvPr id="70" name="Shape 70"/>
          <p:cNvSpPr/>
          <p:nvPr>
            <p:ph type="body" idx="1"/>
          </p:nvPr>
        </p:nvSpPr>
        <p:spPr>
          <a:xfrm>
            <a:off x="508000" y="5029200"/>
            <a:ext cx="5676900" cy="4013200"/>
          </a:xfrm>
          <a:prstGeom prst="rect">
            <a:avLst/>
          </a:prstGeom>
        </p:spPr>
        <p:txBody>
          <a:bodyPr/>
          <a:lstStyle/>
          <a:p>
            <a:pPr lvl="0" marL="115045" indent="-115045" algn="just" defTabSz="214884">
              <a:buClr>
                <a:srgbClr val="929292"/>
              </a:buClr>
              <a:buSzPct val="60000"/>
              <a:buFont typeface="Zapf Dingbats"/>
              <a:buChar char="❖"/>
              <a:defRPr sz="1800">
                <a:solidFill>
                  <a:srgbClr val="000000"/>
                </a:solidFill>
              </a:defRPr>
            </a:pPr>
            <a:r>
              <a:rPr sz="1400">
                <a:latin typeface="Times New Roman"/>
                <a:ea typeface="Times New Roman"/>
                <a:cs typeface="Times New Roman"/>
                <a:sym typeface="Times New Roman"/>
              </a:rPr>
              <a:t>Coraz częściej spotyka się zachowania związane z jedzeniem prowa­dzące do otyłości lub przypadków anoreksji (zwłaszcza u dziewczynek).</a:t>
            </a:r>
            <a:br>
              <a:rPr sz="14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sz="1400">
                <a:latin typeface="Times New Roman"/>
                <a:ea typeface="Times New Roman"/>
                <a:cs typeface="Times New Roman"/>
                <a:sym typeface="Times New Roman"/>
              </a:rPr>
              <a:t>W kierowanym do nich przekazie aż roi się od kampanii reklamowych, </a:t>
            </a:r>
            <a:br>
              <a:rPr sz="14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sz="1400">
                <a:latin typeface="Times New Roman"/>
                <a:ea typeface="Times New Roman"/>
                <a:cs typeface="Times New Roman"/>
                <a:sym typeface="Times New Roman"/>
              </a:rPr>
              <a:t>z których wiele promuje żywność taką jak cukierki, napoje gazowane </a:t>
            </a:r>
            <a:br>
              <a:rPr sz="14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sz="1400">
                <a:latin typeface="Times New Roman"/>
                <a:ea typeface="Times New Roman"/>
                <a:cs typeface="Times New Roman"/>
                <a:sym typeface="Times New Roman"/>
              </a:rPr>
              <a:t>i rozmaite przekąski. 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marL="115045" indent="-115045" algn="just" defTabSz="214884">
              <a:buClr>
                <a:srgbClr val="929292"/>
              </a:buClr>
              <a:buSzPct val="60000"/>
              <a:buFont typeface="Zapf Dingbats"/>
              <a:buChar char="❖"/>
              <a:defRPr sz="1800">
                <a:solidFill>
                  <a:srgbClr val="000000"/>
                </a:solidFill>
              </a:defRPr>
            </a:pPr>
            <a:r>
              <a:rPr sz="1400">
                <a:latin typeface="Times New Roman"/>
                <a:ea typeface="Times New Roman"/>
                <a:cs typeface="Times New Roman"/>
                <a:sym typeface="Times New Roman"/>
              </a:rPr>
              <a:t>Media przyczyniają się do otyłości dziecięcej, ponieważ oglądanie bajek, filmów przed komputerem, czy telewizorem powoduje u dzieci spadek poziomu metabolizmu poni­żej  wartości  charakterystycznych  dla  fazy  snu;  prezentowane  reklamy jedzenia,  modele odżywiania się i wyglądu ciała, często połączone z wizerunkami znanych postaci telewizyj­nych lub filmowych, zachęcają do kupowania i jedzenia niezdrowych, wysokokalorycznych produktów.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marL="115045" indent="-115045" algn="just" defTabSz="214884">
              <a:buClr>
                <a:srgbClr val="929292"/>
              </a:buClr>
              <a:buSzPct val="60000"/>
              <a:buFont typeface="Zapf Dingbats"/>
              <a:buChar char="❖"/>
              <a:defRPr sz="1800">
                <a:solidFill>
                  <a:srgbClr val="000000"/>
                </a:solidFill>
              </a:defRPr>
            </a:pPr>
            <a:r>
              <a:rPr sz="1400">
                <a:latin typeface="Times New Roman"/>
                <a:ea typeface="Times New Roman"/>
                <a:cs typeface="Times New Roman"/>
                <a:sym typeface="Times New Roman"/>
              </a:rPr>
              <a:t>W podobny sposób kreowane są w mediach wzorce szczupłego wyglądu ciała, wpływa­jące na nadmierne odchudzanie prowadzące do chorób </a:t>
            </a:r>
            <a:br>
              <a:rPr sz="14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sz="1400">
                <a:latin typeface="Times New Roman"/>
                <a:ea typeface="Times New Roman"/>
                <a:cs typeface="Times New Roman"/>
                <a:sym typeface="Times New Roman"/>
              </a:rPr>
              <a:t>u dzieci i młodzieży. Rozpowszechniany przez telewizję ideał szczupłości inspiruje dzieci do za­biegania o wygląd zgodny z tymi wzorami, sprzyja rozwojowi obaw o swoją wagę, a w kon­sekwencji powoduje zaburzenia związane z odżywianiem.</a:t>
            </a:r>
          </a:p>
        </p:txBody>
      </p:sp>
      <p:pic>
        <p:nvPicPr>
          <p:cNvPr id="71" name="image6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451791" y="3720791"/>
            <a:ext cx="4506332" cy="299876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414141"/>
      </a:dk1>
      <a:lt1>
        <a:srgbClr val="FFFFFF"/>
      </a:lt1>
      <a:dk2>
        <a:srgbClr val="A7A7A7"/>
      </a:dk2>
      <a:lt2>
        <a:srgbClr val="535353"/>
      </a:lt2>
      <a:accent1>
        <a:srgbClr val="738FAF"/>
      </a:accent1>
      <a:accent2>
        <a:srgbClr val="74B6A8"/>
      </a:accent2>
      <a:accent3>
        <a:srgbClr val="A0AA69"/>
      </a:accent3>
      <a:accent4>
        <a:srgbClr val="CBA968"/>
      </a:accent4>
      <a:accent5>
        <a:srgbClr val="D08A7A"/>
      </a:accent5>
      <a:accent6>
        <a:srgbClr val="9E95A9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738FAF"/>
          </a:solidFill>
          <a:prstDash val="solid"/>
          <a:bevel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414141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738FAF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414141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38FAF"/>
      </a:accent1>
      <a:accent2>
        <a:srgbClr val="74B6A8"/>
      </a:accent2>
      <a:accent3>
        <a:srgbClr val="A0AA69"/>
      </a:accent3>
      <a:accent4>
        <a:srgbClr val="CBA968"/>
      </a:accent4>
      <a:accent5>
        <a:srgbClr val="D08A7A"/>
      </a:accent5>
      <a:accent6>
        <a:srgbClr val="9E95A9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738FAF"/>
          </a:solidFill>
          <a:prstDash val="solid"/>
          <a:bevel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414141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738FAF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414141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