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60" r:id="rId3"/>
    <p:sldId id="261" r:id="rId4"/>
    <p:sldId id="272" r:id="rId5"/>
    <p:sldId id="258" r:id="rId6"/>
    <p:sldId id="268" r:id="rId7"/>
    <p:sldId id="274" r:id="rId8"/>
    <p:sldId id="275" r:id="rId9"/>
    <p:sldId id="276" r:id="rId10"/>
    <p:sldId id="27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0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3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748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7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815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53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3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8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8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6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9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6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0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4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71451" y="261258"/>
            <a:ext cx="10128069" cy="1907176"/>
          </a:xfrm>
        </p:spPr>
        <p:txBody>
          <a:bodyPr>
            <a:noAutofit/>
          </a:bodyPr>
          <a:lstStyle/>
          <a:p>
            <a:pPr algn="ctr"/>
            <a:r>
              <a:rPr lang="sk-SK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BUNKA A JEJ ŠTRUKTÚRY</a:t>
            </a:r>
            <a:endParaRPr lang="sk-SK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25189" y="4841965"/>
            <a:ext cx="8795657" cy="879566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BIOLÓGIA                                       8. ROČNÍK</a:t>
            </a:r>
            <a:endParaRPr lang="sk-SK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https://www.mozaweb.com/sk/mozaik3D/BIO/allat/papucsallatka/96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73" y="2697844"/>
            <a:ext cx="3135086" cy="1715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03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4" y="1036320"/>
            <a:ext cx="8911687" cy="1219200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Rastlinná a živočíšna bunka majú podobnú stavbu a funkcie. Zásadný rozdiel je v spôsobe výživy.</a:t>
            </a:r>
            <a:endParaRPr lang="sk-SK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592924" y="2690947"/>
            <a:ext cx="91069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1)Rastlinné bunky </a:t>
            </a:r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tvoria pri fotosyntéze v </a:t>
            </a:r>
            <a:r>
              <a:rPr lang="sk-SK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chloroplastoch</a:t>
            </a:r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organické látky z anorganických.</a:t>
            </a:r>
          </a:p>
          <a:p>
            <a:endParaRPr lang="sk-SK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Živočíšne </a:t>
            </a:r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bunky neobsahujú </a:t>
            </a:r>
            <a:r>
              <a:rPr lang="sk-SK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chloroplasty</a:t>
            </a:r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preto získavajú organické látky z rozličných zdrojov.</a:t>
            </a:r>
            <a:endParaRPr lang="sk-SK" sz="26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/>
          </a:p>
        </p:txBody>
      </p:sp>
      <p:sp>
        <p:nvSpPr>
          <p:cNvPr id="5" name="AutoShape 2" descr="Komár pisklavý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189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6778" y="1201783"/>
            <a:ext cx="8743406" cy="2229394"/>
          </a:xfrm>
        </p:spPr>
        <p:txBody>
          <a:bodyPr>
            <a:normAutofit fontScale="90000"/>
          </a:bodyPr>
          <a:lstStyle/>
          <a:p>
            <a:r>
              <a:rPr lang="sk-SK" sz="5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ĎAKUJEM ZA POZORNOSŤ!</a:t>
            </a:r>
            <a:br>
              <a:rPr lang="sk-SK" sz="5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br>
              <a:rPr lang="sk-SK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Ľudmila </a:t>
            </a:r>
            <a:r>
              <a:rPr lang="sk-SK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Nemčíková</a:t>
            </a:r>
            <a:endParaRPr lang="sk-SK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Živočíšne a rastlinné bunk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06" y="2144485"/>
            <a:ext cx="3063240" cy="2987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5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3643091"/>
          </a:xfrm>
        </p:spPr>
        <p:txBody>
          <a:bodyPr>
            <a:normAutofit fontScale="90000"/>
          </a:bodyPr>
          <a:lstStyle/>
          <a:p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Prvýkrát pojem </a:t>
            </a:r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bunka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použil </a:t>
            </a:r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lang="sk-SK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Hook</a:t>
            </a:r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 svojej knihe </a:t>
            </a:r>
            <a:r>
              <a:rPr lang="sk-SK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Micrographia</a:t>
            </a:r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vydanej v roku 1665. Opísal v nej svoje pozorovania rozmanitých organizmov pod mikroskopom, ktorý sám vynašiel. </a:t>
            </a:r>
            <a:b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Hook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bol anglický polyhistor, ktorý sa preslávil objavmi na poli prírodných vied. </a:t>
            </a:r>
            <a:b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 vynálezcom: </a:t>
            </a:r>
            <a:b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teplomeru, </a:t>
            </a:r>
            <a:b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vodováhy, </a:t>
            </a:r>
            <a:b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zrkadlového ďalekohľadu, </a:t>
            </a:r>
            <a:b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helioskopu určeného na pozorovanie Slnka...</a:t>
            </a:r>
            <a:b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upload.wikimedia.org/wikipedia/commons/7/7c/Epithelial-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95" y="4515394"/>
            <a:ext cx="2821577" cy="190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obert Hook a jeho objavy. Životopis, objavy - biografie Roberta Hook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328" y="2445654"/>
            <a:ext cx="2250711" cy="254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6514" y="624110"/>
            <a:ext cx="9004663" cy="1280890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Bunka je najmenšia stavebná a funkčná jednotka všetkých živých organizmov.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2960913" y="2126221"/>
            <a:ext cx="4615544" cy="45619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Prebiehajú v nej všetky </a:t>
            </a:r>
            <a:r>
              <a:rPr lang="sk-SK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životné funkcie: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ríjem živín,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dýchanie</a:t>
            </a: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ylučovanie odpadových látok,</a:t>
            </a:r>
            <a:endParaRPr lang="sk-SK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rozmnožovanie,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dráždivosť, pohyb,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 a vývin.</a:t>
            </a:r>
          </a:p>
          <a:p>
            <a:pPr marL="0" indent="0">
              <a:buNone/>
            </a:pPr>
            <a:endParaRPr lang="sk-SK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 descr="https://www.mozaweb.com/sk/mozaik3D/BIO/allat/zold_szemesostoros/960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7" y="3150172"/>
            <a:ext cx="3230881" cy="2234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5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56347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Bunka obsahuje bunkové štruktúry:</a:t>
            </a:r>
            <a:endParaRPr lang="sk-SK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592924" y="1863634"/>
            <a:ext cx="921366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bunkové povrchy:</a:t>
            </a:r>
          </a:p>
          <a:p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bunková stena,</a:t>
            </a:r>
          </a:p>
          <a:p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cytoplazmatická membrána.</a:t>
            </a:r>
          </a:p>
          <a:p>
            <a:endParaRPr lang="sk-SK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sk-SK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organely</a:t>
            </a:r>
            <a:r>
              <a:rPr lang="sk-SK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jadro,</a:t>
            </a:r>
          </a:p>
          <a:p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mitochondrie,</a:t>
            </a:r>
          </a:p>
          <a:p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k-SK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hloroplasty</a:t>
            </a:r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vakuoly.</a:t>
            </a:r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/>
          </a:p>
        </p:txBody>
      </p:sp>
      <p:sp>
        <p:nvSpPr>
          <p:cNvPr id="5" name="AutoShape 2" descr="Komár pisklavý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" name="Obrázok 13" descr="Rastlinná a živočíšna bun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5" y="1767840"/>
            <a:ext cx="4528457" cy="3744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79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487680"/>
            <a:ext cx="8911687" cy="1417320"/>
          </a:xfrm>
        </p:spPr>
        <p:txBody>
          <a:bodyPr/>
          <a:lstStyle/>
          <a:p>
            <a:r>
              <a:rPr lang="sk-SK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Stavba rastlinnej a živočíšnej bunky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Zástupný objekt pre obsah 10" descr="Zborovna.sk – portál pre učiteľov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t="14428" r="13970" b="11939"/>
          <a:stretch/>
        </p:blipFill>
        <p:spPr bwMode="auto">
          <a:xfrm>
            <a:off x="2717075" y="1905000"/>
            <a:ext cx="7350034" cy="3571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76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plyv na zdravie | Nebezpeční spolubývajúci - roztoč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28135"/>
              </p:ext>
            </p:extLst>
          </p:nvPr>
        </p:nvGraphicFramePr>
        <p:xfrm>
          <a:off x="2589213" y="391887"/>
          <a:ext cx="8961120" cy="6474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934">
                  <a:extLst>
                    <a:ext uri="{9D8B030D-6E8A-4147-A177-3AD203B41FA5}">
                      <a16:colId xmlns:a16="http://schemas.microsoft.com/office/drawing/2014/main" val="2239024127"/>
                    </a:ext>
                  </a:extLst>
                </a:gridCol>
                <a:gridCol w="5650186">
                  <a:extLst>
                    <a:ext uri="{9D8B030D-6E8A-4147-A177-3AD203B41FA5}">
                      <a16:colId xmlns:a16="http://schemas.microsoft.com/office/drawing/2014/main" val="2448764945"/>
                    </a:ext>
                  </a:extLst>
                </a:gridCol>
              </a:tblGrid>
              <a:tr h="1065765"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ORGANELA</a:t>
                      </a:r>
                      <a:endParaRPr lang="sk-SK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FUNKCIA</a:t>
                      </a:r>
                      <a:endParaRPr lang="sk-SK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396797"/>
                  </a:ext>
                </a:extLst>
              </a:tr>
              <a:tr h="2757297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bunková</a:t>
                      </a:r>
                      <a:r>
                        <a:rPr lang="sk-SK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stena</a:t>
                      </a:r>
                    </a:p>
                    <a:p>
                      <a:pPr algn="ctr"/>
                      <a:endParaRPr lang="sk-SK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Tx/>
                        <a:buChar char="-"/>
                      </a:pPr>
                      <a:r>
                        <a:rPr lang="sk-SK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vyskytuje sa len</a:t>
                      </a:r>
                      <a:r>
                        <a:rPr lang="sk-SK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 bunkách rastlín (húb, baktérií), 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sk-SK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chráni vnútro bunky, dáva jej pevnosť a tvar,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sk-SK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 priepustná, prepúšťa vodu a iné látky.</a:t>
                      </a:r>
                      <a:endParaRPr lang="sk-SK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98794"/>
                  </a:ext>
                </a:extLst>
              </a:tr>
              <a:tr h="2182332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cytoplazmatická</a:t>
                      </a:r>
                      <a:r>
                        <a:rPr lang="sk-SK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membrána</a:t>
                      </a:r>
                    </a:p>
                    <a:p>
                      <a:pPr algn="ctr"/>
                      <a:endParaRPr lang="sk-SK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sk-SK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Tx/>
                        <a:buChar char="-"/>
                      </a:pPr>
                      <a:r>
                        <a:rPr lang="sk-SK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umožňuje výmenu látok medzi bunkou a vonkajším prostredím,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sk-SK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 polopriepustná, prepúšťa len niektoré látky,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sk-SK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tvoria ju bielkoviny, tuky, cukry.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endParaRPr lang="sk-SK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735880"/>
                  </a:ext>
                </a:extLst>
              </a:tr>
            </a:tbl>
          </a:graphicData>
        </a:graphic>
      </p:graphicFrame>
      <p:pic>
        <p:nvPicPr>
          <p:cNvPr id="11" name="Obrázok 10" descr="Bunková stena rastlín pozostáva z. Chemické zloženie a štruktúra bunkovej  steny húb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t="4039" r="19135" b="6565"/>
          <a:stretch/>
        </p:blipFill>
        <p:spPr bwMode="auto">
          <a:xfrm>
            <a:off x="3213463" y="2481270"/>
            <a:ext cx="2002971" cy="1237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ok 11" descr="Cytoplazmatická membrána - Wikiwa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63" y="5312229"/>
            <a:ext cx="2011679" cy="1306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1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plyv na zdravie | Nebezpeční spolubývajúci - roztoč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5004"/>
              </p:ext>
            </p:extLst>
          </p:nvPr>
        </p:nvGraphicFramePr>
        <p:xfrm>
          <a:off x="2589213" y="391887"/>
          <a:ext cx="8961120" cy="6005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934">
                  <a:extLst>
                    <a:ext uri="{9D8B030D-6E8A-4147-A177-3AD203B41FA5}">
                      <a16:colId xmlns:a16="http://schemas.microsoft.com/office/drawing/2014/main" val="2239024127"/>
                    </a:ext>
                  </a:extLst>
                </a:gridCol>
                <a:gridCol w="5650186">
                  <a:extLst>
                    <a:ext uri="{9D8B030D-6E8A-4147-A177-3AD203B41FA5}">
                      <a16:colId xmlns:a16="http://schemas.microsoft.com/office/drawing/2014/main" val="2448764945"/>
                    </a:ext>
                  </a:extLst>
                </a:gridCol>
              </a:tblGrid>
              <a:tr h="1065765"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ORGANELA</a:t>
                      </a:r>
                      <a:endParaRPr lang="sk-SK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FUNKCIA</a:t>
                      </a:r>
                      <a:endParaRPr lang="sk-SK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396797"/>
                  </a:ext>
                </a:extLst>
              </a:tr>
              <a:tr h="2757297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jadro</a:t>
                      </a:r>
                      <a:endParaRPr lang="sk-SK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sk-SK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riadi</a:t>
                      </a:r>
                      <a:r>
                        <a:rPr lang="sk-SK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životné procesy,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sk-SK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tvoria ho nukleové kyseliny, bielkoviny,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sk-SK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chromozómy prenášajú genetickú informáciu.</a:t>
                      </a:r>
                      <a:endParaRPr lang="sk-SK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98794"/>
                  </a:ext>
                </a:extLst>
              </a:tr>
              <a:tr h="2182332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chloroplast</a:t>
                      </a:r>
                      <a:endParaRPr lang="sk-SK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sk-SK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Tx/>
                        <a:buChar char="-"/>
                      </a:pPr>
                      <a:r>
                        <a:rPr lang="sk-SK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</a:t>
                      </a:r>
                      <a:r>
                        <a:rPr lang="sk-SK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chloroplastoch</a:t>
                      </a:r>
                      <a:r>
                        <a:rPr lang="sk-SK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zeleným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sk-SK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farbivom chlorofylom prebieha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sk-SK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fotosyntéza.</a:t>
                      </a:r>
                      <a:endParaRPr lang="sk-SK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735880"/>
                  </a:ext>
                </a:extLst>
              </a:tr>
            </a:tbl>
          </a:graphicData>
        </a:graphic>
      </p:graphicFrame>
      <p:pic>
        <p:nvPicPr>
          <p:cNvPr id="8" name="Obrázok 7" descr="Základy genetiky - Infosluc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72" y="2134147"/>
            <a:ext cx="2714308" cy="170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 descr="Chloroplast - Biology Encyclopedia - cells, plant, body, DNA, life, water,  protein, bacter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28" y="4682913"/>
            <a:ext cx="2514600" cy="158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8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plyv na zdravie | Nebezpeční spolubývajúci - roztoč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410681"/>
              </p:ext>
            </p:extLst>
          </p:nvPr>
        </p:nvGraphicFramePr>
        <p:xfrm>
          <a:off x="2589213" y="391887"/>
          <a:ext cx="8961120" cy="597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934">
                  <a:extLst>
                    <a:ext uri="{9D8B030D-6E8A-4147-A177-3AD203B41FA5}">
                      <a16:colId xmlns:a16="http://schemas.microsoft.com/office/drawing/2014/main" val="2239024127"/>
                    </a:ext>
                  </a:extLst>
                </a:gridCol>
                <a:gridCol w="5650186">
                  <a:extLst>
                    <a:ext uri="{9D8B030D-6E8A-4147-A177-3AD203B41FA5}">
                      <a16:colId xmlns:a16="http://schemas.microsoft.com/office/drawing/2014/main" val="2448764945"/>
                    </a:ext>
                  </a:extLst>
                </a:gridCol>
              </a:tblGrid>
              <a:tr h="1065765"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ORGANELA</a:t>
                      </a:r>
                      <a:endParaRPr lang="sk-SK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FUNKCIA</a:t>
                      </a:r>
                      <a:endParaRPr lang="sk-SK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396797"/>
                  </a:ext>
                </a:extLst>
              </a:tr>
              <a:tr h="2260908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mitochondrie</a:t>
                      </a:r>
                      <a:endParaRPr lang="sk-SK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Tx/>
                        <a:buChar char="-"/>
                      </a:pPr>
                      <a:r>
                        <a:rPr lang="sk-SK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 centrom bunkového dýchania a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získavania energie rastlinnej a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živočíšnej bunky.</a:t>
                      </a:r>
                      <a:endParaRPr lang="sk-SK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l">
                        <a:buFontTx/>
                        <a:buChar char="-"/>
                      </a:pPr>
                      <a:endParaRPr lang="sk-SK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98794"/>
                  </a:ext>
                </a:extLst>
              </a:tr>
              <a:tr h="2182332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vakuoly</a:t>
                      </a:r>
                    </a:p>
                    <a:p>
                      <a:pPr algn="ctr"/>
                      <a:endParaRPr lang="sk-SK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Tx/>
                        <a:buChar char="-"/>
                      </a:pPr>
                      <a:r>
                        <a:rPr lang="sk-SK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obsahujú bunkovú šťavu, v ktorej sú zásobné látky najmä voda a v nej rozpustené cukry a bielkoviny,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sk-SK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živočíšnych bunkách majú vakuoly okrem zásobnej funkcie aj vylučovaciu a tráviacu.</a:t>
                      </a:r>
                      <a:endParaRPr lang="sk-SK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735880"/>
                  </a:ext>
                </a:extLst>
              </a:tr>
            </a:tbl>
          </a:graphicData>
        </a:graphic>
      </p:graphicFrame>
      <p:pic>
        <p:nvPicPr>
          <p:cNvPr id="6" name="Obrázok 5" descr="mitochondrie :: Biológ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45" y="2051807"/>
            <a:ext cx="2143623" cy="130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ok 9" descr="Vakuola Sentral | Pustaka Pandan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87" y="4857203"/>
            <a:ext cx="2514601" cy="1415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4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plyv na zdravie | Nebezpeční spolubývajúci - roztoč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327646"/>
              </p:ext>
            </p:extLst>
          </p:nvPr>
        </p:nvGraphicFramePr>
        <p:xfrm>
          <a:off x="2368731" y="1611086"/>
          <a:ext cx="9181602" cy="3326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2397">
                  <a:extLst>
                    <a:ext uri="{9D8B030D-6E8A-4147-A177-3AD203B41FA5}">
                      <a16:colId xmlns:a16="http://schemas.microsoft.com/office/drawing/2014/main" val="2239024127"/>
                    </a:ext>
                  </a:extLst>
                </a:gridCol>
                <a:gridCol w="5789205">
                  <a:extLst>
                    <a:ext uri="{9D8B030D-6E8A-4147-A177-3AD203B41FA5}">
                      <a16:colId xmlns:a16="http://schemas.microsoft.com/office/drawing/2014/main" val="2448764945"/>
                    </a:ext>
                  </a:extLst>
                </a:gridCol>
              </a:tblGrid>
              <a:tr h="675171">
                <a:tc>
                  <a:txBody>
                    <a:bodyPr/>
                    <a:lstStyle/>
                    <a:p>
                      <a:pPr algn="ctr"/>
                      <a:r>
                        <a:rPr lang="sk-SK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ORGANELA</a:t>
                      </a:r>
                      <a:endParaRPr lang="sk-SK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FUNKCIA</a:t>
                      </a:r>
                      <a:endParaRPr lang="sk-SK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396797"/>
                  </a:ext>
                </a:extLst>
              </a:tr>
              <a:tr h="1432303"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cytoplazma</a:t>
                      </a:r>
                      <a:endParaRPr lang="sk-SK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Tx/>
                        <a:buChar char="-"/>
                      </a:pPr>
                      <a:r>
                        <a:rPr lang="sk-SK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vypĺňa vnútro bunky, je jej tekutá časť,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sk-SK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zúčastňuje sa na výmene látok, prebiehajú v nej chemické procesy, 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sk-SK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nachádzajú</a:t>
                      </a:r>
                      <a:r>
                        <a:rPr lang="sk-SK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 v nej </a:t>
                      </a:r>
                      <a:r>
                        <a:rPr lang="sk-SK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organely</a:t>
                      </a:r>
                      <a:r>
                        <a:rPr lang="sk-SK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zásobné látky, kryštáliky.</a:t>
                      </a:r>
                      <a:endParaRPr lang="sk-SK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98794"/>
                  </a:ext>
                </a:extLst>
              </a:tr>
            </a:tbl>
          </a:graphicData>
        </a:graphic>
      </p:graphicFrame>
      <p:pic>
        <p:nvPicPr>
          <p:cNvPr id="8" name="Obrázok 7" descr="Rozdiel medzi cytosolom a cytoplazmou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9" b="9843"/>
          <a:stretch/>
        </p:blipFill>
        <p:spPr bwMode="auto">
          <a:xfrm>
            <a:off x="3082834" y="3169919"/>
            <a:ext cx="2011679" cy="907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280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667</TotalTime>
  <Words>344</Words>
  <Application>Microsoft Office PowerPoint</Application>
  <PresentationFormat>Širokouhlá</PresentationFormat>
  <Paragraphs>65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Wingdings</vt:lpstr>
      <vt:lpstr>Wingdings 3</vt:lpstr>
      <vt:lpstr>Dym</vt:lpstr>
      <vt:lpstr>BUNKA A JEJ ŠTRUKTÚRY</vt:lpstr>
      <vt:lpstr>Prvýkrát pojem bunka použil Robert Hook vo svojej knihe Micrographia vydanej v roku 1665. Opísal v nej svoje pozorovania rozmanitých organizmov pod mikroskopom, ktorý sám vynašiel.  Robert Hook bol anglický polyhistor, ktorý sa preslávil objavmi na poli prírodných vied.  Bol vynálezcom:  teplomeru,  vodováhy,  zrkadlového ďalekohľadu,  helioskopu určeného na pozorovanie Slnka... </vt:lpstr>
      <vt:lpstr>Bunka je najmenšia stavebná a funkčná jednotka všetkých živých organizmov.</vt:lpstr>
      <vt:lpstr>Bunka obsahuje bunkové štruktúry:</vt:lpstr>
      <vt:lpstr>  Stavba rastlinnej a živočíšnej bunky</vt:lpstr>
      <vt:lpstr>Prezentácia programu PowerPoint</vt:lpstr>
      <vt:lpstr>Prezentácia programu PowerPoint</vt:lpstr>
      <vt:lpstr>Prezentácia programu PowerPoint</vt:lpstr>
      <vt:lpstr>Prezentácia programu PowerPoint</vt:lpstr>
      <vt:lpstr>Rastlinná a živočíšna bunka majú podobnú stavbu a funkcie. Zásadný rozdiel je v spôsobe výživy.</vt:lpstr>
      <vt:lpstr>ĎAKUJEM ZA POZORNOSŤ!                                                  Mgr. Ľudmila Nemčíková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NEŽIADÚCE ŽIVOČÍCHY V DOMÁCNOSTIA A PRE ČLOVEKA</dc:title>
  <dc:creator>pc</dc:creator>
  <cp:lastModifiedBy>pc</cp:lastModifiedBy>
  <cp:revision>50</cp:revision>
  <dcterms:created xsi:type="dcterms:W3CDTF">2020-11-05T07:55:01Z</dcterms:created>
  <dcterms:modified xsi:type="dcterms:W3CDTF">2021-01-20T08:55:54Z</dcterms:modified>
</cp:coreProperties>
</file>